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62" r:id="rId6"/>
    <p:sldId id="263" r:id="rId7"/>
    <p:sldId id="264" r:id="rId8"/>
    <p:sldId id="269" r:id="rId9"/>
    <p:sldId id="265" r:id="rId10"/>
    <p:sldId id="271" r:id="rId11"/>
    <p:sldId id="267" r:id="rId12"/>
    <p:sldId id="268" r:id="rId13"/>
    <p:sldId id="272"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9" autoAdjust="0"/>
    <p:restoredTop sz="94660"/>
  </p:normalViewPr>
  <p:slideViewPr>
    <p:cSldViewPr snapToGrid="0">
      <p:cViewPr varScale="1">
        <p:scale>
          <a:sx n="97" d="100"/>
          <a:sy n="97" d="100"/>
        </p:scale>
        <p:origin x="4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DDFB5-7584-40A4-8790-31803AD6AD70}" type="datetimeFigureOut">
              <a:rPr lang="de-CH" smtClean="0"/>
              <a:t>19.03.2026</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4D4BFA-B723-41C9-BFDA-30926F96539C}" type="slidenum">
              <a:rPr lang="de-CH" smtClean="0"/>
              <a:t>‹Nr.›</a:t>
            </a:fld>
            <a:endParaRPr lang="de-CH"/>
          </a:p>
        </p:txBody>
      </p:sp>
    </p:spTree>
    <p:extLst>
      <p:ext uri="{BB962C8B-B14F-4D97-AF65-F5344CB8AC3E}">
        <p14:creationId xmlns:p14="http://schemas.microsoft.com/office/powerpoint/2010/main" val="81538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BCADEC-D510-12B2-18E8-04BF9718202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F107663B-F514-1E89-5DE5-43D82B29ED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C938AD1E-FBD9-4E94-8C3D-9690D9C21F10}"/>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0328B826-AD9D-DFDD-1E8B-A5460E2AB5B6}"/>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D40E64C-B2EA-4A2D-8960-75EB46D15D68}"/>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785050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A86E68-3BB4-823B-96D6-B5B8CDE58850}"/>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45AD0722-BCE7-1FC8-E671-9BD990B771A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7731F90C-E81B-A020-C7E3-FD3343412908}"/>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8BA1A1BD-5175-8AEC-4C7B-A734682EAF0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8A9E61A-58CA-7088-2C4B-8E6A9472468C}"/>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406642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0ABABD59-C54A-53E6-C4C2-570C16D43AA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95E7346-FB77-0799-1C27-470B9C63A45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F518622-7C65-0D37-9065-AB4B3DD12203}"/>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0E671845-0BBE-C536-6DE3-28B2DCA4E2E7}"/>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AB8E453-1717-E7C2-DD58-30B6A8B553AF}"/>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41071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8FE607-FF47-ED9A-D01A-C0D8FEBB85C9}"/>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5526071-8904-AAA5-28D0-0BF8BC19481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A5DD4F4A-40E5-2BFF-CBB4-ACC90E4D7119}"/>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5B4BDD19-4D11-1C4B-D447-246B97E13B6F}"/>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21CCFF0A-F116-53BD-5302-45CC37380D7B}"/>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84129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5372EB-C217-1D13-37F7-E84189DF7CE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8195CCBA-4FD4-31AE-B83A-0A3C5C9C05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B96DF28-E080-31ED-19E1-E3CFFF2F57DB}"/>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705FA1B1-ADF4-9C16-0180-F8A4175D3D0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687FE64-AA9C-EE33-72A1-883963260F1B}"/>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52818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848938-8044-01BF-89B8-EC1991B1B5F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C18933A3-B8CB-ACE6-C263-D83EE4B382D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ECEFD06A-B30C-8D67-6A87-D38023AA3E3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2399AA11-804A-C7A1-9683-6EA43BBD31B9}"/>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81544CAE-1FFB-DB0B-02D6-5CF3EC2E145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FB4FA93B-A681-0F7A-73DB-4E511D476D53}"/>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580085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3E5BC1-5715-4884-803B-DC85AA84F634}"/>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57BB8F5B-CF96-78FB-1D66-562B9F7812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A9B625A-CC8A-95C5-CD6B-AEF8CECA602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5B2F53C0-4428-5602-CE33-04CDB1D09E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5F94CC6-E8B5-0E32-8A2B-DFF8F560274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9C8B5A83-F8E9-5896-2D92-1FB0CB9F5ACE}"/>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8" name="Fußzeilenplatzhalter 7">
            <a:extLst>
              <a:ext uri="{FF2B5EF4-FFF2-40B4-BE49-F238E27FC236}">
                <a16:creationId xmlns:a16="http://schemas.microsoft.com/office/drawing/2014/main" id="{53A22FE5-353D-A13C-E4E6-B5A1360ECF34}"/>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427A7375-8F9E-DA6C-A00C-50F128E84E51}"/>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2803257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505A80-8CE7-81F0-02C4-D9C9FA60B2CB}"/>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348E3ED9-206B-7FE9-DDC5-4D404BC3C0E4}"/>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4" name="Fußzeilenplatzhalter 3">
            <a:extLst>
              <a:ext uri="{FF2B5EF4-FFF2-40B4-BE49-F238E27FC236}">
                <a16:creationId xmlns:a16="http://schemas.microsoft.com/office/drawing/2014/main" id="{62EEA7B8-55DD-B87F-F94D-505A453E114D}"/>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2F36373B-68EB-BB08-7EC4-29A24A76C1EE}"/>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639156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0C08921-E59F-7F29-6DEA-F39E7589AA82}"/>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3" name="Fußzeilenplatzhalter 2">
            <a:extLst>
              <a:ext uri="{FF2B5EF4-FFF2-40B4-BE49-F238E27FC236}">
                <a16:creationId xmlns:a16="http://schemas.microsoft.com/office/drawing/2014/main" id="{C5CFF2B2-2A29-F358-C3CF-22ACA7579048}"/>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DAFDCCC5-CD91-0666-F246-B5FC2BD15572}"/>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3175374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F667E3-337E-35CC-4AF8-0F558EB5D1C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F874EE6D-F72C-27B0-BD99-6A8CEFE009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5D9DF826-4402-B3E0-39AC-AA82A727CB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5D9FB482-1F3D-5F72-0F11-F13A41DD195F}"/>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22D14F38-B380-F802-DAB5-9C3FAA76592B}"/>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5BB55F75-BA50-F631-85AD-E84048ACD8C5}"/>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1008056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619979-9B71-123E-64B2-C78FC628ABF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990F33E7-B2B1-7B2D-DEE7-790160D691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7229A59-DD5F-CEFD-2CAC-83F3964FC3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5CF9CA6-9BED-257D-4812-2C8CA45CBBF5}"/>
              </a:ext>
            </a:extLst>
          </p:cNvPr>
          <p:cNvSpPr>
            <a:spLocks noGrp="1"/>
          </p:cNvSpPr>
          <p:nvPr>
            <p:ph type="dt" sz="half" idx="10"/>
          </p:nvPr>
        </p:nvSpPr>
        <p:spPr/>
        <p:txBody>
          <a:bodyPr/>
          <a:lstStyle/>
          <a:p>
            <a:fld id="{7C9D5855-68E0-4D00-BC26-22881CE4DBCC}" type="datetimeFigureOut">
              <a:rPr lang="de-CH" smtClean="0"/>
              <a:t>19.03.2026</a:t>
            </a:fld>
            <a:endParaRPr lang="de-CH"/>
          </a:p>
        </p:txBody>
      </p:sp>
      <p:sp>
        <p:nvSpPr>
          <p:cNvPr id="6" name="Fußzeilenplatzhalter 5">
            <a:extLst>
              <a:ext uri="{FF2B5EF4-FFF2-40B4-BE49-F238E27FC236}">
                <a16:creationId xmlns:a16="http://schemas.microsoft.com/office/drawing/2014/main" id="{A3D71BC2-53D7-E0D5-9FBF-91F4B5E759D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B0C223CE-4D24-859D-6787-F928883C613D}"/>
              </a:ext>
            </a:extLst>
          </p:cNvPr>
          <p:cNvSpPr>
            <a:spLocks noGrp="1"/>
          </p:cNvSpPr>
          <p:nvPr>
            <p:ph type="sldNum" sz="quarter" idx="12"/>
          </p:nvPr>
        </p:nvSpPr>
        <p:spPr/>
        <p:txBody>
          <a:bodyPr/>
          <a:lstStyle/>
          <a:p>
            <a:fld id="{3885EACC-2408-42B7-9618-15AC38E49ADD}" type="slidenum">
              <a:rPr lang="de-CH" smtClean="0"/>
              <a:t>‹Nr.›</a:t>
            </a:fld>
            <a:endParaRPr lang="de-CH"/>
          </a:p>
        </p:txBody>
      </p:sp>
    </p:spTree>
    <p:extLst>
      <p:ext uri="{BB962C8B-B14F-4D97-AF65-F5344CB8AC3E}">
        <p14:creationId xmlns:p14="http://schemas.microsoft.com/office/powerpoint/2010/main" val="3949215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86CCC52-5A30-D7F8-8247-7FCB2759D7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227515F-7ABF-B87A-560E-E45B307DCA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DDD8AE76-008B-DF46-D3C4-4833ACE393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D5855-68E0-4D00-BC26-22881CE4DBCC}" type="datetimeFigureOut">
              <a:rPr lang="de-CH" smtClean="0"/>
              <a:t>19.03.2026</a:t>
            </a:fld>
            <a:endParaRPr lang="de-CH"/>
          </a:p>
        </p:txBody>
      </p:sp>
      <p:sp>
        <p:nvSpPr>
          <p:cNvPr id="5" name="Fußzeilenplatzhalter 4">
            <a:extLst>
              <a:ext uri="{FF2B5EF4-FFF2-40B4-BE49-F238E27FC236}">
                <a16:creationId xmlns:a16="http://schemas.microsoft.com/office/drawing/2014/main" id="{A165203B-1A28-ECCA-D515-16B7BEE908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A42490DC-B2F1-51A5-C571-C32546BC1C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5EACC-2408-42B7-9618-15AC38E49ADD}" type="slidenum">
              <a:rPr lang="de-CH" smtClean="0"/>
              <a:t>‹Nr.›</a:t>
            </a:fld>
            <a:endParaRPr lang="de-CH"/>
          </a:p>
        </p:txBody>
      </p:sp>
    </p:spTree>
    <p:extLst>
      <p:ext uri="{BB962C8B-B14F-4D97-AF65-F5344CB8AC3E}">
        <p14:creationId xmlns:p14="http://schemas.microsoft.com/office/powerpoint/2010/main" val="1809051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B5DE49-6B36-5316-51A5-414DC08ED55C}"/>
              </a:ext>
            </a:extLst>
          </p:cNvPr>
          <p:cNvSpPr>
            <a:spLocks noGrp="1"/>
          </p:cNvSpPr>
          <p:nvPr>
            <p:ph type="title"/>
          </p:nvPr>
        </p:nvSpPr>
        <p:spPr/>
        <p:txBody>
          <a:bodyPr>
            <a:normAutofit/>
          </a:bodyPr>
          <a:lstStyle/>
          <a:p>
            <a:r>
              <a:rPr lang="de-CH" sz="2000" b="1" dirty="0" err="1"/>
              <a:t>Commission</a:t>
            </a:r>
            <a:r>
              <a:rPr lang="de-CH" sz="2000" b="1" dirty="0"/>
              <a:t> de </a:t>
            </a:r>
            <a:r>
              <a:rPr lang="de-CH" sz="2000" b="1" dirty="0" err="1"/>
              <a:t>politique</a:t>
            </a:r>
            <a:r>
              <a:rPr lang="de-CH" sz="2000" b="1" dirty="0"/>
              <a:t> </a:t>
            </a:r>
            <a:r>
              <a:rPr lang="de-CH" sz="2000" b="1" dirty="0" err="1"/>
              <a:t>extérieure</a:t>
            </a:r>
            <a:r>
              <a:rPr lang="de-CH" sz="2000" b="1" dirty="0"/>
              <a:t> CE</a:t>
            </a:r>
            <a:br>
              <a:rPr lang="de-CH" sz="2000" b="1" dirty="0"/>
            </a:br>
            <a:r>
              <a:rPr lang="de-CH" sz="2000" b="1" dirty="0"/>
              <a:t>Audition 25 </a:t>
            </a:r>
            <a:r>
              <a:rPr lang="de-CH" sz="2000" b="1" dirty="0" err="1"/>
              <a:t>mars</a:t>
            </a:r>
            <a:r>
              <a:rPr lang="de-CH" sz="2000" b="1" dirty="0"/>
              <a:t> 2026</a:t>
            </a:r>
          </a:p>
        </p:txBody>
      </p:sp>
      <p:sp>
        <p:nvSpPr>
          <p:cNvPr id="3" name="Inhaltsplatzhalter 2">
            <a:extLst>
              <a:ext uri="{FF2B5EF4-FFF2-40B4-BE49-F238E27FC236}">
                <a16:creationId xmlns:a16="http://schemas.microsoft.com/office/drawing/2014/main" id="{6BFA47B8-6FF7-BB6D-525F-66EA07970CA1}"/>
              </a:ext>
            </a:extLst>
          </p:cNvPr>
          <p:cNvSpPr>
            <a:spLocks noGrp="1"/>
          </p:cNvSpPr>
          <p:nvPr>
            <p:ph idx="1"/>
          </p:nvPr>
        </p:nvSpPr>
        <p:spPr/>
        <p:txBody>
          <a:bodyPr/>
          <a:lstStyle/>
          <a:p>
            <a:pPr marL="0" indent="0">
              <a:buNone/>
            </a:pPr>
            <a:endParaRPr lang="de-CH" dirty="0"/>
          </a:p>
          <a:p>
            <a:pPr marL="0" indent="0">
              <a:buNone/>
            </a:pPr>
            <a:r>
              <a:rPr lang="de-CH" sz="3600" b="1" dirty="0"/>
              <a:t>Questions </a:t>
            </a:r>
            <a:r>
              <a:rPr lang="de-CH" sz="3600" b="1" dirty="0" err="1"/>
              <a:t>constitutionnelles</a:t>
            </a:r>
            <a:r>
              <a:rPr lang="de-CH" sz="3600" b="1" dirty="0"/>
              <a:t> (</a:t>
            </a:r>
            <a:r>
              <a:rPr lang="de-CH" sz="3600" b="1" dirty="0" err="1"/>
              <a:t>Référendum</a:t>
            </a:r>
            <a:r>
              <a:rPr lang="de-CH" sz="3600" b="1" dirty="0"/>
              <a:t>)</a:t>
            </a:r>
          </a:p>
          <a:p>
            <a:endParaRPr lang="de-CH" sz="3600" b="1" dirty="0"/>
          </a:p>
          <a:p>
            <a:pPr marL="0" indent="0">
              <a:buNone/>
            </a:pPr>
            <a:r>
              <a:rPr lang="de-CH" dirty="0"/>
              <a:t>Prof. Dr. Hansjörg Seiler, </a:t>
            </a:r>
            <a:r>
              <a:rPr lang="de-CH" dirty="0" err="1"/>
              <a:t>anc</a:t>
            </a:r>
            <a:r>
              <a:rPr lang="de-CH" dirty="0"/>
              <a:t>. </a:t>
            </a:r>
            <a:r>
              <a:rPr lang="de-CH" dirty="0" err="1"/>
              <a:t>Juge</a:t>
            </a:r>
            <a:r>
              <a:rPr lang="de-CH" dirty="0"/>
              <a:t> </a:t>
            </a:r>
            <a:r>
              <a:rPr lang="de-CH" dirty="0" err="1"/>
              <a:t>fédéral</a:t>
            </a:r>
            <a:endParaRPr lang="de-CH" dirty="0"/>
          </a:p>
        </p:txBody>
      </p:sp>
    </p:spTree>
    <p:extLst>
      <p:ext uri="{BB962C8B-B14F-4D97-AF65-F5344CB8AC3E}">
        <p14:creationId xmlns:p14="http://schemas.microsoft.com/office/powerpoint/2010/main" val="806936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1D33D0-249A-F7E7-2FD9-625E881D9800}"/>
              </a:ext>
            </a:extLst>
          </p:cNvPr>
          <p:cNvSpPr>
            <a:spLocks noGrp="1"/>
          </p:cNvSpPr>
          <p:nvPr>
            <p:ph type="title"/>
          </p:nvPr>
        </p:nvSpPr>
        <p:spPr/>
        <p:txBody>
          <a:bodyPr>
            <a:normAutofit/>
          </a:bodyPr>
          <a:lstStyle/>
          <a:p>
            <a:r>
              <a:rPr lang="de-CH" sz="3600" b="1" dirty="0" err="1"/>
              <a:t>Surtout</a:t>
            </a:r>
            <a:r>
              <a:rPr lang="de-CH" sz="3600" b="1" dirty="0"/>
              <a:t>: il faut </a:t>
            </a:r>
            <a:r>
              <a:rPr lang="de-CH" sz="3600" b="1" dirty="0" err="1"/>
              <a:t>aussi</a:t>
            </a:r>
            <a:r>
              <a:rPr lang="de-CH" sz="3600" b="1" dirty="0"/>
              <a:t> </a:t>
            </a:r>
            <a:r>
              <a:rPr lang="de-CH" sz="3600" b="1" dirty="0" err="1"/>
              <a:t>lire</a:t>
            </a:r>
            <a:r>
              <a:rPr lang="de-CH" sz="3600" b="1" dirty="0"/>
              <a:t> </a:t>
            </a:r>
            <a:r>
              <a:rPr lang="de-CH" sz="3600" b="1" dirty="0" err="1"/>
              <a:t>l’al</a:t>
            </a:r>
            <a:r>
              <a:rPr lang="de-CH" sz="3600" b="1" dirty="0"/>
              <a:t>. 2</a:t>
            </a:r>
          </a:p>
        </p:txBody>
      </p:sp>
      <p:sp>
        <p:nvSpPr>
          <p:cNvPr id="3" name="Inhaltsplatzhalter 2">
            <a:extLst>
              <a:ext uri="{FF2B5EF4-FFF2-40B4-BE49-F238E27FC236}">
                <a16:creationId xmlns:a16="http://schemas.microsoft.com/office/drawing/2014/main" id="{4A5449EB-35CC-F896-CE6A-B6BFA52F46EC}"/>
              </a:ext>
            </a:extLst>
          </p:cNvPr>
          <p:cNvSpPr>
            <a:spLocks noGrp="1"/>
          </p:cNvSpPr>
          <p:nvPr>
            <p:ph sz="half" idx="1"/>
          </p:nvPr>
        </p:nvSpPr>
        <p:spPr/>
        <p:txBody>
          <a:bodyPr/>
          <a:lstStyle/>
          <a:p>
            <a:r>
              <a:rPr lang="fr-FR" dirty="0"/>
              <a:t>Al 2: « … Le droit au séjour durable … peut être limité ».</a:t>
            </a:r>
          </a:p>
          <a:p>
            <a:r>
              <a:rPr lang="fr-FR" dirty="0"/>
              <a:t>Al 4: « Aucun traité international contraire au présent article ne sera conclu »</a:t>
            </a:r>
            <a:endParaRPr lang="de-CH" dirty="0"/>
          </a:p>
        </p:txBody>
      </p:sp>
      <p:sp>
        <p:nvSpPr>
          <p:cNvPr id="4" name="Inhaltsplatzhalter 3">
            <a:extLst>
              <a:ext uri="{FF2B5EF4-FFF2-40B4-BE49-F238E27FC236}">
                <a16:creationId xmlns:a16="http://schemas.microsoft.com/office/drawing/2014/main" id="{47705DCA-1536-2ECB-2C2F-3ECC9F12CFA6}"/>
              </a:ext>
            </a:extLst>
          </p:cNvPr>
          <p:cNvSpPr>
            <a:spLocks noGrp="1"/>
          </p:cNvSpPr>
          <p:nvPr>
            <p:ph sz="half" idx="2"/>
          </p:nvPr>
        </p:nvSpPr>
        <p:spPr/>
        <p:txBody>
          <a:bodyPr/>
          <a:lstStyle/>
          <a:p>
            <a:r>
              <a:rPr lang="de-CH" dirty="0"/>
              <a:t>Abs. 2: «… Der Anspruch auf dauerhaften Aufenthalt … kann beschränkt werden»</a:t>
            </a:r>
          </a:p>
          <a:p>
            <a:r>
              <a:rPr lang="de-CH" dirty="0"/>
              <a:t>Abs. 4 «Es dürfen keine völkerrechtlichen Verträge abgeschlossen werden, die gegen diesen Artikel verstossen.»</a:t>
            </a:r>
          </a:p>
        </p:txBody>
      </p:sp>
    </p:spTree>
    <p:extLst>
      <p:ext uri="{BB962C8B-B14F-4D97-AF65-F5344CB8AC3E}">
        <p14:creationId xmlns:p14="http://schemas.microsoft.com/office/powerpoint/2010/main" val="1869993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7633EF-318D-A19D-419B-281036C15443}"/>
              </a:ext>
            </a:extLst>
          </p:cNvPr>
          <p:cNvSpPr>
            <a:spLocks noGrp="1"/>
          </p:cNvSpPr>
          <p:nvPr>
            <p:ph type="title"/>
          </p:nvPr>
        </p:nvSpPr>
        <p:spPr/>
        <p:txBody>
          <a:bodyPr>
            <a:normAutofit/>
          </a:bodyPr>
          <a:lstStyle/>
          <a:p>
            <a:r>
              <a:rPr lang="de-CH" sz="3600" b="1" dirty="0" err="1"/>
              <a:t>Conclusion</a:t>
            </a:r>
            <a:endParaRPr lang="de-CH" sz="3600" b="1" dirty="0"/>
          </a:p>
        </p:txBody>
      </p:sp>
      <p:sp>
        <p:nvSpPr>
          <p:cNvPr id="3" name="Inhaltsplatzhalter 2">
            <a:extLst>
              <a:ext uri="{FF2B5EF4-FFF2-40B4-BE49-F238E27FC236}">
                <a16:creationId xmlns:a16="http://schemas.microsoft.com/office/drawing/2014/main" id="{9DF0050B-621D-A8FA-C823-3615C90BBE26}"/>
              </a:ext>
            </a:extLst>
          </p:cNvPr>
          <p:cNvSpPr>
            <a:spLocks noGrp="1"/>
          </p:cNvSpPr>
          <p:nvPr>
            <p:ph idx="1"/>
          </p:nvPr>
        </p:nvSpPr>
        <p:spPr/>
        <p:txBody>
          <a:bodyPr>
            <a:normAutofit/>
          </a:bodyPr>
          <a:lstStyle/>
          <a:p>
            <a:pPr marL="0" indent="0">
              <a:buNone/>
            </a:pPr>
            <a:r>
              <a:rPr lang="de-CH" dirty="0"/>
              <a:t>La </a:t>
            </a:r>
            <a:r>
              <a:rPr lang="de-CH" dirty="0" err="1"/>
              <a:t>Cst</a:t>
            </a:r>
            <a:r>
              <a:rPr lang="de-CH" dirty="0"/>
              <a:t>. </a:t>
            </a:r>
            <a:r>
              <a:rPr lang="de-CH" dirty="0" err="1"/>
              <a:t>interdit</a:t>
            </a:r>
            <a:r>
              <a:rPr lang="de-CH" dirty="0"/>
              <a:t> de </a:t>
            </a:r>
            <a:r>
              <a:rPr lang="de-CH" dirty="0" err="1"/>
              <a:t>conclure</a:t>
            </a:r>
            <a:r>
              <a:rPr lang="de-CH" dirty="0"/>
              <a:t> des </a:t>
            </a:r>
            <a:r>
              <a:rPr lang="de-CH" dirty="0" err="1"/>
              <a:t>traités</a:t>
            </a:r>
            <a:r>
              <a:rPr lang="de-CH" dirty="0"/>
              <a:t> </a:t>
            </a:r>
            <a:r>
              <a:rPr lang="de-CH" dirty="0" err="1"/>
              <a:t>qui</a:t>
            </a:r>
            <a:r>
              <a:rPr lang="de-CH" dirty="0"/>
              <a:t> </a:t>
            </a:r>
            <a:r>
              <a:rPr lang="de-CH" dirty="0" err="1"/>
              <a:t>empêchent</a:t>
            </a:r>
            <a:r>
              <a:rPr lang="de-CH" dirty="0"/>
              <a:t> la Suisse de </a:t>
            </a:r>
            <a:r>
              <a:rPr lang="de-CH" dirty="0" err="1"/>
              <a:t>limiter</a:t>
            </a:r>
            <a:r>
              <a:rPr lang="de-CH" dirty="0"/>
              <a:t> le </a:t>
            </a:r>
            <a:r>
              <a:rPr lang="de-CH" dirty="0" err="1"/>
              <a:t>droit</a:t>
            </a:r>
            <a:r>
              <a:rPr lang="de-CH" dirty="0"/>
              <a:t> au </a:t>
            </a:r>
            <a:r>
              <a:rPr lang="de-CH" dirty="0" err="1"/>
              <a:t>séjour</a:t>
            </a:r>
            <a:r>
              <a:rPr lang="de-CH" dirty="0"/>
              <a:t> durable.</a:t>
            </a:r>
          </a:p>
          <a:p>
            <a:pPr marL="0" indent="0">
              <a:buNone/>
            </a:pPr>
            <a:r>
              <a:rPr lang="de-CH" dirty="0">
                <a:sym typeface="Wingdings" panose="05000000000000000000" pitchFamily="2" charset="2"/>
              </a:rPr>
              <a:t> </a:t>
            </a:r>
            <a:r>
              <a:rPr lang="de-CH" dirty="0" err="1">
                <a:sym typeface="Wingdings" panose="05000000000000000000" pitchFamily="2" charset="2"/>
              </a:rPr>
              <a:t>Un</a:t>
            </a:r>
            <a:r>
              <a:rPr lang="de-CH" dirty="0">
                <a:sym typeface="Wingdings" panose="05000000000000000000" pitchFamily="2" charset="2"/>
              </a:rPr>
              <a:t> </a:t>
            </a:r>
            <a:r>
              <a:rPr lang="de-CH" dirty="0" err="1">
                <a:sym typeface="Wingdings" panose="05000000000000000000" pitchFamily="2" charset="2"/>
              </a:rPr>
              <a:t>traité</a:t>
            </a:r>
            <a:r>
              <a:rPr lang="de-CH" dirty="0">
                <a:sym typeface="Wingdings" panose="05000000000000000000" pitchFamily="2" charset="2"/>
              </a:rPr>
              <a:t> </a:t>
            </a:r>
            <a:r>
              <a:rPr lang="de-CH" dirty="0" err="1">
                <a:sym typeface="Wingdings" panose="05000000000000000000" pitchFamily="2" charset="2"/>
              </a:rPr>
              <a:t>qui</a:t>
            </a:r>
            <a:r>
              <a:rPr lang="de-CH" dirty="0">
                <a:sym typeface="Wingdings" panose="05000000000000000000" pitchFamily="2" charset="2"/>
              </a:rPr>
              <a:t> </a:t>
            </a:r>
            <a:r>
              <a:rPr lang="de-CH" dirty="0" err="1">
                <a:sym typeface="Wingdings" panose="05000000000000000000" pitchFamily="2" charset="2"/>
              </a:rPr>
              <a:t>prévoit</a:t>
            </a:r>
            <a:r>
              <a:rPr lang="de-CH" dirty="0">
                <a:sym typeface="Wingdings" panose="05000000000000000000" pitchFamily="2" charset="2"/>
              </a:rPr>
              <a:t> de </a:t>
            </a:r>
            <a:r>
              <a:rPr lang="de-CH" dirty="0" err="1">
                <a:sym typeface="Wingdings" panose="05000000000000000000" pitchFamily="2" charset="2"/>
              </a:rPr>
              <a:t>nouveaux</a:t>
            </a:r>
            <a:r>
              <a:rPr lang="de-CH" dirty="0">
                <a:sym typeface="Wingdings" panose="05000000000000000000" pitchFamily="2" charset="2"/>
              </a:rPr>
              <a:t> </a:t>
            </a:r>
            <a:r>
              <a:rPr lang="de-CH" dirty="0" err="1">
                <a:sym typeface="Wingdings" panose="05000000000000000000" pitchFamily="2" charset="2"/>
              </a:rPr>
              <a:t>droits</a:t>
            </a:r>
            <a:r>
              <a:rPr lang="de-CH" dirty="0">
                <a:sym typeface="Wingdings" panose="05000000000000000000" pitchFamily="2" charset="2"/>
              </a:rPr>
              <a:t> au </a:t>
            </a:r>
            <a:r>
              <a:rPr lang="de-CH" dirty="0" err="1">
                <a:sym typeface="Wingdings" panose="05000000000000000000" pitchFamily="2" charset="2"/>
              </a:rPr>
              <a:t>séjour</a:t>
            </a:r>
            <a:r>
              <a:rPr lang="de-CH" dirty="0">
                <a:sym typeface="Wingdings" panose="05000000000000000000" pitchFamily="2" charset="2"/>
              </a:rPr>
              <a:t> durable </a:t>
            </a:r>
            <a:r>
              <a:rPr lang="de-CH" dirty="0" err="1">
                <a:sym typeface="Wingdings" panose="05000000000000000000" pitchFamily="2" charset="2"/>
              </a:rPr>
              <a:t>est</a:t>
            </a:r>
            <a:r>
              <a:rPr lang="de-CH" dirty="0">
                <a:sym typeface="Wingdings" panose="05000000000000000000" pitchFamily="2" charset="2"/>
              </a:rPr>
              <a:t> </a:t>
            </a:r>
            <a:r>
              <a:rPr lang="de-CH" dirty="0" err="1">
                <a:sym typeface="Wingdings" panose="05000000000000000000" pitchFamily="2" charset="2"/>
              </a:rPr>
              <a:t>inconstitutionnel</a:t>
            </a:r>
            <a:r>
              <a:rPr lang="de-CH" dirty="0">
                <a:sym typeface="Wingdings" panose="05000000000000000000" pitchFamily="2" charset="2"/>
              </a:rPr>
              <a:t>.</a:t>
            </a:r>
          </a:p>
          <a:p>
            <a:pPr marL="0" indent="0">
              <a:buNone/>
            </a:pPr>
            <a:r>
              <a:rPr lang="de-CH" dirty="0">
                <a:sym typeface="Wingdings" panose="05000000000000000000" pitchFamily="2" charset="2"/>
              </a:rPr>
              <a:t> La </a:t>
            </a:r>
            <a:r>
              <a:rPr lang="de-CH" dirty="0" err="1"/>
              <a:t>reprise</a:t>
            </a:r>
            <a:r>
              <a:rPr lang="de-CH" dirty="0"/>
              <a:t> de la Dir. 2004/38 </a:t>
            </a:r>
            <a:r>
              <a:rPr lang="de-CH" dirty="0" err="1"/>
              <a:t>est</a:t>
            </a:r>
            <a:r>
              <a:rPr lang="de-CH" dirty="0"/>
              <a:t> contraire à </a:t>
            </a:r>
            <a:r>
              <a:rPr lang="de-CH" dirty="0" err="1"/>
              <a:t>l’art</a:t>
            </a:r>
            <a:r>
              <a:rPr lang="de-CH" dirty="0"/>
              <a:t>. 121a al. 2 et al 4 </a:t>
            </a:r>
            <a:r>
              <a:rPr lang="de-CH" dirty="0" err="1"/>
              <a:t>Cst</a:t>
            </a:r>
            <a:r>
              <a:rPr lang="de-CH" dirty="0"/>
              <a:t>., </a:t>
            </a:r>
            <a:r>
              <a:rPr lang="de-CH" dirty="0" err="1"/>
              <a:t>déjà</a:t>
            </a:r>
            <a:r>
              <a:rPr lang="de-CH" dirty="0"/>
              <a:t> </a:t>
            </a:r>
            <a:r>
              <a:rPr lang="de-CH" dirty="0" err="1"/>
              <a:t>parce</a:t>
            </a:r>
            <a:r>
              <a:rPr lang="de-CH" dirty="0"/>
              <a:t> </a:t>
            </a:r>
            <a:r>
              <a:rPr lang="de-CH" dirty="0" err="1"/>
              <a:t>qu’elle</a:t>
            </a:r>
            <a:r>
              <a:rPr lang="de-CH" dirty="0"/>
              <a:t> </a:t>
            </a:r>
            <a:r>
              <a:rPr lang="de-CH" dirty="0" err="1"/>
              <a:t>crée</a:t>
            </a:r>
            <a:r>
              <a:rPr lang="de-CH" dirty="0"/>
              <a:t> de </a:t>
            </a:r>
            <a:r>
              <a:rPr lang="de-CH" dirty="0" err="1"/>
              <a:t>nouveaux</a:t>
            </a:r>
            <a:r>
              <a:rPr lang="de-CH" dirty="0"/>
              <a:t> </a:t>
            </a:r>
            <a:r>
              <a:rPr lang="de-CH" dirty="0" err="1"/>
              <a:t>droits</a:t>
            </a:r>
            <a:r>
              <a:rPr lang="de-CH" dirty="0"/>
              <a:t> au </a:t>
            </a:r>
            <a:r>
              <a:rPr lang="de-CH" dirty="0" err="1"/>
              <a:t>séjour</a:t>
            </a:r>
            <a:r>
              <a:rPr lang="de-CH" dirty="0"/>
              <a:t> durable</a:t>
            </a:r>
          </a:p>
          <a:p>
            <a:pPr marL="0" indent="0">
              <a:buNone/>
            </a:pPr>
            <a:r>
              <a:rPr lang="de-CH" dirty="0"/>
              <a:t>En plus: </a:t>
            </a:r>
            <a:r>
              <a:rPr lang="de-CH" dirty="0" err="1"/>
              <a:t>ceux</a:t>
            </a:r>
            <a:r>
              <a:rPr lang="de-CH" dirty="0"/>
              <a:t> </a:t>
            </a:r>
            <a:r>
              <a:rPr lang="de-CH" dirty="0" err="1"/>
              <a:t>qui</a:t>
            </a:r>
            <a:r>
              <a:rPr lang="de-CH" dirty="0"/>
              <a:t> </a:t>
            </a:r>
            <a:r>
              <a:rPr lang="de-CH" dirty="0" err="1"/>
              <a:t>ont</a:t>
            </a:r>
            <a:r>
              <a:rPr lang="de-CH" dirty="0"/>
              <a:t> </a:t>
            </a:r>
            <a:r>
              <a:rPr lang="de-CH" dirty="0" err="1"/>
              <a:t>droit</a:t>
            </a:r>
            <a:r>
              <a:rPr lang="de-CH" dirty="0"/>
              <a:t> au </a:t>
            </a:r>
            <a:r>
              <a:rPr lang="de-CH" dirty="0" err="1"/>
              <a:t>séjour</a:t>
            </a:r>
            <a:r>
              <a:rPr lang="de-CH" dirty="0"/>
              <a:t> durable </a:t>
            </a:r>
            <a:r>
              <a:rPr lang="de-CH" dirty="0" err="1"/>
              <a:t>ont</a:t>
            </a:r>
            <a:r>
              <a:rPr lang="de-CH" dirty="0"/>
              <a:t> le </a:t>
            </a:r>
            <a:r>
              <a:rPr lang="de-CH" dirty="0" err="1"/>
              <a:t>droit</a:t>
            </a:r>
            <a:r>
              <a:rPr lang="de-CH" dirty="0"/>
              <a:t> au </a:t>
            </a:r>
            <a:r>
              <a:rPr lang="de-CH" dirty="0" err="1"/>
              <a:t>regroupement</a:t>
            </a:r>
            <a:r>
              <a:rPr lang="de-CH" dirty="0"/>
              <a:t> familial </a:t>
            </a:r>
            <a:r>
              <a:rPr lang="de-CH" dirty="0">
                <a:sym typeface="Wingdings" panose="05000000000000000000" pitchFamily="2" charset="2"/>
              </a:rPr>
              <a:t> </a:t>
            </a:r>
            <a:r>
              <a:rPr lang="de-CH" dirty="0" err="1">
                <a:sym typeface="Wingdings" panose="05000000000000000000" pitchFamily="2" charset="2"/>
              </a:rPr>
              <a:t>nombreuses</a:t>
            </a:r>
            <a:r>
              <a:rPr lang="de-CH" dirty="0">
                <a:sym typeface="Wingdings" panose="05000000000000000000" pitchFamily="2" charset="2"/>
              </a:rPr>
              <a:t> </a:t>
            </a:r>
            <a:r>
              <a:rPr lang="de-CH" dirty="0" err="1">
                <a:sym typeface="Wingdings" panose="05000000000000000000" pitchFamily="2" charset="2"/>
              </a:rPr>
              <a:t>personnes</a:t>
            </a:r>
            <a:r>
              <a:rPr lang="de-CH" dirty="0">
                <a:sym typeface="Wingdings" panose="05000000000000000000" pitchFamily="2" charset="2"/>
              </a:rPr>
              <a:t> </a:t>
            </a:r>
            <a:r>
              <a:rPr lang="de-CH" dirty="0" err="1">
                <a:sym typeface="Wingdings" panose="05000000000000000000" pitchFamily="2" charset="2"/>
              </a:rPr>
              <a:t>qui</a:t>
            </a:r>
            <a:r>
              <a:rPr lang="de-CH" dirty="0">
                <a:sym typeface="Wingdings" panose="05000000000000000000" pitchFamily="2" charset="2"/>
              </a:rPr>
              <a:t> </a:t>
            </a:r>
            <a:r>
              <a:rPr lang="de-CH" dirty="0" err="1">
                <a:sym typeface="Wingdings" panose="05000000000000000000" pitchFamily="2" charset="2"/>
              </a:rPr>
              <a:t>peuvent</a:t>
            </a:r>
            <a:r>
              <a:rPr lang="de-CH" dirty="0">
                <a:sym typeface="Wingdings" panose="05000000000000000000" pitchFamily="2" charset="2"/>
              </a:rPr>
              <a:t> </a:t>
            </a:r>
            <a:r>
              <a:rPr lang="de-CH" dirty="0" err="1">
                <a:sym typeface="Wingdings" panose="05000000000000000000" pitchFamily="2" charset="2"/>
              </a:rPr>
              <a:t>nouvellement</a:t>
            </a:r>
            <a:r>
              <a:rPr lang="de-CH" dirty="0">
                <a:sym typeface="Wingdings" panose="05000000000000000000" pitchFamily="2" charset="2"/>
              </a:rPr>
              <a:t> </a:t>
            </a:r>
            <a:r>
              <a:rPr lang="de-CH" dirty="0" err="1">
                <a:sym typeface="Wingdings" panose="05000000000000000000" pitchFamily="2" charset="2"/>
              </a:rPr>
              <a:t>immigrer</a:t>
            </a:r>
            <a:endParaRPr lang="de-CH" dirty="0"/>
          </a:p>
        </p:txBody>
      </p:sp>
    </p:spTree>
    <p:extLst>
      <p:ext uri="{BB962C8B-B14F-4D97-AF65-F5344CB8AC3E}">
        <p14:creationId xmlns:p14="http://schemas.microsoft.com/office/powerpoint/2010/main" val="1310516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C5210-AFD3-68C4-FA54-1202C3A2F055}"/>
              </a:ext>
            </a:extLst>
          </p:cNvPr>
          <p:cNvSpPr>
            <a:spLocks noGrp="1"/>
          </p:cNvSpPr>
          <p:nvPr>
            <p:ph type="title"/>
          </p:nvPr>
        </p:nvSpPr>
        <p:spPr/>
        <p:txBody>
          <a:bodyPr>
            <a:normAutofit/>
          </a:bodyPr>
          <a:lstStyle/>
          <a:p>
            <a:r>
              <a:rPr lang="de-CH" sz="3600" b="1" dirty="0" err="1"/>
              <a:t>Conséquences</a:t>
            </a:r>
            <a:endParaRPr lang="de-CH" sz="3600" b="1" dirty="0"/>
          </a:p>
        </p:txBody>
      </p:sp>
      <p:sp>
        <p:nvSpPr>
          <p:cNvPr id="3" name="Inhaltsplatzhalter 2">
            <a:extLst>
              <a:ext uri="{FF2B5EF4-FFF2-40B4-BE49-F238E27FC236}">
                <a16:creationId xmlns:a16="http://schemas.microsoft.com/office/drawing/2014/main" id="{E60D29EE-ED59-DA20-2F84-8D050BF48793}"/>
              </a:ext>
            </a:extLst>
          </p:cNvPr>
          <p:cNvSpPr>
            <a:spLocks noGrp="1"/>
          </p:cNvSpPr>
          <p:nvPr>
            <p:ph idx="1"/>
          </p:nvPr>
        </p:nvSpPr>
        <p:spPr/>
        <p:txBody>
          <a:bodyPr>
            <a:normAutofit/>
          </a:bodyPr>
          <a:lstStyle/>
          <a:p>
            <a:r>
              <a:rPr lang="de-CH" dirty="0"/>
              <a:t>Lien </a:t>
            </a:r>
            <a:r>
              <a:rPr lang="de-CH" dirty="0" err="1"/>
              <a:t>juridique</a:t>
            </a:r>
            <a:r>
              <a:rPr lang="de-CH" dirty="0"/>
              <a:t> entre la </a:t>
            </a:r>
            <a:r>
              <a:rPr lang="de-CH" dirty="0" err="1"/>
              <a:t>modification</a:t>
            </a:r>
            <a:r>
              <a:rPr lang="de-CH" dirty="0"/>
              <a:t> de </a:t>
            </a:r>
            <a:r>
              <a:rPr lang="de-CH" dirty="0" err="1"/>
              <a:t>l’ALCP</a:t>
            </a:r>
            <a:r>
              <a:rPr lang="de-CH" dirty="0"/>
              <a:t> et </a:t>
            </a:r>
            <a:r>
              <a:rPr lang="de-CH" dirty="0" err="1"/>
              <a:t>les</a:t>
            </a:r>
            <a:r>
              <a:rPr lang="de-CH" dirty="0"/>
              <a:t> </a:t>
            </a:r>
            <a:r>
              <a:rPr lang="de-CH" dirty="0" err="1"/>
              <a:t>autres</a:t>
            </a:r>
            <a:r>
              <a:rPr lang="de-CH" dirty="0"/>
              <a:t> </a:t>
            </a:r>
            <a:r>
              <a:rPr lang="de-CH" dirty="0" err="1"/>
              <a:t>traités</a:t>
            </a:r>
            <a:r>
              <a:rPr lang="de-CH" dirty="0"/>
              <a:t> du </a:t>
            </a:r>
            <a:r>
              <a:rPr lang="de-CH" dirty="0" err="1"/>
              <a:t>paquet</a:t>
            </a:r>
            <a:r>
              <a:rPr lang="de-CH" dirty="0"/>
              <a:t> </a:t>
            </a:r>
            <a:r>
              <a:rPr lang="de-CH" dirty="0" err="1"/>
              <a:t>Bilatérales</a:t>
            </a:r>
            <a:r>
              <a:rPr lang="de-CH" dirty="0"/>
              <a:t> III</a:t>
            </a:r>
          </a:p>
          <a:p>
            <a:r>
              <a:rPr lang="de-CH" dirty="0" err="1"/>
              <a:t>Tout</a:t>
            </a:r>
            <a:r>
              <a:rPr lang="de-CH" dirty="0"/>
              <a:t> le </a:t>
            </a:r>
            <a:r>
              <a:rPr lang="de-CH" dirty="0" err="1"/>
              <a:t>paquet</a:t>
            </a:r>
            <a:r>
              <a:rPr lang="de-CH" dirty="0"/>
              <a:t> </a:t>
            </a:r>
            <a:r>
              <a:rPr lang="de-CH" dirty="0" err="1"/>
              <a:t>Bilatérales</a:t>
            </a:r>
            <a:r>
              <a:rPr lang="de-CH" dirty="0"/>
              <a:t> III ne </a:t>
            </a:r>
            <a:r>
              <a:rPr lang="de-CH" dirty="0" err="1"/>
              <a:t>peut</a:t>
            </a:r>
            <a:r>
              <a:rPr lang="de-CH" dirty="0"/>
              <a:t> </a:t>
            </a:r>
            <a:r>
              <a:rPr lang="de-CH" dirty="0" err="1"/>
              <a:t>être</a:t>
            </a:r>
            <a:r>
              <a:rPr lang="de-CH" dirty="0"/>
              <a:t> </a:t>
            </a:r>
            <a:r>
              <a:rPr lang="de-CH" dirty="0" err="1"/>
              <a:t>conclu</a:t>
            </a:r>
            <a:r>
              <a:rPr lang="de-CH" dirty="0"/>
              <a:t> </a:t>
            </a:r>
            <a:r>
              <a:rPr lang="de-CH" dirty="0" err="1"/>
              <a:t>qui</a:t>
            </a:r>
            <a:r>
              <a:rPr lang="de-CH" dirty="0"/>
              <a:t> si </a:t>
            </a:r>
            <a:r>
              <a:rPr lang="de-CH" dirty="0" err="1"/>
              <a:t>l’art</a:t>
            </a:r>
            <a:r>
              <a:rPr lang="de-CH" dirty="0"/>
              <a:t>. 121a </a:t>
            </a:r>
            <a:r>
              <a:rPr lang="de-CH" dirty="0" err="1"/>
              <a:t>Cst</a:t>
            </a:r>
            <a:r>
              <a:rPr lang="de-CH" dirty="0"/>
              <a:t>. </a:t>
            </a:r>
            <a:r>
              <a:rPr lang="de-CH" dirty="0" err="1"/>
              <a:t>est</a:t>
            </a:r>
            <a:r>
              <a:rPr lang="de-CH" dirty="0"/>
              <a:t> </a:t>
            </a:r>
            <a:r>
              <a:rPr lang="de-CH" dirty="0" err="1"/>
              <a:t>modifié</a:t>
            </a:r>
            <a:r>
              <a:rPr lang="de-CH" dirty="0"/>
              <a:t> (</a:t>
            </a:r>
            <a:r>
              <a:rPr lang="de-CH" dirty="0" err="1"/>
              <a:t>référendum</a:t>
            </a:r>
            <a:r>
              <a:rPr lang="de-CH" dirty="0"/>
              <a:t> </a:t>
            </a:r>
            <a:r>
              <a:rPr lang="de-CH" dirty="0" err="1"/>
              <a:t>obligatoire</a:t>
            </a:r>
            <a:r>
              <a:rPr lang="de-CH" dirty="0"/>
              <a:t> art. 140.1.a </a:t>
            </a:r>
            <a:r>
              <a:rPr lang="de-CH" dirty="0" err="1"/>
              <a:t>Cst</a:t>
            </a:r>
            <a:r>
              <a:rPr lang="de-CH" dirty="0"/>
              <a:t>).</a:t>
            </a:r>
          </a:p>
          <a:p>
            <a:pPr marL="0" indent="0">
              <a:buNone/>
            </a:pPr>
            <a:endParaRPr lang="de-CH" dirty="0"/>
          </a:p>
          <a:p>
            <a:endParaRPr lang="de-CH" dirty="0"/>
          </a:p>
        </p:txBody>
      </p:sp>
    </p:spTree>
    <p:extLst>
      <p:ext uri="{BB962C8B-B14F-4D97-AF65-F5344CB8AC3E}">
        <p14:creationId xmlns:p14="http://schemas.microsoft.com/office/powerpoint/2010/main" val="3380947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41A968-A3B0-DCE7-C421-83F60715082D}"/>
              </a:ext>
            </a:extLst>
          </p:cNvPr>
          <p:cNvSpPr>
            <a:spLocks noGrp="1"/>
          </p:cNvSpPr>
          <p:nvPr>
            <p:ph type="title"/>
          </p:nvPr>
        </p:nvSpPr>
        <p:spPr/>
        <p:txBody>
          <a:bodyPr>
            <a:normAutofit/>
          </a:bodyPr>
          <a:lstStyle/>
          <a:p>
            <a:r>
              <a:rPr lang="de-CH" sz="3600" b="1" dirty="0" err="1"/>
              <a:t>Procédure</a:t>
            </a:r>
            <a:r>
              <a:rPr lang="de-CH" sz="3600" b="1" dirty="0"/>
              <a:t> </a:t>
            </a:r>
            <a:r>
              <a:rPr lang="de-CH" sz="3600" b="1" dirty="0" err="1"/>
              <a:t>pratique</a:t>
            </a:r>
            <a:endParaRPr lang="de-CH" sz="3600" b="1" dirty="0"/>
          </a:p>
        </p:txBody>
      </p:sp>
      <p:sp>
        <p:nvSpPr>
          <p:cNvPr id="3" name="Inhaltsplatzhalter 2">
            <a:extLst>
              <a:ext uri="{FF2B5EF4-FFF2-40B4-BE49-F238E27FC236}">
                <a16:creationId xmlns:a16="http://schemas.microsoft.com/office/drawing/2014/main" id="{853062E0-C095-5554-193F-D70020E499FF}"/>
              </a:ext>
            </a:extLst>
          </p:cNvPr>
          <p:cNvSpPr>
            <a:spLocks noGrp="1"/>
          </p:cNvSpPr>
          <p:nvPr>
            <p:ph idx="1"/>
          </p:nvPr>
        </p:nvSpPr>
        <p:spPr/>
        <p:txBody>
          <a:bodyPr/>
          <a:lstStyle/>
          <a:p>
            <a:r>
              <a:rPr lang="fr-FR" dirty="0"/>
              <a:t>Modèle:  Suppression de l’imposition de la valeur locative: </a:t>
            </a:r>
          </a:p>
          <a:p>
            <a:pPr lvl="1"/>
            <a:r>
              <a:rPr lang="fr-FR" dirty="0"/>
              <a:t>modification de la loi </a:t>
            </a:r>
          </a:p>
          <a:p>
            <a:pPr lvl="1"/>
            <a:r>
              <a:rPr lang="fr-FR" dirty="0"/>
              <a:t>modification de la Constitution (art. 127 al. 2</a:t>
            </a:r>
            <a:r>
              <a:rPr lang="fr-FR" baseline="30000" dirty="0"/>
              <a:t>bis</a:t>
            </a:r>
            <a:r>
              <a:rPr lang="fr-FR" dirty="0"/>
              <a:t>); </a:t>
            </a:r>
          </a:p>
          <a:p>
            <a:pPr lvl="1"/>
            <a:r>
              <a:rPr lang="fr-FR" dirty="0"/>
              <a:t>la loi n’entre en vigueur qu’avec la modification de la Cst.</a:t>
            </a:r>
          </a:p>
          <a:p>
            <a:r>
              <a:rPr lang="fr-FR" dirty="0"/>
              <a:t>AF: Modification de l’art. 121a Cst. (ou </a:t>
            </a:r>
            <a:r>
              <a:rPr lang="fr-FR" dirty="0" err="1"/>
              <a:t>disp</a:t>
            </a:r>
            <a:r>
              <a:rPr lang="fr-FR" dirty="0"/>
              <a:t>. trans.)</a:t>
            </a:r>
          </a:p>
          <a:p>
            <a:r>
              <a:rPr lang="fr-FR" dirty="0"/>
              <a:t>AF: Approbation des Bilatérales III; cet AF n’entre en vigueur qu’avec l’arrêté fédéral modifiant la Constitution </a:t>
            </a:r>
          </a:p>
          <a:p>
            <a:endParaRPr lang="de-CH" dirty="0"/>
          </a:p>
        </p:txBody>
      </p:sp>
    </p:spTree>
    <p:extLst>
      <p:ext uri="{BB962C8B-B14F-4D97-AF65-F5344CB8AC3E}">
        <p14:creationId xmlns:p14="http://schemas.microsoft.com/office/powerpoint/2010/main" val="2875628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8CED59-AC91-1C16-3E11-9A955F4F7D22}"/>
              </a:ext>
            </a:extLst>
          </p:cNvPr>
          <p:cNvSpPr>
            <a:spLocks noGrp="1"/>
          </p:cNvSpPr>
          <p:nvPr>
            <p:ph type="title"/>
          </p:nvPr>
        </p:nvSpPr>
        <p:spPr/>
        <p:txBody>
          <a:bodyPr>
            <a:normAutofit/>
          </a:bodyPr>
          <a:lstStyle/>
          <a:p>
            <a:r>
              <a:rPr lang="de-CH" sz="3600" b="1" dirty="0"/>
              <a:t>Avis de </a:t>
            </a:r>
            <a:r>
              <a:rPr lang="de-CH" sz="3600" b="1" dirty="0" err="1"/>
              <a:t>droit</a:t>
            </a:r>
            <a:r>
              <a:rPr lang="de-CH" sz="3600" b="1" dirty="0"/>
              <a:t> Office </a:t>
            </a:r>
            <a:r>
              <a:rPr lang="de-CH" sz="3600" b="1" dirty="0" err="1"/>
              <a:t>fédéral</a:t>
            </a:r>
            <a:r>
              <a:rPr lang="de-CH" sz="3600" b="1" dirty="0"/>
              <a:t> de la </a:t>
            </a:r>
            <a:r>
              <a:rPr lang="de-CH" sz="3600" b="1" dirty="0" err="1"/>
              <a:t>justice</a:t>
            </a:r>
            <a:r>
              <a:rPr lang="de-CH" sz="3600" b="1" dirty="0"/>
              <a:t>, </a:t>
            </a:r>
            <a:r>
              <a:rPr lang="de-CH" sz="3600" b="1" dirty="0" err="1"/>
              <a:t>mai</a:t>
            </a:r>
            <a:r>
              <a:rPr lang="de-CH" sz="3600" b="1" dirty="0"/>
              <a:t> 2024</a:t>
            </a:r>
          </a:p>
        </p:txBody>
      </p:sp>
      <p:sp>
        <p:nvSpPr>
          <p:cNvPr id="3" name="Inhaltsplatzhalter 2">
            <a:extLst>
              <a:ext uri="{FF2B5EF4-FFF2-40B4-BE49-F238E27FC236}">
                <a16:creationId xmlns:a16="http://schemas.microsoft.com/office/drawing/2014/main" id="{9E9F2E7D-98D9-4C80-6C8B-6A9565B05DD6}"/>
              </a:ext>
            </a:extLst>
          </p:cNvPr>
          <p:cNvSpPr>
            <a:spLocks noGrp="1"/>
          </p:cNvSpPr>
          <p:nvPr>
            <p:ph idx="1"/>
          </p:nvPr>
        </p:nvSpPr>
        <p:spPr/>
        <p:txBody>
          <a:bodyPr/>
          <a:lstStyle/>
          <a:p>
            <a:r>
              <a:rPr lang="de-CH" dirty="0" err="1"/>
              <a:t>Bilatérales</a:t>
            </a:r>
            <a:r>
              <a:rPr lang="de-CH" dirty="0"/>
              <a:t> III: </a:t>
            </a:r>
            <a:r>
              <a:rPr lang="de-CH" dirty="0" err="1"/>
              <a:t>Référendum</a:t>
            </a:r>
            <a:r>
              <a:rPr lang="de-CH" dirty="0"/>
              <a:t> </a:t>
            </a:r>
            <a:r>
              <a:rPr lang="de-CH" dirty="0" err="1"/>
              <a:t>facultatif</a:t>
            </a:r>
            <a:r>
              <a:rPr lang="de-CH" dirty="0"/>
              <a:t> (</a:t>
            </a:r>
            <a:r>
              <a:rPr lang="de-CH" dirty="0" err="1"/>
              <a:t>Réf</a:t>
            </a:r>
            <a:r>
              <a:rPr lang="de-CH" dirty="0"/>
              <a:t>. </a:t>
            </a:r>
            <a:r>
              <a:rPr lang="de-CH" dirty="0" err="1"/>
              <a:t>obligatoire</a:t>
            </a:r>
            <a:r>
              <a:rPr lang="de-CH" dirty="0"/>
              <a:t> </a:t>
            </a:r>
            <a:r>
              <a:rPr lang="de-CH" dirty="0" err="1"/>
              <a:t>pas</a:t>
            </a:r>
            <a:r>
              <a:rPr lang="de-CH" dirty="0"/>
              <a:t> possible)</a:t>
            </a:r>
          </a:p>
          <a:p>
            <a:r>
              <a:rPr lang="de-CH" dirty="0"/>
              <a:t>Mais: se </a:t>
            </a:r>
            <a:r>
              <a:rPr lang="de-CH" dirty="0" err="1"/>
              <a:t>borne</a:t>
            </a:r>
            <a:r>
              <a:rPr lang="de-CH" dirty="0"/>
              <a:t> à la </a:t>
            </a:r>
            <a:r>
              <a:rPr lang="de-CH" dirty="0" err="1"/>
              <a:t>question</a:t>
            </a:r>
            <a:r>
              <a:rPr lang="de-CH" dirty="0"/>
              <a:t> du «</a:t>
            </a:r>
            <a:r>
              <a:rPr lang="de-CH" dirty="0" err="1"/>
              <a:t>référendum</a:t>
            </a:r>
            <a:r>
              <a:rPr lang="de-CH" dirty="0"/>
              <a:t> </a:t>
            </a:r>
            <a:r>
              <a:rPr lang="de-CH" dirty="0" err="1"/>
              <a:t>obligatoire</a:t>
            </a:r>
            <a:r>
              <a:rPr lang="de-CH" dirty="0"/>
              <a:t> sui </a:t>
            </a:r>
            <a:r>
              <a:rPr lang="de-CH" dirty="0" err="1"/>
              <a:t>généris</a:t>
            </a:r>
            <a:r>
              <a:rPr lang="de-CH" dirty="0"/>
              <a:t>»</a:t>
            </a:r>
          </a:p>
          <a:p>
            <a:r>
              <a:rPr lang="de-CH" dirty="0" err="1"/>
              <a:t>N’examine</a:t>
            </a:r>
            <a:r>
              <a:rPr lang="de-CH" dirty="0"/>
              <a:t> </a:t>
            </a:r>
            <a:r>
              <a:rPr lang="de-CH" dirty="0" err="1"/>
              <a:t>pas</a:t>
            </a:r>
            <a:r>
              <a:rPr lang="de-CH" dirty="0"/>
              <a:t> </a:t>
            </a:r>
            <a:r>
              <a:rPr lang="de-CH" dirty="0" err="1"/>
              <a:t>les</a:t>
            </a:r>
            <a:r>
              <a:rPr lang="de-CH" dirty="0"/>
              <a:t> </a:t>
            </a:r>
            <a:r>
              <a:rPr lang="de-CH" dirty="0" err="1"/>
              <a:t>autres</a:t>
            </a:r>
            <a:r>
              <a:rPr lang="de-CH" dirty="0"/>
              <a:t> </a:t>
            </a:r>
            <a:r>
              <a:rPr lang="de-CH" dirty="0" err="1"/>
              <a:t>questions</a:t>
            </a:r>
            <a:r>
              <a:rPr lang="de-CH" dirty="0"/>
              <a:t> </a:t>
            </a:r>
            <a:r>
              <a:rPr lang="de-CH" dirty="0" err="1"/>
              <a:t>pertinentes</a:t>
            </a:r>
            <a:endParaRPr lang="de-CH" dirty="0"/>
          </a:p>
        </p:txBody>
      </p:sp>
    </p:spTree>
    <p:extLst>
      <p:ext uri="{BB962C8B-B14F-4D97-AF65-F5344CB8AC3E}">
        <p14:creationId xmlns:p14="http://schemas.microsoft.com/office/powerpoint/2010/main" val="4068826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9C3AE9-5651-C0E2-80F7-991C3ACB72C2}"/>
              </a:ext>
            </a:extLst>
          </p:cNvPr>
          <p:cNvSpPr>
            <a:spLocks noGrp="1"/>
          </p:cNvSpPr>
          <p:nvPr>
            <p:ph type="title"/>
          </p:nvPr>
        </p:nvSpPr>
        <p:spPr/>
        <p:txBody>
          <a:bodyPr>
            <a:normAutofit/>
          </a:bodyPr>
          <a:lstStyle/>
          <a:p>
            <a:r>
              <a:rPr lang="de-CH" sz="3600" b="1" dirty="0"/>
              <a:t>«</a:t>
            </a:r>
            <a:r>
              <a:rPr lang="de-CH" sz="3600" b="1" dirty="0" err="1"/>
              <a:t>référendum</a:t>
            </a:r>
            <a:r>
              <a:rPr lang="de-CH" sz="3600" b="1" dirty="0"/>
              <a:t> </a:t>
            </a:r>
            <a:r>
              <a:rPr lang="de-CH" sz="3600" b="1" dirty="0" err="1"/>
              <a:t>obligatoire</a:t>
            </a:r>
            <a:r>
              <a:rPr lang="de-CH" sz="3600" b="1" dirty="0"/>
              <a:t> sui </a:t>
            </a:r>
            <a:r>
              <a:rPr lang="de-CH" sz="3600" b="1" dirty="0" err="1"/>
              <a:t>généris</a:t>
            </a:r>
            <a:r>
              <a:rPr lang="de-CH" sz="3600" b="1" dirty="0"/>
              <a:t>»</a:t>
            </a:r>
          </a:p>
        </p:txBody>
      </p:sp>
      <p:sp>
        <p:nvSpPr>
          <p:cNvPr id="3" name="Inhaltsplatzhalter 2">
            <a:extLst>
              <a:ext uri="{FF2B5EF4-FFF2-40B4-BE49-F238E27FC236}">
                <a16:creationId xmlns:a16="http://schemas.microsoft.com/office/drawing/2014/main" id="{C3FA0AA2-81F9-A222-7A00-D2057BB33712}"/>
              </a:ext>
            </a:extLst>
          </p:cNvPr>
          <p:cNvSpPr>
            <a:spLocks noGrp="1"/>
          </p:cNvSpPr>
          <p:nvPr>
            <p:ph idx="1"/>
          </p:nvPr>
        </p:nvSpPr>
        <p:spPr/>
        <p:txBody>
          <a:bodyPr>
            <a:normAutofit/>
          </a:bodyPr>
          <a:lstStyle/>
          <a:p>
            <a:r>
              <a:rPr lang="de-CH" dirty="0"/>
              <a:t>Conseil </a:t>
            </a:r>
            <a:r>
              <a:rPr lang="de-CH" dirty="0" err="1"/>
              <a:t>fédéral</a:t>
            </a:r>
            <a:r>
              <a:rPr lang="de-CH" dirty="0"/>
              <a:t>, Message 20.016: </a:t>
            </a:r>
            <a:r>
              <a:rPr lang="de-CH" dirty="0" err="1"/>
              <a:t>Modification</a:t>
            </a:r>
            <a:r>
              <a:rPr lang="de-CH" dirty="0"/>
              <a:t> de </a:t>
            </a:r>
            <a:r>
              <a:rPr lang="de-CH" dirty="0" err="1"/>
              <a:t>l’art</a:t>
            </a:r>
            <a:r>
              <a:rPr lang="de-CH" dirty="0"/>
              <a:t>. 140 </a:t>
            </a:r>
            <a:r>
              <a:rPr lang="de-CH" dirty="0" err="1"/>
              <a:t>Cst</a:t>
            </a:r>
            <a:r>
              <a:rPr lang="de-CH" dirty="0"/>
              <a:t>. (Motion Caroni):</a:t>
            </a:r>
          </a:p>
          <a:p>
            <a:pPr marL="457200" lvl="1" indent="0">
              <a:buNone/>
            </a:pPr>
            <a:r>
              <a:rPr lang="de-CH" dirty="0"/>
              <a:t>«[Le </a:t>
            </a:r>
            <a:r>
              <a:rPr lang="de-CH" dirty="0" err="1"/>
              <a:t>projet</a:t>
            </a:r>
            <a:r>
              <a:rPr lang="de-CH" dirty="0"/>
              <a:t>] </a:t>
            </a:r>
            <a:r>
              <a:rPr lang="fr-FR" dirty="0"/>
              <a:t>ne crée pas un nouveau cas d’application du référendum obligatoire, mais inscrit dans le texte de la Constitution ce qui fait déjà partie du droit constitutionnel non écrit. »</a:t>
            </a:r>
          </a:p>
          <a:p>
            <a:r>
              <a:rPr lang="fr-FR" dirty="0"/>
              <a:t>Conseil d’Etats et minorité du Conseil National: codifier le droit non-écrit existant</a:t>
            </a:r>
          </a:p>
          <a:p>
            <a:r>
              <a:rPr lang="fr-FR" dirty="0"/>
              <a:t>Majorité du Conseil National: Non-entrée en matière; superflu, parce que la possibilité d’un référendum obligatoire sui </a:t>
            </a:r>
            <a:r>
              <a:rPr lang="fr-FR" dirty="0" err="1"/>
              <a:t>généris</a:t>
            </a:r>
            <a:r>
              <a:rPr lang="fr-FR" dirty="0"/>
              <a:t> existe déjà</a:t>
            </a:r>
          </a:p>
          <a:p>
            <a:pPr marL="0" indent="0">
              <a:buNone/>
            </a:pPr>
            <a:r>
              <a:rPr lang="fr-FR" dirty="0">
                <a:sym typeface="Wingdings" panose="05000000000000000000" pitchFamily="2" charset="2"/>
              </a:rPr>
              <a:t> difficile de prétendre le contraire</a:t>
            </a:r>
            <a:endParaRPr lang="de-CH" dirty="0"/>
          </a:p>
          <a:p>
            <a:endParaRPr lang="de-CH" dirty="0"/>
          </a:p>
        </p:txBody>
      </p:sp>
    </p:spTree>
    <p:extLst>
      <p:ext uri="{BB962C8B-B14F-4D97-AF65-F5344CB8AC3E}">
        <p14:creationId xmlns:p14="http://schemas.microsoft.com/office/powerpoint/2010/main" val="1437162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D2AF69-3330-0D8D-767D-C36AB0597D2E}"/>
              </a:ext>
            </a:extLst>
          </p:cNvPr>
          <p:cNvSpPr>
            <a:spLocks noGrp="1"/>
          </p:cNvSpPr>
          <p:nvPr>
            <p:ph type="title"/>
          </p:nvPr>
        </p:nvSpPr>
        <p:spPr/>
        <p:txBody>
          <a:bodyPr>
            <a:normAutofit/>
          </a:bodyPr>
          <a:lstStyle/>
          <a:p>
            <a:r>
              <a:rPr lang="de-CH" sz="3600" b="1" dirty="0"/>
              <a:t>Question essentielle: Art. 121a </a:t>
            </a:r>
            <a:r>
              <a:rPr lang="de-CH" sz="3600" b="1" dirty="0" err="1"/>
              <a:t>Cst</a:t>
            </a:r>
            <a:r>
              <a:rPr lang="de-CH" sz="3600" b="1" dirty="0"/>
              <a:t>.</a:t>
            </a:r>
          </a:p>
        </p:txBody>
      </p:sp>
      <p:sp>
        <p:nvSpPr>
          <p:cNvPr id="3" name="Inhaltsplatzhalter 2">
            <a:extLst>
              <a:ext uri="{FF2B5EF4-FFF2-40B4-BE49-F238E27FC236}">
                <a16:creationId xmlns:a16="http://schemas.microsoft.com/office/drawing/2014/main" id="{7E00BD3D-0D14-C28F-9ACE-33D464812780}"/>
              </a:ext>
            </a:extLst>
          </p:cNvPr>
          <p:cNvSpPr>
            <a:spLocks noGrp="1"/>
          </p:cNvSpPr>
          <p:nvPr>
            <p:ph idx="1"/>
          </p:nvPr>
        </p:nvSpPr>
        <p:spPr/>
        <p:txBody>
          <a:bodyPr>
            <a:normAutofit/>
          </a:bodyPr>
          <a:lstStyle/>
          <a:p>
            <a:pPr marL="0" indent="0">
              <a:buNone/>
            </a:pPr>
            <a:r>
              <a:rPr lang="fr-FR" dirty="0"/>
              <a:t>1 La Suisse gère de manière autonome l’immigration des étrangers.</a:t>
            </a:r>
          </a:p>
          <a:p>
            <a:pPr marL="0" indent="0">
              <a:buNone/>
            </a:pPr>
            <a:r>
              <a:rPr lang="fr-FR" dirty="0"/>
              <a:t>2 Le nombre des autorisations délivrées pour le séjour des étrangers en Suisse est limité par des plafonds et des contingents annuels. Les plafonds valent pour toutes les autorisations délivrées en vertu du droit des étrangers, domaine de l’asile inclus. Le droit au séjour durable, au regroupement familial et aux prestations sociales peut être limité.</a:t>
            </a:r>
          </a:p>
          <a:p>
            <a:pPr marL="0" indent="0">
              <a:buNone/>
            </a:pPr>
            <a:r>
              <a:rPr lang="fr-FR" dirty="0"/>
              <a:t>3 …</a:t>
            </a:r>
          </a:p>
          <a:p>
            <a:pPr marL="0" indent="0">
              <a:buNone/>
            </a:pPr>
            <a:r>
              <a:rPr lang="fr-FR" dirty="0"/>
              <a:t>4 Aucun traité international contraire au présent article ne sera conclu.</a:t>
            </a:r>
          </a:p>
          <a:p>
            <a:pPr marL="0" indent="0">
              <a:buNone/>
            </a:pPr>
            <a:r>
              <a:rPr lang="fr-FR" dirty="0"/>
              <a:t>5 …</a:t>
            </a:r>
            <a:endParaRPr lang="de-CH" dirty="0"/>
          </a:p>
        </p:txBody>
      </p:sp>
    </p:spTree>
    <p:extLst>
      <p:ext uri="{BB962C8B-B14F-4D97-AF65-F5344CB8AC3E}">
        <p14:creationId xmlns:p14="http://schemas.microsoft.com/office/powerpoint/2010/main" val="395959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0835E3-679E-DDCA-1F14-6C29C7458CC9}"/>
              </a:ext>
            </a:extLst>
          </p:cNvPr>
          <p:cNvSpPr>
            <a:spLocks noGrp="1"/>
          </p:cNvSpPr>
          <p:nvPr>
            <p:ph type="title"/>
          </p:nvPr>
        </p:nvSpPr>
        <p:spPr/>
        <p:txBody>
          <a:bodyPr>
            <a:normAutofit/>
          </a:bodyPr>
          <a:lstStyle/>
          <a:p>
            <a:r>
              <a:rPr lang="de-CH" sz="3600" b="1" dirty="0"/>
              <a:t>Relation Art. 121a </a:t>
            </a:r>
            <a:r>
              <a:rPr lang="de-CH" sz="3600" b="1" dirty="0" err="1"/>
              <a:t>Cst</a:t>
            </a:r>
            <a:r>
              <a:rPr lang="de-CH" sz="3600" b="1" dirty="0"/>
              <a:t>. / ALCP</a:t>
            </a:r>
          </a:p>
        </p:txBody>
      </p:sp>
      <p:sp>
        <p:nvSpPr>
          <p:cNvPr id="3" name="Inhaltsplatzhalter 2">
            <a:extLst>
              <a:ext uri="{FF2B5EF4-FFF2-40B4-BE49-F238E27FC236}">
                <a16:creationId xmlns:a16="http://schemas.microsoft.com/office/drawing/2014/main" id="{F4B3AC12-9DA4-0C58-0D81-9E6A6968081C}"/>
              </a:ext>
            </a:extLst>
          </p:cNvPr>
          <p:cNvSpPr>
            <a:spLocks noGrp="1"/>
          </p:cNvSpPr>
          <p:nvPr>
            <p:ph idx="1"/>
          </p:nvPr>
        </p:nvSpPr>
        <p:spPr/>
        <p:txBody>
          <a:bodyPr/>
          <a:lstStyle/>
          <a:p>
            <a:r>
              <a:rPr lang="de-CH" dirty="0" err="1"/>
              <a:t>Contradiction</a:t>
            </a:r>
            <a:r>
              <a:rPr lang="de-CH" dirty="0"/>
              <a:t> entre Art. 121a </a:t>
            </a:r>
            <a:r>
              <a:rPr lang="de-CH" dirty="0" err="1"/>
              <a:t>Cst</a:t>
            </a:r>
            <a:r>
              <a:rPr lang="de-CH" dirty="0"/>
              <a:t>. et </a:t>
            </a:r>
            <a:r>
              <a:rPr lang="de-CH" dirty="0" err="1"/>
              <a:t>libre</a:t>
            </a:r>
            <a:r>
              <a:rPr lang="de-CH" dirty="0"/>
              <a:t> </a:t>
            </a:r>
            <a:r>
              <a:rPr lang="de-CH" dirty="0" err="1"/>
              <a:t>circulation</a:t>
            </a:r>
            <a:r>
              <a:rPr lang="de-CH" dirty="0"/>
              <a:t> des </a:t>
            </a:r>
            <a:r>
              <a:rPr lang="de-CH" dirty="0" err="1"/>
              <a:t>personnes</a:t>
            </a:r>
            <a:endParaRPr lang="de-CH" dirty="0"/>
          </a:p>
          <a:p>
            <a:r>
              <a:rPr lang="de-CH" dirty="0"/>
              <a:t>TF: </a:t>
            </a:r>
            <a:r>
              <a:rPr lang="de-CH" dirty="0" err="1"/>
              <a:t>Priorité</a:t>
            </a:r>
            <a:r>
              <a:rPr lang="de-CH" dirty="0"/>
              <a:t> de </a:t>
            </a:r>
            <a:r>
              <a:rPr lang="de-CH" dirty="0" err="1"/>
              <a:t>l’ALCP</a:t>
            </a:r>
            <a:r>
              <a:rPr lang="de-CH" dirty="0"/>
              <a:t> </a:t>
            </a:r>
            <a:r>
              <a:rPr lang="de-CH" dirty="0" err="1"/>
              <a:t>sur</a:t>
            </a:r>
            <a:r>
              <a:rPr lang="de-CH" dirty="0"/>
              <a:t> la </a:t>
            </a:r>
            <a:r>
              <a:rPr lang="de-CH" dirty="0" err="1"/>
              <a:t>Constitution</a:t>
            </a:r>
            <a:r>
              <a:rPr lang="de-CH" dirty="0"/>
              <a:t> (ATF 142 II 35; </a:t>
            </a:r>
            <a:r>
              <a:rPr lang="de-CH" dirty="0" err="1"/>
              <a:t>primauté</a:t>
            </a:r>
            <a:r>
              <a:rPr lang="de-CH" dirty="0"/>
              <a:t> DIP)</a:t>
            </a:r>
          </a:p>
          <a:p>
            <a:r>
              <a:rPr lang="de-CH" dirty="0">
                <a:sym typeface="Wingdings" panose="05000000000000000000" pitchFamily="2" charset="2"/>
              </a:rPr>
              <a:t> art. 121a </a:t>
            </a:r>
            <a:r>
              <a:rPr lang="de-CH" dirty="0" err="1">
                <a:sym typeface="Wingdings" panose="05000000000000000000" pitchFamily="2" charset="2"/>
              </a:rPr>
              <a:t>Cst</a:t>
            </a:r>
            <a:r>
              <a:rPr lang="de-CH" dirty="0">
                <a:sym typeface="Wingdings" panose="05000000000000000000" pitchFamily="2" charset="2"/>
              </a:rPr>
              <a:t>. ne </a:t>
            </a:r>
            <a:r>
              <a:rPr lang="de-CH" dirty="0" err="1">
                <a:sym typeface="Wingdings" panose="05000000000000000000" pitchFamily="2" charset="2"/>
              </a:rPr>
              <a:t>peut</a:t>
            </a:r>
            <a:r>
              <a:rPr lang="de-CH" dirty="0">
                <a:sym typeface="Wingdings" panose="05000000000000000000" pitchFamily="2" charset="2"/>
              </a:rPr>
              <a:t> </a:t>
            </a:r>
            <a:r>
              <a:rPr lang="de-CH" dirty="0" err="1">
                <a:sym typeface="Wingdings" panose="05000000000000000000" pitchFamily="2" charset="2"/>
              </a:rPr>
              <a:t>s’appliquer</a:t>
            </a:r>
            <a:r>
              <a:rPr lang="de-CH" dirty="0">
                <a:sym typeface="Wingdings" panose="05000000000000000000" pitchFamily="2" charset="2"/>
              </a:rPr>
              <a:t> </a:t>
            </a:r>
            <a:r>
              <a:rPr lang="de-CH" dirty="0" err="1">
                <a:sym typeface="Wingdings" panose="05000000000000000000" pitchFamily="2" charset="2"/>
              </a:rPr>
              <a:t>aux</a:t>
            </a:r>
            <a:r>
              <a:rPr lang="de-CH" dirty="0">
                <a:sym typeface="Wingdings" panose="05000000000000000000" pitchFamily="2" charset="2"/>
              </a:rPr>
              <a:t> </a:t>
            </a:r>
            <a:r>
              <a:rPr lang="de-CH" dirty="0" err="1">
                <a:sym typeface="Wingdings" panose="05000000000000000000" pitchFamily="2" charset="2"/>
              </a:rPr>
              <a:t>cas</a:t>
            </a:r>
            <a:r>
              <a:rPr lang="de-CH" dirty="0">
                <a:sym typeface="Wingdings" panose="05000000000000000000" pitchFamily="2" charset="2"/>
              </a:rPr>
              <a:t> </a:t>
            </a:r>
            <a:r>
              <a:rPr lang="de-CH" dirty="0" err="1">
                <a:sym typeface="Wingdings" panose="05000000000000000000" pitchFamily="2" charset="2"/>
              </a:rPr>
              <a:t>qui</a:t>
            </a:r>
            <a:r>
              <a:rPr lang="de-CH" dirty="0">
                <a:sym typeface="Wingdings" panose="05000000000000000000" pitchFamily="2" charset="2"/>
              </a:rPr>
              <a:t> </a:t>
            </a:r>
            <a:r>
              <a:rPr lang="de-CH" dirty="0" err="1">
                <a:sym typeface="Wingdings" panose="05000000000000000000" pitchFamily="2" charset="2"/>
              </a:rPr>
              <a:t>sont</a:t>
            </a:r>
            <a:r>
              <a:rPr lang="de-CH" dirty="0">
                <a:sym typeface="Wingdings" panose="05000000000000000000" pitchFamily="2" charset="2"/>
              </a:rPr>
              <a:t> </a:t>
            </a:r>
            <a:r>
              <a:rPr lang="de-CH" dirty="0" err="1">
                <a:sym typeface="Wingdings" panose="05000000000000000000" pitchFamily="2" charset="2"/>
              </a:rPr>
              <a:t>réglés</a:t>
            </a:r>
            <a:r>
              <a:rPr lang="de-CH" dirty="0">
                <a:sym typeface="Wingdings" panose="05000000000000000000" pitchFamily="2" charset="2"/>
              </a:rPr>
              <a:t> par </a:t>
            </a:r>
            <a:r>
              <a:rPr lang="de-CH" dirty="0" err="1">
                <a:sym typeface="Wingdings" panose="05000000000000000000" pitchFamily="2" charset="2"/>
              </a:rPr>
              <a:t>l’ALCP</a:t>
            </a:r>
            <a:r>
              <a:rPr lang="de-CH" dirty="0">
                <a:sym typeface="Wingdings" panose="05000000000000000000" pitchFamily="2" charset="2"/>
              </a:rPr>
              <a:t> </a:t>
            </a:r>
            <a:r>
              <a:rPr lang="de-CH" dirty="0" err="1">
                <a:sym typeface="Wingdings" panose="05000000000000000000" pitchFamily="2" charset="2"/>
              </a:rPr>
              <a:t>existant</a:t>
            </a:r>
            <a:endParaRPr lang="de-CH" dirty="0">
              <a:sym typeface="Wingdings" panose="05000000000000000000" pitchFamily="2" charset="2"/>
            </a:endParaRPr>
          </a:p>
          <a:p>
            <a:r>
              <a:rPr lang="de-CH" dirty="0">
                <a:sym typeface="Wingdings" panose="05000000000000000000" pitchFamily="2" charset="2"/>
              </a:rPr>
              <a:t>Mais art. 121a al. 4 </a:t>
            </a:r>
            <a:r>
              <a:rPr lang="de-CH" dirty="0" err="1">
                <a:sym typeface="Wingdings" panose="05000000000000000000" pitchFamily="2" charset="2"/>
              </a:rPr>
              <a:t>interdit</a:t>
            </a:r>
            <a:r>
              <a:rPr lang="de-CH" dirty="0">
                <a:sym typeface="Wingdings" panose="05000000000000000000" pitchFamily="2" charset="2"/>
              </a:rPr>
              <a:t> de </a:t>
            </a:r>
            <a:r>
              <a:rPr lang="de-CH" dirty="0" err="1">
                <a:sym typeface="Wingdings" panose="05000000000000000000" pitchFamily="2" charset="2"/>
              </a:rPr>
              <a:t>conclure</a:t>
            </a:r>
            <a:r>
              <a:rPr lang="de-CH" dirty="0">
                <a:sym typeface="Wingdings" panose="05000000000000000000" pitchFamily="2" charset="2"/>
              </a:rPr>
              <a:t> de </a:t>
            </a:r>
            <a:r>
              <a:rPr lang="de-CH" i="1" dirty="0" err="1">
                <a:sym typeface="Wingdings" panose="05000000000000000000" pitchFamily="2" charset="2"/>
              </a:rPr>
              <a:t>nouveaux</a:t>
            </a:r>
            <a:r>
              <a:rPr lang="de-CH" dirty="0">
                <a:sym typeface="Wingdings" panose="05000000000000000000" pitchFamily="2" charset="2"/>
              </a:rPr>
              <a:t> </a:t>
            </a:r>
            <a:r>
              <a:rPr lang="de-CH" dirty="0" err="1">
                <a:sym typeface="Wingdings" panose="05000000000000000000" pitchFamily="2" charset="2"/>
              </a:rPr>
              <a:t>traités</a:t>
            </a:r>
            <a:r>
              <a:rPr lang="de-CH" dirty="0">
                <a:sym typeface="Wingdings" panose="05000000000000000000" pitchFamily="2" charset="2"/>
              </a:rPr>
              <a:t> </a:t>
            </a:r>
            <a:r>
              <a:rPr lang="de-CH" dirty="0" err="1">
                <a:sym typeface="Wingdings" panose="05000000000000000000" pitchFamily="2" charset="2"/>
              </a:rPr>
              <a:t>internationaux</a:t>
            </a:r>
            <a:r>
              <a:rPr lang="de-CH" dirty="0">
                <a:sym typeface="Wingdings" panose="05000000000000000000" pitchFamily="2" charset="2"/>
              </a:rPr>
              <a:t> </a:t>
            </a:r>
            <a:r>
              <a:rPr lang="de-CH" dirty="0" err="1">
                <a:sym typeface="Wingdings" panose="05000000000000000000" pitchFamily="2" charset="2"/>
              </a:rPr>
              <a:t>qui</a:t>
            </a:r>
            <a:r>
              <a:rPr lang="de-CH" dirty="0">
                <a:sym typeface="Wingdings" panose="05000000000000000000" pitchFamily="2" charset="2"/>
              </a:rPr>
              <a:t> </a:t>
            </a:r>
            <a:r>
              <a:rPr lang="de-CH" i="1" dirty="0" err="1">
                <a:sym typeface="Wingdings" panose="05000000000000000000" pitchFamily="2" charset="2"/>
              </a:rPr>
              <a:t>élargissent</a:t>
            </a:r>
            <a:r>
              <a:rPr lang="de-CH" dirty="0">
                <a:sym typeface="Wingdings" panose="05000000000000000000" pitchFamily="2" charset="2"/>
              </a:rPr>
              <a:t> la </a:t>
            </a:r>
            <a:r>
              <a:rPr lang="de-CH" dirty="0" err="1">
                <a:sym typeface="Wingdings" panose="05000000000000000000" pitchFamily="2" charset="2"/>
              </a:rPr>
              <a:t>libre</a:t>
            </a:r>
            <a:r>
              <a:rPr lang="de-CH" dirty="0">
                <a:sym typeface="Wingdings" panose="05000000000000000000" pitchFamily="2" charset="2"/>
              </a:rPr>
              <a:t> </a:t>
            </a:r>
            <a:r>
              <a:rPr lang="de-CH" dirty="0" err="1">
                <a:sym typeface="Wingdings" panose="05000000000000000000" pitchFamily="2" charset="2"/>
              </a:rPr>
              <a:t>circulation</a:t>
            </a:r>
            <a:r>
              <a:rPr lang="de-CH" dirty="0">
                <a:sym typeface="Wingdings" panose="05000000000000000000" pitchFamily="2" charset="2"/>
              </a:rPr>
              <a:t> des </a:t>
            </a:r>
            <a:r>
              <a:rPr lang="de-CH" dirty="0" err="1">
                <a:sym typeface="Wingdings" panose="05000000000000000000" pitchFamily="2" charset="2"/>
              </a:rPr>
              <a:t>personnes</a:t>
            </a:r>
            <a:r>
              <a:rPr lang="de-CH" dirty="0">
                <a:sym typeface="Wingdings" panose="05000000000000000000" pitchFamily="2" charset="2"/>
              </a:rPr>
              <a:t> par </a:t>
            </a:r>
            <a:r>
              <a:rPr lang="de-CH" dirty="0" err="1">
                <a:sym typeface="Wingdings" panose="05000000000000000000" pitchFamily="2" charset="2"/>
              </a:rPr>
              <a:t>rapport</a:t>
            </a:r>
            <a:r>
              <a:rPr lang="de-CH" dirty="0">
                <a:sym typeface="Wingdings" panose="05000000000000000000" pitchFamily="2" charset="2"/>
              </a:rPr>
              <a:t> à </a:t>
            </a:r>
            <a:r>
              <a:rPr lang="de-CH" dirty="0" err="1">
                <a:sym typeface="Wingdings" panose="05000000000000000000" pitchFamily="2" charset="2"/>
              </a:rPr>
              <a:t>l’ALCP</a:t>
            </a:r>
            <a:r>
              <a:rPr lang="de-CH" dirty="0">
                <a:sym typeface="Wingdings" panose="05000000000000000000" pitchFamily="2" charset="2"/>
              </a:rPr>
              <a:t> </a:t>
            </a:r>
            <a:r>
              <a:rPr lang="de-CH" dirty="0" err="1">
                <a:sym typeface="Wingdings" panose="05000000000000000000" pitchFamily="2" charset="2"/>
              </a:rPr>
              <a:t>existant</a:t>
            </a:r>
            <a:r>
              <a:rPr lang="de-CH" dirty="0">
                <a:sym typeface="Wingdings" panose="05000000000000000000" pitchFamily="2" charset="2"/>
              </a:rPr>
              <a:t> (</a:t>
            </a:r>
            <a:r>
              <a:rPr lang="de-CH" dirty="0" err="1">
                <a:sym typeface="Wingdings" panose="05000000000000000000" pitchFamily="2" charset="2"/>
              </a:rPr>
              <a:t>question</a:t>
            </a:r>
            <a:r>
              <a:rPr lang="de-CH" dirty="0">
                <a:sym typeface="Wingdings" panose="05000000000000000000" pitchFamily="2" charset="2"/>
              </a:rPr>
              <a:t> de la </a:t>
            </a:r>
            <a:r>
              <a:rPr lang="de-CH" dirty="0" err="1">
                <a:sym typeface="Wingdings" panose="05000000000000000000" pitchFamily="2" charset="2"/>
              </a:rPr>
              <a:t>primauté</a:t>
            </a:r>
            <a:r>
              <a:rPr lang="de-CH" dirty="0">
                <a:sym typeface="Wingdings" panose="05000000000000000000" pitchFamily="2" charset="2"/>
              </a:rPr>
              <a:t> du </a:t>
            </a:r>
            <a:r>
              <a:rPr lang="de-CH" dirty="0" err="1">
                <a:sym typeface="Wingdings" panose="05000000000000000000" pitchFamily="2" charset="2"/>
              </a:rPr>
              <a:t>droit</a:t>
            </a:r>
            <a:r>
              <a:rPr lang="de-CH" dirty="0">
                <a:sym typeface="Wingdings" panose="05000000000000000000" pitchFamily="2" charset="2"/>
              </a:rPr>
              <a:t> international </a:t>
            </a:r>
            <a:r>
              <a:rPr lang="de-CH" dirty="0" err="1">
                <a:sym typeface="Wingdings" panose="05000000000000000000" pitchFamily="2" charset="2"/>
              </a:rPr>
              <a:t>public</a:t>
            </a:r>
            <a:r>
              <a:rPr lang="de-CH" dirty="0">
                <a:sym typeface="Wingdings" panose="05000000000000000000" pitchFamily="2" charset="2"/>
              </a:rPr>
              <a:t> ne se </a:t>
            </a:r>
            <a:r>
              <a:rPr lang="de-CH" dirty="0" err="1">
                <a:sym typeface="Wingdings" panose="05000000000000000000" pitchFamily="2" charset="2"/>
              </a:rPr>
              <a:t>pose</a:t>
            </a:r>
            <a:r>
              <a:rPr lang="de-CH" dirty="0">
                <a:sym typeface="Wingdings" panose="05000000000000000000" pitchFamily="2" charset="2"/>
              </a:rPr>
              <a:t> </a:t>
            </a:r>
            <a:r>
              <a:rPr lang="de-CH" dirty="0" err="1">
                <a:sym typeface="Wingdings" panose="05000000000000000000" pitchFamily="2" charset="2"/>
              </a:rPr>
              <a:t>pas</a:t>
            </a:r>
            <a:r>
              <a:rPr lang="de-CH" dirty="0">
                <a:sym typeface="Wingdings" panose="05000000000000000000" pitchFamily="2" charset="2"/>
              </a:rPr>
              <a:t>)</a:t>
            </a:r>
          </a:p>
          <a:p>
            <a:pPr marL="0" indent="0">
              <a:buNone/>
            </a:pPr>
            <a:endParaRPr lang="de-CH" dirty="0"/>
          </a:p>
        </p:txBody>
      </p:sp>
    </p:spTree>
    <p:extLst>
      <p:ext uri="{BB962C8B-B14F-4D97-AF65-F5344CB8AC3E}">
        <p14:creationId xmlns:p14="http://schemas.microsoft.com/office/powerpoint/2010/main" val="2998968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3B68B-3563-313D-B7B8-76B32165F47B}"/>
              </a:ext>
            </a:extLst>
          </p:cNvPr>
          <p:cNvSpPr>
            <a:spLocks noGrp="1"/>
          </p:cNvSpPr>
          <p:nvPr>
            <p:ph type="title"/>
          </p:nvPr>
        </p:nvSpPr>
        <p:spPr/>
        <p:txBody>
          <a:bodyPr>
            <a:normAutofit/>
          </a:bodyPr>
          <a:lstStyle/>
          <a:p>
            <a:r>
              <a:rPr lang="de-CH" sz="3600" b="1" dirty="0" err="1"/>
              <a:t>Bilatérales</a:t>
            </a:r>
            <a:r>
              <a:rPr lang="de-CH" sz="3600" b="1" dirty="0"/>
              <a:t> III </a:t>
            </a:r>
          </a:p>
        </p:txBody>
      </p:sp>
      <p:sp>
        <p:nvSpPr>
          <p:cNvPr id="3" name="Inhaltsplatzhalter 2">
            <a:extLst>
              <a:ext uri="{FF2B5EF4-FFF2-40B4-BE49-F238E27FC236}">
                <a16:creationId xmlns:a16="http://schemas.microsoft.com/office/drawing/2014/main" id="{252D49A8-E64E-61CB-E7A8-B9591431E15A}"/>
              </a:ext>
            </a:extLst>
          </p:cNvPr>
          <p:cNvSpPr>
            <a:spLocks noGrp="1"/>
          </p:cNvSpPr>
          <p:nvPr>
            <p:ph idx="1"/>
          </p:nvPr>
        </p:nvSpPr>
        <p:spPr/>
        <p:txBody>
          <a:bodyPr/>
          <a:lstStyle/>
          <a:p>
            <a:r>
              <a:rPr lang="de-CH" dirty="0" err="1"/>
              <a:t>Modification</a:t>
            </a:r>
            <a:r>
              <a:rPr lang="de-CH" dirty="0"/>
              <a:t> de </a:t>
            </a:r>
            <a:r>
              <a:rPr lang="de-CH" dirty="0" err="1"/>
              <a:t>l’ALCP</a:t>
            </a:r>
            <a:r>
              <a:rPr lang="de-CH" dirty="0"/>
              <a:t>: Reprise de la </a:t>
            </a:r>
            <a:r>
              <a:rPr lang="fr-FR" dirty="0"/>
              <a:t>Directive sur la citoyenneté européenne (</a:t>
            </a:r>
            <a:r>
              <a:rPr lang="fr-FR" dirty="0" err="1"/>
              <a:t>Dir</a:t>
            </a:r>
            <a:r>
              <a:rPr lang="fr-FR" dirty="0"/>
              <a:t>. 2004/38), avec quelques exceptions</a:t>
            </a:r>
          </a:p>
          <a:p>
            <a:r>
              <a:rPr lang="fr-FR" dirty="0"/>
              <a:t>Directive 2004/38 contient env. 14 nouveaux droits de séjour</a:t>
            </a:r>
          </a:p>
          <a:p>
            <a:r>
              <a:rPr lang="fr-FR" dirty="0"/>
              <a:t>Surtout: Droit de séjour permanent (art. 16 </a:t>
            </a:r>
            <a:r>
              <a:rPr lang="fr-FR" dirty="0" err="1"/>
              <a:t>Dir</a:t>
            </a:r>
            <a:r>
              <a:rPr lang="fr-FR" dirty="0"/>
              <a:t>. 2004/38)</a:t>
            </a:r>
          </a:p>
          <a:p>
            <a:r>
              <a:rPr lang="fr-FR" dirty="0"/>
              <a:t>En plus (en dehors de l’ALCP): Protocole relatif au permis de résidence de longue durée (droit à une autorisation d’établissement après 5 ans)</a:t>
            </a:r>
          </a:p>
          <a:p>
            <a:pPr marL="0" indent="0">
              <a:buNone/>
            </a:pPr>
            <a:r>
              <a:rPr lang="fr-FR" dirty="0">
                <a:sym typeface="Wingdings" panose="05000000000000000000" pitchFamily="2" charset="2"/>
              </a:rPr>
              <a:t> Contradiction avec art. 121a al. 4 Cst.</a:t>
            </a:r>
            <a:endParaRPr lang="fr-FR" dirty="0"/>
          </a:p>
          <a:p>
            <a:endParaRPr lang="de-CH" dirty="0"/>
          </a:p>
        </p:txBody>
      </p:sp>
    </p:spTree>
    <p:extLst>
      <p:ext uri="{BB962C8B-B14F-4D97-AF65-F5344CB8AC3E}">
        <p14:creationId xmlns:p14="http://schemas.microsoft.com/office/powerpoint/2010/main" val="2128399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FF7DA6-4C4F-4996-E42A-2EAB2A25C97F}"/>
              </a:ext>
            </a:extLst>
          </p:cNvPr>
          <p:cNvSpPr>
            <a:spLocks noGrp="1"/>
          </p:cNvSpPr>
          <p:nvPr>
            <p:ph type="title"/>
          </p:nvPr>
        </p:nvSpPr>
        <p:spPr/>
        <p:txBody>
          <a:bodyPr>
            <a:normAutofit/>
          </a:bodyPr>
          <a:lstStyle/>
          <a:p>
            <a:r>
              <a:rPr lang="de-CH" sz="3600" b="1" dirty="0"/>
              <a:t>Argumentation Message</a:t>
            </a:r>
          </a:p>
        </p:txBody>
      </p:sp>
      <p:sp>
        <p:nvSpPr>
          <p:cNvPr id="3" name="Inhaltsplatzhalter 2">
            <a:extLst>
              <a:ext uri="{FF2B5EF4-FFF2-40B4-BE49-F238E27FC236}">
                <a16:creationId xmlns:a16="http://schemas.microsoft.com/office/drawing/2014/main" id="{18BB1045-D6D4-5F5D-E81E-58B83FF9247E}"/>
              </a:ext>
            </a:extLst>
          </p:cNvPr>
          <p:cNvSpPr>
            <a:spLocks noGrp="1"/>
          </p:cNvSpPr>
          <p:nvPr>
            <p:ph idx="1"/>
          </p:nvPr>
        </p:nvSpPr>
        <p:spPr/>
        <p:txBody>
          <a:bodyPr/>
          <a:lstStyle/>
          <a:p>
            <a:endParaRPr lang="de-CH" dirty="0"/>
          </a:p>
          <a:p>
            <a:r>
              <a:rPr lang="de-CH" dirty="0"/>
              <a:t>La </a:t>
            </a:r>
            <a:r>
              <a:rPr lang="de-CH" dirty="0" err="1"/>
              <a:t>plupart</a:t>
            </a:r>
            <a:r>
              <a:rPr lang="de-CH" dirty="0"/>
              <a:t> des </a:t>
            </a:r>
            <a:r>
              <a:rPr lang="de-CH" dirty="0" err="1"/>
              <a:t>modifications</a:t>
            </a:r>
            <a:r>
              <a:rPr lang="de-CH" dirty="0"/>
              <a:t> de la Dir. 2004/38 par </a:t>
            </a:r>
            <a:r>
              <a:rPr lang="de-CH" dirty="0" err="1"/>
              <a:t>rapport</a:t>
            </a:r>
            <a:r>
              <a:rPr lang="de-CH" dirty="0"/>
              <a:t> à </a:t>
            </a:r>
            <a:r>
              <a:rPr lang="de-CH" dirty="0" err="1"/>
              <a:t>l’ALCP</a:t>
            </a:r>
            <a:r>
              <a:rPr lang="de-CH" dirty="0"/>
              <a:t> </a:t>
            </a:r>
            <a:r>
              <a:rPr lang="de-CH" dirty="0" err="1"/>
              <a:t>existant</a:t>
            </a:r>
            <a:r>
              <a:rPr lang="de-CH" dirty="0"/>
              <a:t> ne </a:t>
            </a:r>
            <a:r>
              <a:rPr lang="de-CH" dirty="0" err="1"/>
              <a:t>concerne</a:t>
            </a:r>
            <a:r>
              <a:rPr lang="de-CH" dirty="0"/>
              <a:t> </a:t>
            </a:r>
            <a:r>
              <a:rPr lang="de-CH" dirty="0" err="1"/>
              <a:t>que</a:t>
            </a:r>
            <a:r>
              <a:rPr lang="de-CH" dirty="0"/>
              <a:t> </a:t>
            </a:r>
            <a:r>
              <a:rPr lang="de-CH" dirty="0" err="1"/>
              <a:t>les</a:t>
            </a:r>
            <a:r>
              <a:rPr lang="de-CH" dirty="0"/>
              <a:t> </a:t>
            </a:r>
            <a:r>
              <a:rPr lang="de-CH" dirty="0" err="1"/>
              <a:t>étrangers</a:t>
            </a:r>
            <a:r>
              <a:rPr lang="de-CH" dirty="0"/>
              <a:t> </a:t>
            </a:r>
            <a:r>
              <a:rPr lang="de-CH" dirty="0" err="1"/>
              <a:t>qui</a:t>
            </a:r>
            <a:r>
              <a:rPr lang="de-CH" dirty="0"/>
              <a:t> </a:t>
            </a:r>
            <a:r>
              <a:rPr lang="de-CH" dirty="0" err="1"/>
              <a:t>sont</a:t>
            </a:r>
            <a:r>
              <a:rPr lang="de-CH" dirty="0"/>
              <a:t> </a:t>
            </a:r>
            <a:r>
              <a:rPr lang="de-CH" dirty="0" err="1"/>
              <a:t>déjà</a:t>
            </a:r>
            <a:r>
              <a:rPr lang="de-CH" dirty="0"/>
              <a:t> en Suisse, </a:t>
            </a:r>
            <a:r>
              <a:rPr lang="de-CH" dirty="0" err="1"/>
              <a:t>surtout</a:t>
            </a:r>
            <a:r>
              <a:rPr lang="de-CH" dirty="0"/>
              <a:t> le </a:t>
            </a:r>
            <a:r>
              <a:rPr lang="de-CH" dirty="0" err="1"/>
              <a:t>droit</a:t>
            </a:r>
            <a:r>
              <a:rPr lang="de-CH" dirty="0"/>
              <a:t> de </a:t>
            </a:r>
            <a:r>
              <a:rPr lang="de-CH" dirty="0" err="1"/>
              <a:t>séjour</a:t>
            </a:r>
            <a:r>
              <a:rPr lang="de-CH" dirty="0"/>
              <a:t> permanent</a:t>
            </a:r>
          </a:p>
          <a:p>
            <a:r>
              <a:rPr lang="de-CH" dirty="0">
                <a:sym typeface="Wingdings" panose="05000000000000000000" pitchFamily="2" charset="2"/>
              </a:rPr>
              <a:t> </a:t>
            </a:r>
            <a:r>
              <a:rPr lang="de-CH" dirty="0" err="1">
                <a:sym typeface="Wingdings" panose="05000000000000000000" pitchFamily="2" charset="2"/>
              </a:rPr>
              <a:t>pas</a:t>
            </a:r>
            <a:r>
              <a:rPr lang="de-CH" dirty="0">
                <a:sym typeface="Wingdings" panose="05000000000000000000" pitchFamily="2" charset="2"/>
              </a:rPr>
              <a:t> de </a:t>
            </a:r>
            <a:r>
              <a:rPr lang="de-CH" dirty="0" err="1">
                <a:sym typeface="Wingdings" panose="05000000000000000000" pitchFamily="2" charset="2"/>
              </a:rPr>
              <a:t>contradiction</a:t>
            </a:r>
            <a:r>
              <a:rPr lang="de-CH" dirty="0">
                <a:sym typeface="Wingdings" panose="05000000000000000000" pitchFamily="2" charset="2"/>
              </a:rPr>
              <a:t> entre Dir. 2004/38 (</a:t>
            </a:r>
            <a:r>
              <a:rPr lang="de-CH" dirty="0" err="1">
                <a:sym typeface="Wingdings" panose="05000000000000000000" pitchFamily="2" charset="2"/>
              </a:rPr>
              <a:t>surtout</a:t>
            </a:r>
            <a:r>
              <a:rPr lang="de-CH" dirty="0">
                <a:sym typeface="Wingdings" panose="05000000000000000000" pitchFamily="2" charset="2"/>
              </a:rPr>
              <a:t> </a:t>
            </a:r>
            <a:r>
              <a:rPr lang="de-CH" dirty="0" err="1">
                <a:sym typeface="Wingdings" panose="05000000000000000000" pitchFamily="2" charset="2"/>
              </a:rPr>
              <a:t>droit</a:t>
            </a:r>
            <a:r>
              <a:rPr lang="de-CH" dirty="0">
                <a:sym typeface="Wingdings" panose="05000000000000000000" pitchFamily="2" charset="2"/>
              </a:rPr>
              <a:t> de </a:t>
            </a:r>
            <a:r>
              <a:rPr lang="de-CH" dirty="0" err="1">
                <a:sym typeface="Wingdings" panose="05000000000000000000" pitchFamily="2" charset="2"/>
              </a:rPr>
              <a:t>séjour</a:t>
            </a:r>
            <a:r>
              <a:rPr lang="de-CH" dirty="0">
                <a:sym typeface="Wingdings" panose="05000000000000000000" pitchFamily="2" charset="2"/>
              </a:rPr>
              <a:t> permanent) et art. 121a </a:t>
            </a:r>
            <a:r>
              <a:rPr lang="de-CH" dirty="0" err="1">
                <a:sym typeface="Wingdings" panose="05000000000000000000" pitchFamily="2" charset="2"/>
              </a:rPr>
              <a:t>Cst</a:t>
            </a:r>
            <a:r>
              <a:rPr lang="de-CH" dirty="0">
                <a:sym typeface="Wingdings" panose="05000000000000000000" pitchFamily="2" charset="2"/>
              </a:rPr>
              <a:t>. </a:t>
            </a:r>
            <a:endParaRPr lang="de-CH" dirty="0"/>
          </a:p>
        </p:txBody>
      </p:sp>
    </p:spTree>
    <p:extLst>
      <p:ext uri="{BB962C8B-B14F-4D97-AF65-F5344CB8AC3E}">
        <p14:creationId xmlns:p14="http://schemas.microsoft.com/office/powerpoint/2010/main" val="1074395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4AE28F-30E1-60DF-08DA-0D1FEF615C73}"/>
              </a:ext>
            </a:extLst>
          </p:cNvPr>
          <p:cNvSpPr>
            <a:spLocks noGrp="1"/>
          </p:cNvSpPr>
          <p:nvPr>
            <p:ph type="title"/>
          </p:nvPr>
        </p:nvSpPr>
        <p:spPr/>
        <p:txBody>
          <a:bodyPr>
            <a:normAutofit/>
          </a:bodyPr>
          <a:lstStyle/>
          <a:p>
            <a:r>
              <a:rPr lang="de-CH" sz="3600" b="1" dirty="0"/>
              <a:t>Message, </a:t>
            </a:r>
            <a:r>
              <a:rPr lang="de-CH" sz="3600" b="1" dirty="0" err="1"/>
              <a:t>ch</a:t>
            </a:r>
            <a:r>
              <a:rPr lang="de-CH" sz="3600" b="1" dirty="0"/>
              <a:t>. 2.3.10.1.3</a:t>
            </a:r>
          </a:p>
        </p:txBody>
      </p:sp>
      <p:sp>
        <p:nvSpPr>
          <p:cNvPr id="3" name="Inhaltsplatzhalter 2">
            <a:extLst>
              <a:ext uri="{FF2B5EF4-FFF2-40B4-BE49-F238E27FC236}">
                <a16:creationId xmlns:a16="http://schemas.microsoft.com/office/drawing/2014/main" id="{B7B58464-3F0D-6E49-3AAC-481CBC1D9BF6}"/>
              </a:ext>
            </a:extLst>
          </p:cNvPr>
          <p:cNvSpPr>
            <a:spLocks noGrp="1"/>
          </p:cNvSpPr>
          <p:nvPr>
            <p:ph idx="1"/>
          </p:nvPr>
        </p:nvSpPr>
        <p:spPr/>
        <p:txBody>
          <a:bodyPr/>
          <a:lstStyle/>
          <a:p>
            <a:pPr marL="0" indent="0">
              <a:buNone/>
            </a:pPr>
            <a:r>
              <a:rPr lang="fr-FR" dirty="0"/>
              <a:t>« L’al. 1 [de l’art. 121a Cst.] restreint le champ d’application de la disposition aux étrangers qui immigrent en Suisse, à savoir ceux qui quittent leur pays pour séjourner en Suisse de manière durable ; ceux qui s’y trouvent déjà ne sont pas concernés. Par conséquent, l’art. 121a, al. 4, Cst. n’interdit pas la conclusion de traités réglementant des formes de présence ne tombant pas dans la notion d’« immigration ». Ainsi, la conclusion de traités internationaux visant à améliorer la situation juridique des étrangers qui se trouvent déjà en Suisse est notamment compatible avec l’art. 121a Cst. »</a:t>
            </a:r>
          </a:p>
          <a:p>
            <a:pPr marL="0" indent="0">
              <a:buNone/>
            </a:pPr>
            <a:endParaRPr lang="de-CH" dirty="0"/>
          </a:p>
        </p:txBody>
      </p:sp>
    </p:spTree>
    <p:extLst>
      <p:ext uri="{BB962C8B-B14F-4D97-AF65-F5344CB8AC3E}">
        <p14:creationId xmlns:p14="http://schemas.microsoft.com/office/powerpoint/2010/main" val="3210987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CA3486-F5E6-7046-476C-7326E603AA69}"/>
              </a:ext>
            </a:extLst>
          </p:cNvPr>
          <p:cNvSpPr>
            <a:spLocks noGrp="1"/>
          </p:cNvSpPr>
          <p:nvPr>
            <p:ph type="title"/>
          </p:nvPr>
        </p:nvSpPr>
        <p:spPr/>
        <p:txBody>
          <a:bodyPr>
            <a:normAutofit/>
          </a:bodyPr>
          <a:lstStyle/>
          <a:p>
            <a:r>
              <a:rPr lang="de-CH" sz="3600" b="1" dirty="0"/>
              <a:t>Interpretation de </a:t>
            </a:r>
            <a:r>
              <a:rPr lang="de-CH" sz="3600" b="1" dirty="0" err="1"/>
              <a:t>l’art</a:t>
            </a:r>
            <a:r>
              <a:rPr lang="de-CH" sz="3600" b="1" dirty="0"/>
              <a:t>. 121 </a:t>
            </a:r>
            <a:r>
              <a:rPr lang="de-CH" sz="3600" b="1" dirty="0" err="1"/>
              <a:t>Cst</a:t>
            </a:r>
            <a:r>
              <a:rPr lang="de-CH" sz="3600" b="1" dirty="0"/>
              <a:t>.</a:t>
            </a:r>
          </a:p>
        </p:txBody>
      </p:sp>
      <p:sp>
        <p:nvSpPr>
          <p:cNvPr id="3" name="Inhaltsplatzhalter 2">
            <a:extLst>
              <a:ext uri="{FF2B5EF4-FFF2-40B4-BE49-F238E27FC236}">
                <a16:creationId xmlns:a16="http://schemas.microsoft.com/office/drawing/2014/main" id="{0DBB0B94-4B41-C894-B8EC-41C735CC090B}"/>
              </a:ext>
            </a:extLst>
          </p:cNvPr>
          <p:cNvSpPr>
            <a:spLocks noGrp="1"/>
          </p:cNvSpPr>
          <p:nvPr>
            <p:ph idx="1"/>
          </p:nvPr>
        </p:nvSpPr>
        <p:spPr/>
        <p:txBody>
          <a:bodyPr>
            <a:normAutofit fontScale="92500"/>
          </a:bodyPr>
          <a:lstStyle/>
          <a:p>
            <a:r>
              <a:rPr lang="de-CH" dirty="0"/>
              <a:t>Interpretation </a:t>
            </a:r>
            <a:r>
              <a:rPr lang="de-CH" dirty="0" err="1"/>
              <a:t>littérale</a:t>
            </a:r>
            <a:r>
              <a:rPr lang="de-CH" dirty="0"/>
              <a:t>: «</a:t>
            </a:r>
            <a:r>
              <a:rPr lang="de-CH" dirty="0" err="1"/>
              <a:t>immigration</a:t>
            </a:r>
            <a:r>
              <a:rPr lang="de-CH" dirty="0"/>
              <a:t>»: </a:t>
            </a:r>
          </a:p>
          <a:p>
            <a:pPr lvl="1"/>
            <a:r>
              <a:rPr lang="de-CH" dirty="0"/>
              <a:t>Texte </a:t>
            </a:r>
            <a:r>
              <a:rPr lang="de-CH" dirty="0" err="1"/>
              <a:t>pas</a:t>
            </a:r>
            <a:r>
              <a:rPr lang="de-CH" dirty="0"/>
              <a:t> </a:t>
            </a:r>
            <a:r>
              <a:rPr lang="de-CH" dirty="0" err="1"/>
              <a:t>clair</a:t>
            </a:r>
            <a:endParaRPr lang="de-CH" dirty="0"/>
          </a:p>
          <a:p>
            <a:pPr lvl="1"/>
            <a:r>
              <a:rPr lang="de-CH" dirty="0"/>
              <a:t>Immigration </a:t>
            </a:r>
            <a:r>
              <a:rPr lang="de-CH" dirty="0" err="1"/>
              <a:t>brutte</a:t>
            </a:r>
            <a:endParaRPr lang="de-CH" dirty="0"/>
          </a:p>
          <a:p>
            <a:pPr lvl="1"/>
            <a:r>
              <a:rPr lang="de-CH" dirty="0"/>
              <a:t>Immigration nette</a:t>
            </a:r>
          </a:p>
          <a:p>
            <a:r>
              <a:rPr lang="de-CH" dirty="0"/>
              <a:t>Interpretation </a:t>
            </a:r>
            <a:r>
              <a:rPr lang="de-CH" dirty="0" err="1"/>
              <a:t>historique</a:t>
            </a:r>
            <a:r>
              <a:rPr lang="de-CH" dirty="0"/>
              <a:t>: Soucis: </a:t>
            </a:r>
            <a:r>
              <a:rPr lang="de-CH" dirty="0" err="1"/>
              <a:t>surtout</a:t>
            </a:r>
            <a:r>
              <a:rPr lang="de-CH" dirty="0"/>
              <a:t> la </a:t>
            </a:r>
            <a:r>
              <a:rPr lang="de-CH" dirty="0" err="1"/>
              <a:t>croissance</a:t>
            </a:r>
            <a:r>
              <a:rPr lang="de-CH" dirty="0"/>
              <a:t> de la </a:t>
            </a:r>
            <a:r>
              <a:rPr lang="de-CH" dirty="0" err="1"/>
              <a:t>population</a:t>
            </a:r>
            <a:r>
              <a:rPr lang="de-CH" dirty="0"/>
              <a:t>, </a:t>
            </a:r>
            <a:r>
              <a:rPr lang="de-CH" dirty="0" err="1"/>
              <a:t>donc</a:t>
            </a:r>
            <a:r>
              <a:rPr lang="de-CH" dirty="0"/>
              <a:t> </a:t>
            </a:r>
            <a:r>
              <a:rPr lang="de-CH" dirty="0" err="1"/>
              <a:t>immigration</a:t>
            </a:r>
            <a:r>
              <a:rPr lang="de-CH" dirty="0"/>
              <a:t> </a:t>
            </a:r>
            <a:r>
              <a:rPr lang="de-CH" b="1" dirty="0"/>
              <a:t>nette</a:t>
            </a:r>
          </a:p>
          <a:p>
            <a:pPr marL="0" indent="0">
              <a:buNone/>
            </a:pPr>
            <a:r>
              <a:rPr lang="de-CH" dirty="0"/>
              <a:t>   (Message </a:t>
            </a:r>
            <a:r>
              <a:rPr lang="fr-FR" dirty="0"/>
              <a:t>relatif à l’initiative populaire «Contre l’immigration de masse»: </a:t>
            </a:r>
            <a:endParaRPr lang="de-CH" dirty="0"/>
          </a:p>
          <a:p>
            <a:pPr marL="457200" lvl="1" indent="0">
              <a:buNone/>
            </a:pPr>
            <a:r>
              <a:rPr lang="fr-FR" dirty="0"/>
              <a:t>« Le Conseil fédéral n’ignore pas que la croissance économique et l’immigration relativement élevée enregistrées ces dernières années en Suisse ont entraîné une </a:t>
            </a:r>
            <a:r>
              <a:rPr lang="fr-FR" b="1" dirty="0"/>
              <a:t>croissance démographique</a:t>
            </a:r>
            <a:r>
              <a:rPr lang="fr-FR" dirty="0"/>
              <a:t>, ce qui place le pays face à de nouveaux défis … »)</a:t>
            </a:r>
            <a:endParaRPr lang="de-CH" dirty="0"/>
          </a:p>
        </p:txBody>
      </p:sp>
    </p:spTree>
    <p:extLst>
      <p:ext uri="{BB962C8B-B14F-4D97-AF65-F5344CB8AC3E}">
        <p14:creationId xmlns:p14="http://schemas.microsoft.com/office/powerpoint/2010/main" val="404953445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arlDocEparl" ma:contentTypeID="0x010100F71585DFDA751D469ADC5A68BF7DD0BA0100A5783CB89D907D438DB10C6F5B6CE298" ma:contentTypeVersion="12" ma:contentTypeDescription="Ein neues Dokument erstellen." ma:contentTypeScope="" ma:versionID="8fc202970ed3d7b0c1951ab0bf807087">
  <xsd:schema xmlns:xsd="http://www.w3.org/2001/XMLSchema" xmlns:xs="http://www.w3.org/2001/XMLSchema" xmlns:p="http://schemas.microsoft.com/office/2006/metadata/properties" xmlns:ns2="7f707e96-1f10-4a6c-ae52-3ad34ac89802" targetNamespace="http://schemas.microsoft.com/office/2006/metadata/properties" ma:root="true" ma:fieldsID="6ea58144b2362a816352039280fa3a46" ns2:_="">
    <xsd:import namespace="7f707e96-1f10-4a6c-ae52-3ad34ac89802"/>
    <xsd:element name="properties">
      <xsd:complexType>
        <xsd:sequence>
          <xsd:element name="documentManagement">
            <xsd:complexType>
              <xsd:all>
                <xsd:element ref="ns2:Teildossier" minOccurs="0"/>
                <xsd:element ref="ns2:TeildossierZusatz" minOccurs="0"/>
                <xsd:element ref="ns2:Dokumentendatum"/>
                <xsd:element ref="ns2:Klassifizierung" minOccurs="0"/>
                <xsd:element ref="ns2:Dokumententyp"/>
                <xsd:element ref="ns2:Anzeigesprachen" minOccurs="0"/>
                <xsd:element ref="ns2:Autor"/>
                <xsd:element ref="ns2:Aktenzeichen" minOccurs="0"/>
                <xsd:element ref="ns2:e-parl" minOccurs="0"/>
                <xsd:element ref="ns2:Entklassifizierungsvermer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07e96-1f10-4a6c-ae52-3ad34ac89802" elementFormDefault="qualified">
    <xsd:import namespace="http://schemas.microsoft.com/office/2006/documentManagement/types"/>
    <xsd:import namespace="http://schemas.microsoft.com/office/infopath/2007/PartnerControls"/>
    <xsd:element name="Teildossier" ma:index="5" nillable="true" ma:displayName="Teildossier--Sous-dossier" ma:default="" ma:internalName="Teildossier" ma:readOnly="false">
      <xsd:simpleType>
        <xsd:union memberTypes="dms:Text">
          <xsd:simpleType>
            <xsd:restriction base="dms:Choice">
              <xsd:enumeration value="Anträge, Fahnen--Propositions, dépliants"/>
              <xsd:enumeration value="Berichte--Rapports"/>
              <xsd:enumeration value="Dokumentation (alle Dokumente)--Documentation (tous les documents)"/>
              <xsd:enumeration value="Nicht sitzungsbezogene Unterlagen--Documents non liés à une séance particulière"/>
              <xsd:enumeration value="Protokolle--Procès-verbaux"/>
            </xsd:restriction>
          </xsd:simpleType>
        </xsd:union>
      </xsd:simpleType>
    </xsd:element>
    <xsd:element name="TeildossierZusatz" ma:index="6" nillable="true" ma:displayName="Teildossier-Zusatz--Supplément au sous-dossier" ma:default="" ma:internalName="TeildossierZusatz" ma:readOnly="false">
      <xsd:simpleType>
        <xsd:union memberTypes="dms:Text">
          <xsd:simpleType>
            <xsd:restriction base="dms:Choice">
              <xsd:enumeration value="1. Berichts- und Erlassentwurf / Stellungnahme des Bundesrates--Avant-projet de rapport et d'acte législatif / Prise de position du Conseil fédéral"/>
              <xsd:enumeration value="1. Botschaft des Bundesrates--Message du Conseil fédéral"/>
              <xsd:enumeration value="1. Text der Petition / Stellungnahme des Departements--Texte de la pétition / Prise de position du département"/>
              <xsd:enumeration value="1. Text der Standes- / parlamentarischen Initiative--Texte de l'initiaitve parlementaire/cantonale"/>
              <xsd:enumeration value="1. Text des Vorstosses--Texte de l'intervention"/>
              <xsd:enumeration value="10. Vernehmlassung--Consultation"/>
              <xsd:enumeration value="2. Fahnen und Anträge--Dépliants et propositions"/>
              <xsd:enumeration value="3. Verhandlungen der Räte und Kommissionen--Délibérations des Conseils et Commissions"/>
              <xsd:enumeration value="4. Parlamentarische Vorstösse und Initiativen / Verwandte Geschäfte--Interventions et initiatives parlementaires / objets apparentés"/>
              <xsd:enumeration value="5. Rechtsgrundlagen--Bases légales"/>
              <xsd:enumeration value="6. Berichte--Rapports"/>
              <xsd:enumeration value="7. Korrespondenzen--Correspondences"/>
              <xsd:enumeration value="8. Literatur--Littérature"/>
              <xsd:enumeration value="9. Weitere Unterlagen--Autres documents"/>
            </xsd:restriction>
          </xsd:simpleType>
        </xsd:union>
      </xsd:simpleType>
    </xsd:element>
    <xsd:element name="Dokumentendatum" ma:index="7" ma:displayName="Dok.datum--Date du doc." ma:default="[today]" ma:format="DateOnly" ma:internalName="Dokumentendatum" ma:readOnly="false">
      <xsd:simpleType>
        <xsd:restriction base="dms:DateTime"/>
      </xsd:simpleType>
    </xsd:element>
    <xsd:element name="Klassifizierung" ma:index="8" nillable="true" ma:displayName="Klassifizierung--Classification" ma:default="INTERN--INTERNE" ma:internalName="Klassifizierung" ma:readOnly="false">
      <xsd:simpleType>
        <xsd:restriction base="dms:Choice">
          <xsd:enumeration value=""/>
          <xsd:enumeration value="INTERN--INTERNE"/>
          <xsd:enumeration value="VERTRAULICH--CONFIDENTIEL"/>
          <xsd:enumeration value="GEHEIM--SECRET"/>
        </xsd:restriction>
      </xsd:simpleType>
    </xsd:element>
    <xsd:element name="Dokumententyp" ma:index="9" ma:displayName="Dokumententyp--Type de document" ma:format="Dropdown" ma:internalName="Dokumententyp" ma:readOnly="false">
      <xsd:simpleType>
        <xsd:restriction base="dms:Choice">
          <xsd:enumeration value="Sitzungseinladung--Invitation séance"/>
          <xsd:enumeration value="Protokoll--Procès-verbal"/>
          <xsd:enumeration value="Kommissionsprotokoll--PV-Commission"/>
          <xsd:enumeration value="Korrespondenz--Correspondance"/>
          <xsd:enumeration value="Medienmitteilung--Communiqué de presse"/>
          <xsd:enumeration value="Drehbuch--Scénario"/>
          <xsd:enumeration value="Unterlagen der Bundesverwaltung--Documents émanant de l'admin. fédérale"/>
          <xsd:enumeration value="Unterlagen Dritter--Documents émanant de tiers"/>
          <xsd:enumeration value="Unterlagen der PVK--Documents émanant du CPA"/>
          <xsd:enumeration value="Bericht--Rapport"/>
          <xsd:enumeration value="Bericht des Bundesrates--Rapport du Conseil fédéral"/>
          <xsd:enumeration value="Arbeitspapier--Document de travail"/>
          <xsd:enumeration value="Dokumentation--Documentation"/>
          <xsd:enumeration value="Dokumentationsverzeichnis--Liste de documents"/>
          <xsd:enumeration value="Antrag--Proposition"/>
          <xsd:enumeration value="Fahne--Dépliant"/>
          <xsd:enumeration value="Vorstoss--Intervention"/>
          <xsd:enumeration value="Fragen, Antworten--Questions, réponses"/>
          <xsd:enumeration value="Stellungnahme--Prise de position"/>
          <xsd:enumeration value="Empfehlung--Recommandation"/>
          <xsd:enumeration value="Präsentation--Présentation"/>
          <xsd:enumeration value="Publikation--Publication"/>
          <xsd:enumeration value="Vertrag--Contrat"/>
          <xsd:enumeration value="Bestellung--Commande"/>
          <xsd:enumeration value="Auftrag--Mandat"/>
          <xsd:enumeration value="Offerte--Soumission"/>
          <xsd:enumeration value="Planung--Planification"/>
          <xsd:enumeration value="Programm--Programme"/>
          <xsd:enumeration value="Botschaft--Message"/>
          <xsd:enumeration value="Rede--Discours"/>
          <xsd:enumeration value="Weisungen--Instructions"/>
          <xsd:enumeration value="Rechnung--Facture"/>
          <xsd:enumeration value="Baupläne--Plans constructions et aménagement"/>
          <xsd:enumeration value="Presseschau--Revue de presse"/>
          <xsd:enumeration value="Tagesordnung--Ordre du jour"/>
          <xsd:enumeration value="Fragestunde--Heure des questions"/>
          <xsd:enumeration value="Rednerliste--Liste des orateurs"/>
          <xsd:enumeration value="Schlussabstimmungstext--Texte pour le vote final"/>
          <xsd:enumeration value="Bericht in Erfüllung des Vorstosses--Rapport en réponse à l'intervention"/>
          <xsd:enumeration value="Vorabpublikation--Prépublication"/>
          <xsd:enumeration value="Vorabpublikation Pa.Iv.--Prépublication iv.pa."/>
          <xsd:enumeration value="Parl. Vorstösse--Interventions parlementaires"/>
          <xsd:enumeration value="Eingereichte Vorstösse--Interventions déposées"/>
        </xsd:restriction>
      </xsd:simpleType>
    </xsd:element>
    <xsd:element name="Anzeigesprachen" ma:index="10" nillable="true" ma:displayName="Anzeigesprachen--Langue d'affichage" ma:default="" ma:internalName="Anzeigesprachen" ma:readOnly="false">
      <xsd:complexType>
        <xsd:complexContent>
          <xsd:extension base="dms:MultiChoice">
            <xsd:sequence>
              <xsd:element name="Value" maxOccurs="unbounded" minOccurs="0" nillable="true">
                <xsd:simpleType>
                  <xsd:restriction base="dms:Choice">
                    <xsd:enumeration value="de"/>
                    <xsd:enumeration value="fr"/>
                    <xsd:enumeration value="it"/>
                  </xsd:restriction>
                </xsd:simpleType>
              </xsd:element>
            </xsd:sequence>
          </xsd:extension>
        </xsd:complexContent>
      </xsd:complexType>
    </xsd:element>
    <xsd:element name="Autor" ma:index="11" ma:displayName="AutorIn--Auteur" ma:internalName="Autor" ma:readOnly="false">
      <xsd:simpleType>
        <xsd:restriction base="dms:Text"/>
      </xsd:simpleType>
    </xsd:element>
    <xsd:element name="Aktenzeichen" ma:index="12" nillable="true" ma:displayName="Aktenzeichen--Référence" ma:internalName="Aktenzeichen" ma:readOnly="false">
      <xsd:simpleType>
        <xsd:restriction base="dms:Text"/>
      </xsd:simpleType>
    </xsd:element>
    <xsd:element name="e-parl" ma:index="13" nillable="true" ma:displayName="e-parl" ma:internalName="e_x002d_parl" ma:readOnly="false">
      <xsd:simpleType>
        <xsd:restriction base="dms:Boolean"/>
      </xsd:simpleType>
    </xsd:element>
    <xsd:element name="Entklassifizierungsvermerk" ma:index="14" nillable="true" ma:displayName="Entklassifizierungsvermerk--Note de déclassification" ma:internalName="Entklassifizierungsvermerk"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Inhaltstyp"/>
        <xsd:element ref="dc:title" maxOccurs="1" ma:index="2" ma:displayName="Dokumententitel--Titre du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e-parl Publishing - ItemAdding</Name>
    <Synchronization>Synchronous</Synchronization>
    <Type>1</Type>
    <SequenceNumber>12101</SequenceNumber>
    <Url/>
    <Assembly>Parl.Dms.Core, Version=1.0.0.0, Culture=neutral, PublicKeyToken=ffce76bc17c21d60</Assembly>
    <Class>Parl.Dms.Core.eparl.ContentTypeEventReceiver</Class>
    <Data/>
    <Filter/>
  </Receiver>
  <Receiver>
    <Name>e-parl Publishing - ItemUpdating</Name>
    <Synchronization>Synchronous</Synchronization>
    <Type>2</Type>
    <SequenceNumber>12102</SequenceNumber>
    <Url/>
    <Assembly>Parl.Dms.Core, Version=1.0.0.0, Culture=neutral, PublicKeyToken=ffce76bc17c21d60</Assembly>
    <Class>Parl.Dms.Core.eparl.ContentTypeEventReceiver</Class>
    <Data/>
    <Filter/>
  </Receiver>
  <Receiver>
    <Name>e-parl Publishing - ItemDeleting</Name>
    <Synchronization>Synchronous</Synchronization>
    <Type>3</Type>
    <SequenceNumber>12103</SequenceNumber>
    <Url/>
    <Assembly>Parl.Dms.Core, Version=1.0.0.0, Culture=neutral, PublicKeyToken=ffce76bc17c21d60</Assembly>
    <Class>Parl.Dms.Core.eparl.ContentTypeEventReceiver</Class>
    <Data/>
    <Filter/>
  </Receiver>
  <Receiver>
    <Name>e-parl Publishing - ItemFileMoving</Name>
    <Synchronization>Synchronous</Synchronization>
    <Type>9</Type>
    <SequenceNumber>12104</SequenceNumber>
    <Url/>
    <Assembly>Parl.Dms.Core, Version=1.0.0.0, Culture=neutral, PublicKeyToken=ffce76bc17c21d60</Assembly>
    <Class>Parl.Dms.Core.eparl.ContentTypeEventReceiver</Class>
    <Data/>
    <Filter/>
  </Receiver>
  <Receiver>
    <Name>e-parl Publishing - ItemCheckingOut</Name>
    <Synchronization>Synchronous</Synchronization>
    <Type>5</Type>
    <SequenceNumber>12105</SequenceNumber>
    <Url/>
    <Assembly>Parl.Dms.Core, Version=1.0.0.0, Culture=neutral, PublicKeyToken=ffce76bc17c21d60</Assembly>
    <Class>Parl.Dms.Core.eparl.ContentTypeEventReceiver</Class>
    <Data/>
    <Filter/>
  </Receiver>
  <Receiver>
    <Name>e-parl Publishing - ItemAdded</Name>
    <Synchronization>Asynchronous</Synchronization>
    <Type>10001</Type>
    <SequenceNumber>12106</SequenceNumber>
    <Url/>
    <Assembly>Parl.Dms.Core, Version=1.0.0.0, Culture=neutral, PublicKeyToken=ffce76bc17c21d60</Assembly>
    <Class>Parl.Dms.Core.eparl.ContentTypeEventReceiver</Class>
    <Data/>
    <Filter/>
  </Receiver>
  <Receiver>
    <Name>e-parl Publishing - ItemUpdated</Name>
    <Synchronization>Asynchronous</Synchronization>
    <Type>10002</Type>
    <SequenceNumber>12107</SequenceNumber>
    <Url/>
    <Assembly>Parl.Dms.Core, Version=1.0.0.0, Culture=neutral, PublicKeyToken=ffce76bc17c21d60</Assembly>
    <Class>Parl.Dms.Core.eparl.ContentTypeEventReceiver</Class>
    <Data/>
    <Filter/>
  </Receiver>
  <Receiver>
    <Name>ItemUpdating ArchiveDocumentReceiver</Name>
    <Synchronization>Synchronous</Synchronization>
    <Type>2</Type>
    <SequenceNumber>3000</SequenceNumber>
    <Url/>
    <Assembly>Parl.Dms.Core, Version=1.0.0.0, Culture=neutral, PublicKeyToken=ffce76bc17c21d60</Assembly>
    <Class>Parl.Dms.Core.EventReceivers.ArchiveDocumentReceiver</Class>
    <Data/>
    <Filter/>
  </Receiver>
  <Receiver>
    <Name>ItemDeleting ArchiveDocumentReceiver</Name>
    <Synchronization>Synchronous</Synchronization>
    <Type>3</Type>
    <SequenceNumber>3000</SequenceNumber>
    <Url/>
    <Assembly>Parl.Dms.Core, Version=1.0.0.0, Culture=neutral, PublicKeyToken=ffce76bc17c21d60</Assembly>
    <Class>Parl.Dms.Core.EventReceivers.ArchiveDocumentReceiver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Klassifizierung xmlns="7f707e96-1f10-4a6c-ae52-3ad34ac89802">INTERN--INTERNE</Klassifizierung>
    <Dokumentendatum xmlns="7f707e96-1f10-4a6c-ae52-3ad34ac89802">2026-03-24T23:00:00+00:00</Dokumentendatum>
    <Teildossier xmlns="7f707e96-1f10-4a6c-ae52-3ad34ac89802">Anhörungen -- Auditions</Teildossier>
    <Entklassifizierungsvermerk xmlns="7f707e96-1f10-4a6c-ae52-3ad34ac89802" xsi:nil="true"/>
    <e-parl xmlns="7f707e96-1f10-4a6c-ae52-3ad34ac89802">true</e-parl>
    <Anzeigesprachen xmlns="7f707e96-1f10-4a6c-ae52-3ad34ac89802">
      <Value>fr</Value>
    </Anzeigesprachen>
    <Dokumententyp xmlns="7f707e96-1f10-4a6c-ae52-3ad34ac89802">Unterlagen Dritter--Documents émanant de tiers</Dokumententyp>
    <TeildossierZusatz xmlns="7f707e96-1f10-4a6c-ae52-3ad34ac89802" xsi:nil="true"/>
    <Autor xmlns="7f707e96-1f10-4a6c-ae52-3ad34ac89802">Hansjörg Seiler</Autor>
    <Aktenzeichen xmlns="7f707e96-1f10-4a6c-ae52-3ad34ac89802">101-01/26.023/APK--CPE</Aktenzeichen>
  </documentManagement>
</p:properties>
</file>

<file path=customXml/itemProps1.xml><?xml version="1.0" encoding="utf-8"?>
<ds:datastoreItem xmlns:ds="http://schemas.openxmlformats.org/officeDocument/2006/customXml" ds:itemID="{A20DD01C-8C24-4FEA-B7C8-FBFC5F9A632D}"/>
</file>

<file path=customXml/itemProps2.xml><?xml version="1.0" encoding="utf-8"?>
<ds:datastoreItem xmlns:ds="http://schemas.openxmlformats.org/officeDocument/2006/customXml" ds:itemID="{6AECD512-5F1C-4E3B-AAF3-2C7552276FC1}"/>
</file>

<file path=customXml/itemProps3.xml><?xml version="1.0" encoding="utf-8"?>
<ds:datastoreItem xmlns:ds="http://schemas.openxmlformats.org/officeDocument/2006/customXml" ds:itemID="{C27028A7-5450-4D49-BF4D-3AA854BA2F89}"/>
</file>

<file path=customXml/itemProps4.xml><?xml version="1.0" encoding="utf-8"?>
<ds:datastoreItem xmlns:ds="http://schemas.openxmlformats.org/officeDocument/2006/customXml" ds:itemID="{1FF74E3C-6CEA-4D63-B9F9-24B87AFC20D2}"/>
</file>

<file path=docProps/app.xml><?xml version="1.0" encoding="utf-8"?>
<Properties xmlns="http://schemas.openxmlformats.org/officeDocument/2006/extended-properties" xmlns:vt="http://schemas.openxmlformats.org/officeDocument/2006/docPropsVTypes">
  <TotalTime>0</TotalTime>
  <Words>980</Words>
  <Application>Microsoft Office PowerPoint</Application>
  <PresentationFormat>Breitbild</PresentationFormat>
  <Paragraphs>66</Paragraphs>
  <Slides>13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13</vt:i4>
      </vt:variant>
    </vt:vector>
  </HeadingPairs>
  <TitlesOfParts>
    <vt:vector size="18" baseType="lpstr">
      <vt:lpstr>Arial</vt:lpstr>
      <vt:lpstr>Calibri</vt:lpstr>
      <vt:lpstr>Calibri Light</vt:lpstr>
      <vt:lpstr>Wingdings</vt:lpstr>
      <vt:lpstr>Office</vt:lpstr>
      <vt:lpstr>Commission de politique extérieure CE Audition 25 mars 2026</vt:lpstr>
      <vt:lpstr>Avis de droit Office fédéral de la justice, mai 2024</vt:lpstr>
      <vt:lpstr>«référendum obligatoire sui généris»</vt:lpstr>
      <vt:lpstr>Question essentielle: Art. 121a Cst.</vt:lpstr>
      <vt:lpstr>Relation Art. 121a Cst. / ALCP</vt:lpstr>
      <vt:lpstr>Bilatérales III </vt:lpstr>
      <vt:lpstr>Argumentation Message</vt:lpstr>
      <vt:lpstr>Message, ch. 2.3.10.1.3</vt:lpstr>
      <vt:lpstr>Interpretation de l’art. 121 Cst.</vt:lpstr>
      <vt:lpstr>Surtout: il faut aussi lire l’al. 2</vt:lpstr>
      <vt:lpstr>Conclusion</vt:lpstr>
      <vt:lpstr>Conséquences</vt:lpstr>
      <vt:lpstr>Procédure pratique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2026-03-25 Präsentation Referendum Seiler F</dc:title>
  <dc:creator>Hansjoerg Seiler</dc:creator>
  <cp:lastModifiedBy>Hansjoerg Seiler</cp:lastModifiedBy>
  <cp:revision>9</cp:revision>
  <dcterms:created xsi:type="dcterms:W3CDTF">2026-03-09T09:04:03Z</dcterms:created>
  <dcterms:modified xsi:type="dcterms:W3CDTF">2026-03-19T09:28:15Z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0x010100F71585DFDA751D469ADC5A68BF7DD0BA0100A5783CB89D907D438DB10C6F5B6CE298</vt:lpwstr>
  </property>
  <property fmtid="{D5CDD505-2E9C-101B-9397-08002B2CF9AE}" pid="3" name="Anzeigesprachen--Langue d'affichage">
    <vt:lpwstr/>
  </property>
</Properties>
</file>