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780" r:id="rId2"/>
    <p:sldId id="990" r:id="rId3"/>
    <p:sldId id="985" r:id="rId4"/>
    <p:sldId id="986" r:id="rId5"/>
    <p:sldId id="993" r:id="rId6"/>
    <p:sldId id="996" r:id="rId7"/>
    <p:sldId id="988" r:id="rId8"/>
    <p:sldId id="997" r:id="rId9"/>
    <p:sldId id="992" r:id="rId10"/>
  </p:sldIdLst>
  <p:sldSz cx="12192000" cy="6858000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ＭＳ Ｐゴシック" pitchFamily="-11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952B4C"/>
    <a:srgbClr val="C31B2C"/>
    <a:srgbClr val="FF0000"/>
    <a:srgbClr val="21FF06"/>
    <a:srgbClr val="FD8008"/>
    <a:srgbClr val="FC02FF"/>
    <a:srgbClr val="BE6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FB89A4-2C5E-8D49-8AAE-1ED1B5DC4B3F}" v="4" dt="2026-03-19T07:59:17.4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86" autoAdjust="0"/>
    <p:restoredTop sz="77823" autoAdjust="0"/>
  </p:normalViewPr>
  <p:slideViewPr>
    <p:cSldViewPr>
      <p:cViewPr varScale="1">
        <p:scale>
          <a:sx n="98" d="100"/>
          <a:sy n="98" d="100"/>
        </p:scale>
        <p:origin x="2168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1048"/>
    </p:cViewPr>
  </p:sorterViewPr>
  <p:notesViewPr>
    <p:cSldViewPr snapToGrid="0" snapToObjects="1">
      <p:cViewPr>
        <p:scale>
          <a:sx n="200" d="100"/>
          <a:sy n="200" d="100"/>
        </p:scale>
        <p:origin x="160" y="79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Relationship Id="rId22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ya Hertig Randall" userId="54864006-75bc-465e-94d3-6a8db1c5c7ee" providerId="ADAL" clId="{D6B27FD6-AFE0-5FF6-ADFC-8A911D3E5866}"/>
    <pc:docChg chg="modSld">
      <pc:chgData name="Maya Hertig Randall" userId="54864006-75bc-465e-94d3-6a8db1c5c7ee" providerId="ADAL" clId="{D6B27FD6-AFE0-5FF6-ADFC-8A911D3E5866}" dt="2026-03-19T13:18:30.735" v="24" actId="207"/>
      <pc:docMkLst>
        <pc:docMk/>
      </pc:docMkLst>
      <pc:sldChg chg="modNotesTx">
        <pc:chgData name="Maya Hertig Randall" userId="54864006-75bc-465e-94d3-6a8db1c5c7ee" providerId="ADAL" clId="{D6B27FD6-AFE0-5FF6-ADFC-8A911D3E5866}" dt="2026-03-19T11:27:32.992" v="0" actId="20577"/>
        <pc:sldMkLst>
          <pc:docMk/>
          <pc:sldMk cId="3155579943" sldId="780"/>
        </pc:sldMkLst>
      </pc:sldChg>
      <pc:sldChg chg="modNotesTx">
        <pc:chgData name="Maya Hertig Randall" userId="54864006-75bc-465e-94d3-6a8db1c5c7ee" providerId="ADAL" clId="{D6B27FD6-AFE0-5FF6-ADFC-8A911D3E5866}" dt="2026-03-19T11:27:50.189" v="5" actId="20577"/>
        <pc:sldMkLst>
          <pc:docMk/>
          <pc:sldMk cId="603648378" sldId="985"/>
        </pc:sldMkLst>
      </pc:sldChg>
      <pc:sldChg chg="modNotesTx">
        <pc:chgData name="Maya Hertig Randall" userId="54864006-75bc-465e-94d3-6a8db1c5c7ee" providerId="ADAL" clId="{D6B27FD6-AFE0-5FF6-ADFC-8A911D3E5866}" dt="2026-03-19T11:27:58.962" v="6" actId="20577"/>
        <pc:sldMkLst>
          <pc:docMk/>
          <pc:sldMk cId="3475750778" sldId="986"/>
        </pc:sldMkLst>
      </pc:sldChg>
      <pc:sldChg chg="modNotesTx">
        <pc:chgData name="Maya Hertig Randall" userId="54864006-75bc-465e-94d3-6a8db1c5c7ee" providerId="ADAL" clId="{D6B27FD6-AFE0-5FF6-ADFC-8A911D3E5866}" dt="2026-03-19T11:28:29.884" v="11" actId="20577"/>
        <pc:sldMkLst>
          <pc:docMk/>
          <pc:sldMk cId="894399314" sldId="988"/>
        </pc:sldMkLst>
      </pc:sldChg>
      <pc:sldChg chg="modNotesTx">
        <pc:chgData name="Maya Hertig Randall" userId="54864006-75bc-465e-94d3-6a8db1c5c7ee" providerId="ADAL" clId="{D6B27FD6-AFE0-5FF6-ADFC-8A911D3E5866}" dt="2026-03-19T11:27:42.189" v="4" actId="20577"/>
        <pc:sldMkLst>
          <pc:docMk/>
          <pc:sldMk cId="3387822489" sldId="990"/>
        </pc:sldMkLst>
      </pc:sldChg>
      <pc:sldChg chg="modSp mod modNotesTx">
        <pc:chgData name="Maya Hertig Randall" userId="54864006-75bc-465e-94d3-6a8db1c5c7ee" providerId="ADAL" clId="{D6B27FD6-AFE0-5FF6-ADFC-8A911D3E5866}" dt="2026-03-19T13:17:59.860" v="17" actId="207"/>
        <pc:sldMkLst>
          <pc:docMk/>
          <pc:sldMk cId="1590242154" sldId="992"/>
        </pc:sldMkLst>
        <pc:spChg chg="mod">
          <ac:chgData name="Maya Hertig Randall" userId="54864006-75bc-465e-94d3-6a8db1c5c7ee" providerId="ADAL" clId="{D6B27FD6-AFE0-5FF6-ADFC-8A911D3E5866}" dt="2026-03-19T13:17:59.860" v="17" actId="207"/>
          <ac:spMkLst>
            <pc:docMk/>
            <pc:sldMk cId="1590242154" sldId="992"/>
            <ac:spMk id="3" creationId="{954E9E82-4A7A-369F-43B8-F05835CF44FF}"/>
          </ac:spMkLst>
        </pc:spChg>
      </pc:sldChg>
      <pc:sldChg chg="modNotesTx">
        <pc:chgData name="Maya Hertig Randall" userId="54864006-75bc-465e-94d3-6a8db1c5c7ee" providerId="ADAL" clId="{D6B27FD6-AFE0-5FF6-ADFC-8A911D3E5866}" dt="2026-03-19T11:28:11.293" v="8" actId="20577"/>
        <pc:sldMkLst>
          <pc:docMk/>
          <pc:sldMk cId="1064087871" sldId="993"/>
        </pc:sldMkLst>
      </pc:sldChg>
      <pc:sldChg chg="modSp mod modNotesTx">
        <pc:chgData name="Maya Hertig Randall" userId="54864006-75bc-465e-94d3-6a8db1c5c7ee" providerId="ADAL" clId="{D6B27FD6-AFE0-5FF6-ADFC-8A911D3E5866}" dt="2026-03-19T13:18:30.735" v="24" actId="207"/>
        <pc:sldMkLst>
          <pc:docMk/>
          <pc:sldMk cId="792530958" sldId="996"/>
        </pc:sldMkLst>
        <pc:spChg chg="mod">
          <ac:chgData name="Maya Hertig Randall" userId="54864006-75bc-465e-94d3-6a8db1c5c7ee" providerId="ADAL" clId="{D6B27FD6-AFE0-5FF6-ADFC-8A911D3E5866}" dt="2026-03-19T13:18:30.735" v="24" actId="207"/>
          <ac:spMkLst>
            <pc:docMk/>
            <pc:sldMk cId="792530958" sldId="996"/>
            <ac:spMk id="6" creationId="{1078AA1B-E0B3-159F-B51D-D9269D945C8A}"/>
          </ac:spMkLst>
        </pc:spChg>
      </pc:sldChg>
      <pc:sldChg chg="modNotesTx">
        <pc:chgData name="Maya Hertig Randall" userId="54864006-75bc-465e-94d3-6a8db1c5c7ee" providerId="ADAL" clId="{D6B27FD6-AFE0-5FF6-ADFC-8A911D3E5866}" dt="2026-03-19T11:28:38.409" v="12" actId="20577"/>
        <pc:sldMkLst>
          <pc:docMk/>
          <pc:sldMk cId="2102226059" sldId="9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EA29BC1-CF3F-4FD6-B586-356C487ED44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3343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9048" tIns="49524" rIns="99048" bIns="49524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/>
              <a:t>Cliquez pour modifier les styles du texte du masque</a:t>
            </a:r>
          </a:p>
          <a:p>
            <a:pPr lvl="1"/>
            <a:r>
              <a:rPr lang="fr-CH" noProof="0"/>
              <a:t>Deuxième niveau</a:t>
            </a:r>
          </a:p>
          <a:p>
            <a:pPr lvl="2"/>
            <a:r>
              <a:rPr lang="fr-CH" noProof="0"/>
              <a:t>Troisième niveau</a:t>
            </a:r>
          </a:p>
          <a:p>
            <a:pPr lvl="3"/>
            <a:r>
              <a:rPr lang="fr-CH" noProof="0"/>
              <a:t>Quatrième niveau</a:t>
            </a:r>
          </a:p>
          <a:p>
            <a:pPr lvl="4"/>
            <a:r>
              <a:rPr lang="fr-CH" noProof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6DC98569-34DF-4D61-A9C1-FB977450931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5415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F905DA-8FF5-5C40-A5D8-94903F9E3B1F}" type="slidenum">
              <a:rPr lang="de-DE"/>
              <a:pPr/>
              <a:t>1</a:t>
            </a:fld>
            <a:endParaRPr lang="de-D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dirty="0"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2987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321986-DD2A-EE24-C465-2986BBE806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EF73388-F22E-1311-BC60-5F43C48C7B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2C8D1B7C-675E-5D08-E100-A984185132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FE39AC7-9895-3ED7-00B0-75CA31DAA2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435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EB128-DBE8-C1F1-17CE-037963D25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DABFAD4A-2F4B-5F5C-C3FC-5A58FECB07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35A4D13-C986-701D-9499-67229E9F2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E639BD-BEBE-9684-0EF9-E7D2141B49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434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82E90-49EB-C354-3E03-CEDF5B33C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DB66607-EF2E-1A6E-68B9-271E113EB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2ECCA878-665C-E4BD-0029-F7FC041048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E9B800A-ADA1-2578-0CE4-8347D93116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717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FEC5F-DBA3-3371-5E31-8B47433BA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22AE03F-7299-CFE4-7FBF-0B58D90B9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22D8260E-EB2D-9B61-A526-1E1A6F6A5D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fr-CH" sz="1200" kern="1200" dirty="0">
              <a:solidFill>
                <a:schemeClr val="tx1"/>
              </a:solidFill>
              <a:effectLst/>
              <a:latin typeface="+mn-lt"/>
              <a:ea typeface="ＭＳ Ｐゴシック" pitchFamily="-105" charset="-128"/>
              <a:cs typeface="ＭＳ Ｐゴシック" charset="-128"/>
            </a:endParaRPr>
          </a:p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2FF1FDE-21BA-2B29-31EE-83B77864F5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04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CCB3F-9EB3-083B-C541-68F54622C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3A011A5-BE29-18DB-628F-D55BBE1B0A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42C51895-EA4E-5623-1D20-02ED359767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89FCBC-5C91-1135-8756-5905F31AE5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11058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C44EE-D9E0-AC6E-E194-EDD2FD02F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771C07E-2391-EF3E-7A02-4E0749053A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316475F-0AB6-34FA-5D16-DEE9B516C7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CH" sz="1200" kern="1200" dirty="0">
              <a:solidFill>
                <a:schemeClr val="tx1"/>
              </a:solidFill>
              <a:effectLst/>
              <a:latin typeface="+mn-lt"/>
              <a:ea typeface="ＭＳ Ｐゴシック" pitchFamily="-105" charset="-128"/>
              <a:cs typeface="ＭＳ Ｐゴシック" charset="-128"/>
            </a:endParaRPr>
          </a:p>
          <a:p>
            <a:r>
              <a:rPr lang="fr-CH" sz="1200" kern="1200" dirty="0">
                <a:solidFill>
                  <a:schemeClr val="tx1"/>
                </a:solidFill>
                <a:effectLst/>
                <a:latin typeface="+mn-lt"/>
                <a:ea typeface="ＭＳ Ｐゴシック" pitchFamily="-105" charset="-128"/>
                <a:cs typeface="ＭＳ Ｐゴシック" charset="-128"/>
              </a:rPr>
              <a:t> </a:t>
            </a: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EB2B5E-032A-7231-7689-28442036C5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568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B2E1D-795A-A666-749D-23FF99501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9B409CD-B91A-9719-EE11-6DDC70F75B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119FD3CA-8188-8380-FFDF-43D3502D40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400B61-91F4-F141-6245-C076BD6776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1718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C7739-70F9-BEBB-7E9B-54CE9E696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140DE6F-3249-E412-3C72-E009EBA14C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EEF7CECD-F007-47C5-EA61-2C4BE2558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defTabSz="495239">
              <a:defRPr/>
            </a:pPr>
            <a:endParaRPr lang="fr-FR" sz="1300" b="1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838F81-E3A6-B72D-37B3-24238B8BC5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C98569-34DF-4D61-A9C1-FB9774509310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2131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1196753"/>
            <a:ext cx="1036320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FF0000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CH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2952527"/>
            <a:ext cx="8534400" cy="2132657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CH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31533-AF34-47CF-BE32-B02D8D81CC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FE802BD4-7316-A042-8CA0-C40E9A1156F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034367" cy="719138"/>
          </a:xfrm>
          <a:prstGeom prst="rect">
            <a:avLst/>
          </a:prstGeom>
          <a:solidFill>
            <a:srgbClr val="FF33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000">
              <a:ea typeface="ＭＳ Ｐゴシック" charset="-128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F4A44E4-7372-1C48-A290-901089E7BD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92151"/>
            <a:ext cx="912284" cy="639763"/>
          </a:xfrm>
          <a:prstGeom prst="rect">
            <a:avLst/>
          </a:prstGeom>
          <a:solidFill>
            <a:srgbClr val="FF33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000">
              <a:ea typeface="ＭＳ Ｐゴシック" charset="-128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37EE0F6F-AB82-9D44-B72F-65F5403E33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45352"/>
            <a:ext cx="12192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5731A-D05D-4362-AF4B-971642F8D27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87BE0-75CA-441B-AED7-9EF9AEFCEA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6"/>
          <p:cNvGrpSpPr>
            <a:grpSpLocks/>
          </p:cNvGrpSpPr>
          <p:nvPr userDrawn="1"/>
        </p:nvGrpSpPr>
        <p:grpSpPr bwMode="auto">
          <a:xfrm>
            <a:off x="0" y="0"/>
            <a:ext cx="4034367" cy="1331913"/>
            <a:chOff x="0" y="0"/>
            <a:chExt cx="3025775" cy="1331913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025775" cy="719138"/>
            </a:xfrm>
            <a:prstGeom prst="rect">
              <a:avLst/>
            </a:prstGeom>
            <a:solidFill>
              <a:srgbClr val="FF33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ea typeface="ＭＳ Ｐゴシック" charset="-128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0" y="692150"/>
              <a:ext cx="684213" cy="639763"/>
            </a:xfrm>
            <a:prstGeom prst="rect">
              <a:avLst/>
            </a:prstGeom>
            <a:solidFill>
              <a:srgbClr val="FF33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 sz="2000">
                <a:ea typeface="ＭＳ Ｐゴシック" charset="-128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9349317" y="6530976"/>
            <a:ext cx="2859616" cy="333375"/>
          </a:xfrm>
          <a:prstGeom prst="rect">
            <a:avLst/>
          </a:prstGeom>
          <a:solidFill>
            <a:srgbClr val="FF33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000">
              <a:ea typeface="ＭＳ Ｐゴシック" charset="-12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63551" y="287028"/>
            <a:ext cx="9840039" cy="1143000"/>
          </a:xfrm>
        </p:spPr>
        <p:txBody>
          <a:bodyPr>
            <a:normAutofit/>
          </a:bodyPr>
          <a:lstStyle>
            <a:lvl1pPr marL="85725" indent="0" algn="r">
              <a:buFontTx/>
              <a:buNone/>
              <a:tabLst>
                <a:tab pos="449263" algn="l"/>
              </a:tabLst>
              <a:defRPr sz="3200" b="1"/>
            </a:lvl1pPr>
          </a:lstStyle>
          <a:p>
            <a:r>
              <a:rPr lang="fr-FR" dirty="0"/>
              <a:t>Cliquez pour modifier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484784"/>
            <a:ext cx="11343051" cy="4968552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tabLst>
                <a:tab pos="355600" algn="l"/>
              </a:tabLst>
              <a:defRPr/>
            </a:lvl1pPr>
            <a:lvl2pPr marL="715963" indent="-354013">
              <a:spcBef>
                <a:spcPts val="0"/>
              </a:spcBef>
              <a:spcAft>
                <a:spcPts val="600"/>
              </a:spcAft>
              <a:tabLst>
                <a:tab pos="715963" algn="l"/>
              </a:tabLst>
              <a:defRPr/>
            </a:lvl2pPr>
            <a:lvl3pPr marL="982663" indent="-266700">
              <a:spcBef>
                <a:spcPts val="0"/>
              </a:spcBef>
              <a:spcAft>
                <a:spcPts val="600"/>
              </a:spcAft>
              <a:tabLst>
                <a:tab pos="982663" algn="l"/>
              </a:tabLst>
              <a:defRPr/>
            </a:lvl3pPr>
            <a:lvl4pPr marL="1346200" indent="-268288">
              <a:spcBef>
                <a:spcPts val="0"/>
              </a:spcBef>
              <a:spcAft>
                <a:spcPts val="600"/>
              </a:spcAft>
              <a:tabLst>
                <a:tab pos="1346200" algn="l"/>
              </a:tabLst>
              <a:defRPr/>
            </a:lvl4pPr>
            <a:lvl5pPr marL="1698625" indent="-2667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Ø"/>
              <a:tabLst>
                <a:tab pos="1698625" algn="l"/>
              </a:tabLst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9203267" y="6511926"/>
            <a:ext cx="284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7FD88-91D7-4A28-AB74-DA8F813C1E9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5C9C2-CF8F-4B7C-B9A9-D183D0ECAB5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BBD70-E1DB-498E-AD7B-DDEC02D5C95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2F34-DA8F-456E-A688-13645D7E198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4289F-F720-4777-863A-7298D4C6B4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D395D-72E1-4832-A2D5-8DDE0745A1B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F9576-BCF0-4CB2-B9AF-6719C51459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63A35-BE4B-4E64-8B59-8F90144D0D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endParaRPr lang="fr-CH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2551" y="644842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203267" y="6448426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78278F-EBEC-4AC6-9FF0-787B2C047F1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0"/>
          <p:cNvSpPr>
            <a:spLocks noGrp="1"/>
          </p:cNvSpPr>
          <p:nvPr>
            <p:ph type="ctrTitle"/>
          </p:nvPr>
        </p:nvSpPr>
        <p:spPr>
          <a:xfrm>
            <a:off x="1631504" y="2060849"/>
            <a:ext cx="8928992" cy="2406129"/>
          </a:xfrm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br>
              <a:rPr lang="fr-CH" sz="4800" dirty="0"/>
            </a:br>
            <a:br>
              <a:rPr lang="fr-CH" sz="4800" dirty="0"/>
            </a:br>
            <a:br>
              <a:rPr lang="fr-CH" sz="4800" dirty="0"/>
            </a:br>
            <a:br>
              <a:rPr lang="fr-CH" sz="4000" dirty="0"/>
            </a:br>
            <a:br>
              <a:rPr lang="fr-CH" sz="4000" dirty="0"/>
            </a:br>
            <a:br>
              <a:rPr lang="fr-CH" sz="4000" dirty="0"/>
            </a:br>
            <a:br>
              <a:rPr lang="fr-CH" sz="4000" dirty="0"/>
            </a:br>
            <a:br>
              <a:rPr lang="fr-CH" sz="4000" dirty="0"/>
            </a:br>
            <a:r>
              <a:rPr lang="fr-CH" sz="4000" dirty="0" err="1"/>
              <a:t>Bilateraux</a:t>
            </a:r>
            <a:r>
              <a:rPr lang="fr-CH" sz="4000" dirty="0"/>
              <a:t> III</a:t>
            </a:r>
            <a:br>
              <a:rPr lang="fr-CH" sz="4000" dirty="0"/>
            </a:br>
            <a:r>
              <a:rPr lang="fr-CH" sz="4000" dirty="0"/>
              <a:t>Audition «Questions constitutionnelles (référendum)»</a:t>
            </a:r>
            <a:br>
              <a:rPr lang="fr-CH" sz="4000" dirty="0"/>
            </a:br>
            <a:r>
              <a:rPr lang="fr-CH" sz="4000" dirty="0"/>
              <a:t>CPE-E – 25 mars 2026</a:t>
            </a:r>
            <a:br>
              <a:rPr lang="fr-CH" sz="4000" dirty="0"/>
            </a:br>
            <a:br>
              <a:rPr lang="fr-CH" sz="3100" b="0" dirty="0"/>
            </a:br>
            <a:r>
              <a:rPr lang="fr-CH" sz="3100" b="0" dirty="0"/>
              <a:t>Prof. Maya Hertig Randall (</a:t>
            </a:r>
            <a:r>
              <a:rPr lang="fr-CH" sz="3100" b="0" dirty="0" err="1"/>
              <a:t>maya.hertig@unige.ch</a:t>
            </a:r>
            <a:r>
              <a:rPr lang="fr-CH" sz="3100" b="0" dirty="0"/>
              <a:t>)</a:t>
            </a:r>
            <a:br>
              <a:rPr lang="de-DE" sz="4400" dirty="0"/>
            </a:br>
            <a:r>
              <a:rPr lang="de-DE" sz="5300" dirty="0"/>
              <a:t>   </a:t>
            </a:r>
            <a:br>
              <a:rPr lang="de-DE" sz="4000" dirty="0"/>
            </a:br>
            <a:br>
              <a:rPr lang="de-DE" sz="4000" dirty="0"/>
            </a:br>
            <a:br>
              <a:rPr lang="de-DE" sz="4000" dirty="0"/>
            </a:br>
            <a:br>
              <a:rPr lang="de-DE" sz="4000" dirty="0"/>
            </a:br>
            <a:br>
              <a:rPr lang="de-DE" sz="4000" dirty="0"/>
            </a:br>
            <a:br>
              <a:rPr lang="de-DE" sz="4000" dirty="0"/>
            </a:br>
            <a:endParaRPr lang="fr-CH" b="0" dirty="0"/>
          </a:p>
        </p:txBody>
      </p:sp>
    </p:spTree>
    <p:extLst>
      <p:ext uri="{BB962C8B-B14F-4D97-AF65-F5344CB8AC3E}">
        <p14:creationId xmlns:p14="http://schemas.microsoft.com/office/powerpoint/2010/main" val="315557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7D494-8A65-F408-E1DC-7B0EEB9FB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36B6BF4-174D-789E-5672-E470A951AE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0BEB5-94CB-3ADA-69BD-0DC9AA44DA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/>
            </a:pPr>
            <a:r>
              <a:rPr lang="fr-CH" b="1" dirty="0"/>
              <a:t>Avec une Constitution écrite et mise à jour, le droit constitutionnel non écrit doit rester exceptionnel.</a:t>
            </a:r>
          </a:p>
          <a:p>
            <a:pPr lvl="1">
              <a:spcBef>
                <a:spcPct val="0"/>
              </a:spcBef>
            </a:pPr>
            <a:r>
              <a:rPr lang="fr-CH" dirty="0"/>
              <a:t>Fonctions d’une constitution écrite: constituer et limiter les pouvoirs, définir les «règles du jeu» (procédures) qui fixent le cadre dans lequel s’exerce le pouvoir politique </a:t>
            </a:r>
          </a:p>
          <a:p>
            <a:pPr lvl="1">
              <a:spcBef>
                <a:spcPct val="0"/>
              </a:spcBef>
            </a:pPr>
            <a:r>
              <a:rPr lang="fr-CH" dirty="0"/>
              <a:t>Pour changer les règles du jeu: nécessité de réviser la Constitution (double majorité) </a:t>
            </a:r>
          </a:p>
          <a:p>
            <a:pPr lvl="1">
              <a:spcBef>
                <a:spcPct val="0"/>
              </a:spcBef>
            </a:pPr>
            <a:r>
              <a:rPr lang="fr-CH" dirty="0"/>
              <a:t>La Constitution de 1999 a codifié le droit constitutionnel non écrit qui a fait l’objet d’un consensus</a:t>
            </a:r>
          </a:p>
          <a:p>
            <a:pPr lvl="1">
              <a:spcBef>
                <a:spcPct val="0"/>
              </a:spcBef>
            </a:pPr>
            <a:r>
              <a:rPr lang="fr-CH" dirty="0"/>
              <a:t>Elle est relativement facile à réviser</a:t>
            </a:r>
            <a:endParaRPr lang="fr-CH" b="1" dirty="0"/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46053CD1-63F9-CFC6-7481-34B1DD4CDA46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4D5B71C-E8DE-2F8B-C524-D056CD1C3D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82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09350-D5C2-BA1C-7574-505BCA6AE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2CCA175-7631-4006-0ADE-26981742BD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D247092-B9E5-32BC-FB17-609F82E31C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2"/>
            </a:pPr>
            <a:r>
              <a:rPr lang="fr-CH" b="1" dirty="0"/>
              <a:t>L’existence d’une règle de droit constitutionnel non écrit doit être démontrée de manière convaincante.</a:t>
            </a:r>
          </a:p>
          <a:p>
            <a:pPr lvl="1">
              <a:spcBef>
                <a:spcPct val="0"/>
              </a:spcBef>
            </a:pPr>
            <a:r>
              <a:rPr lang="fr-CH" dirty="0"/>
              <a:t>Pour le référendum </a:t>
            </a:r>
            <a:r>
              <a:rPr lang="fr-CH" i="1" dirty="0"/>
              <a:t>sui generis </a:t>
            </a:r>
            <a:r>
              <a:rPr lang="fr-CH" dirty="0"/>
              <a:t>il faut démontrer: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64404B03-EFAF-32E9-D358-95F8F08F7A24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851E0A88-A400-ACA6-22C6-1224F73BE8F6}"/>
              </a:ext>
            </a:extLst>
          </p:cNvPr>
          <p:cNvSpPr/>
          <p:nvPr/>
        </p:nvSpPr>
        <p:spPr>
          <a:xfrm>
            <a:off x="1127448" y="3212976"/>
            <a:ext cx="8424936" cy="1793486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400" dirty="0"/>
              <a:t>L’existence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400" dirty="0"/>
              <a:t>Les conditions d’application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CH" sz="2400" dirty="0"/>
              <a:t>Le respect des conditions d’application dans le cas concret (Bilatéraux III)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52111A6-25B6-EE08-B70B-7F37622659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64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EC169A-E991-5B20-CCC5-FFE28042A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6D6936-C532-6ABF-27A4-82A4134A9C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E837EFB-0C5B-87F0-956D-338FF9730F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3"/>
            </a:pPr>
            <a:r>
              <a:rPr lang="fr-CH" b="1" dirty="0"/>
              <a:t>Le référendum </a:t>
            </a:r>
            <a:r>
              <a:rPr lang="fr-CH" b="1" i="1" dirty="0"/>
              <a:t>sui generis </a:t>
            </a:r>
            <a:r>
              <a:rPr lang="fr-CH" b="1" dirty="0"/>
              <a:t>comme droit constitutionnel non écrit doit reposer sur une source de droit reconnue. </a:t>
            </a:r>
          </a:p>
          <a:p>
            <a:pPr lvl="1">
              <a:spcBef>
                <a:spcPct val="0"/>
              </a:spcBef>
            </a:pPr>
            <a:r>
              <a:rPr lang="fr-CH" dirty="0"/>
              <a:t>Sources de droit envisageables:</a:t>
            </a:r>
          </a:p>
          <a:p>
            <a:pPr lvl="2">
              <a:spcBef>
                <a:spcPct val="0"/>
              </a:spcBef>
            </a:pPr>
            <a:r>
              <a:rPr lang="fr-CH" dirty="0">
                <a:solidFill>
                  <a:srgbClr val="0070C0"/>
                </a:solidFill>
              </a:rPr>
              <a:t>Coutume constitutionnelle </a:t>
            </a:r>
          </a:p>
          <a:p>
            <a:pPr lvl="3">
              <a:spcBef>
                <a:spcPct val="0"/>
              </a:spcBef>
            </a:pPr>
            <a:r>
              <a:rPr lang="fr-CH" dirty="0"/>
              <a:t>Constitution de 1999 : place de la coutume débattue – certains la considèrent inexistante</a:t>
            </a:r>
          </a:p>
          <a:p>
            <a:pPr lvl="2">
              <a:spcBef>
                <a:spcPct val="0"/>
              </a:spcBef>
            </a:pPr>
            <a:r>
              <a:rPr lang="fr-CH" dirty="0">
                <a:solidFill>
                  <a:srgbClr val="0070C0"/>
                </a:solidFill>
              </a:rPr>
              <a:t>«Autre» droit constitutionnel non écrit</a:t>
            </a:r>
          </a:p>
          <a:p>
            <a:pPr lvl="2">
              <a:spcBef>
                <a:spcPct val="0"/>
              </a:spcBef>
            </a:pPr>
            <a:endParaRPr lang="fr-CH" dirty="0"/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9A229DE4-032E-27F7-3A37-942B71D4C236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8599DE6-01BB-6BCD-D8B6-66A6B6D2A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75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331DC9-97AE-882E-BC75-4D3AF71BF6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CA31846-2807-FDE9-895B-00F7F470B3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8997638-50ED-1BAE-5351-D5A17E57EA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5" y="1428783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4"/>
            </a:pPr>
            <a:r>
              <a:rPr lang="fr-CH" b="1" dirty="0"/>
              <a:t>Le référendum </a:t>
            </a:r>
            <a:r>
              <a:rPr lang="fr-CH" b="1" i="1" dirty="0"/>
              <a:t>sui generis </a:t>
            </a:r>
            <a:r>
              <a:rPr lang="fr-CH" b="1" dirty="0"/>
              <a:t>ne remplit pas les conditions de la coutume.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B23A23C1-7453-D041-FCAD-0C13EF34ADB2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347B10E1-385A-593A-6E28-B6CB6C09AE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0745E69-E56C-7190-173D-A62104EE3756}"/>
              </a:ext>
            </a:extLst>
          </p:cNvPr>
          <p:cNvSpPr/>
          <p:nvPr/>
        </p:nvSpPr>
        <p:spPr>
          <a:xfrm>
            <a:off x="6645558" y="5348473"/>
            <a:ext cx="415985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b="0" dirty="0">
              <a:solidFill>
                <a:schemeClr val="tx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B0B018E-00D2-E4A1-61D9-D018ED50D7E5}"/>
              </a:ext>
            </a:extLst>
          </p:cNvPr>
          <p:cNvSpPr txBox="1"/>
          <p:nvPr/>
        </p:nvSpPr>
        <p:spPr>
          <a:xfrm>
            <a:off x="817273" y="3738862"/>
            <a:ext cx="5623372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Exigence d’une pratique </a:t>
            </a:r>
            <a:r>
              <a:rPr lang="fr-FR" dirty="0">
                <a:latin typeface="+mn-lt"/>
              </a:rPr>
              <a:t>durable, ininterrompue, uniforme</a:t>
            </a:r>
            <a:endParaRPr lang="fr-FR" b="0" dirty="0"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≠ «pratique</a:t>
            </a:r>
            <a:r>
              <a:rPr lang="fr-FR" dirty="0">
                <a:solidFill>
                  <a:srgbClr val="FF0000"/>
                </a:solidFill>
                <a:latin typeface="+mn-lt"/>
              </a:rPr>
              <a:t> fluctuante </a:t>
            </a:r>
            <a:r>
              <a:rPr lang="fr-FR" b="0" dirty="0">
                <a:latin typeface="+mn-lt"/>
              </a:rPr>
              <a:t>» (« </a:t>
            </a:r>
            <a:r>
              <a:rPr lang="fr-FR" dirty="0" err="1">
                <a:solidFill>
                  <a:srgbClr val="FF0000"/>
                </a:solidFill>
                <a:latin typeface="+mn-lt"/>
              </a:rPr>
              <a:t>wechselvolle</a:t>
            </a:r>
            <a:r>
              <a:rPr lang="fr-FR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0" dirty="0">
                <a:latin typeface="+mn-lt"/>
              </a:rPr>
              <a:t>Praxis») </a:t>
            </a:r>
            <a:r>
              <a:rPr lang="fr-FR" sz="1400" b="0" dirty="0">
                <a:latin typeface="+mn-lt"/>
              </a:rPr>
              <a:t>(Glaser, Die </a:t>
            </a:r>
            <a:r>
              <a:rPr lang="fr-FR" sz="1400" b="0" dirty="0" err="1">
                <a:latin typeface="+mn-lt"/>
              </a:rPr>
              <a:t>Volksabstimmung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über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das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Paket</a:t>
            </a:r>
            <a:r>
              <a:rPr lang="fr-FR" sz="1400" b="0" dirty="0">
                <a:latin typeface="+mn-lt"/>
              </a:rPr>
              <a:t> Schweiz-EU, 17)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Manque de cohérence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b="0" dirty="0">
                <a:latin typeface="+mn-lt"/>
              </a:rPr>
              <a:t>« péché » (« </a:t>
            </a:r>
            <a:r>
              <a:rPr lang="fr-FR" sz="1800" b="0" dirty="0" err="1">
                <a:latin typeface="+mn-lt"/>
              </a:rPr>
              <a:t>Sündenfall</a:t>
            </a:r>
            <a:r>
              <a:rPr lang="fr-FR" sz="1800" b="0" dirty="0">
                <a:latin typeface="+mn-lt"/>
              </a:rPr>
              <a:t>») ALE 1972 (CF Koller, BO 198 N 91) v. CEDH, Accords OMC, Bilatéraux I + II, Schengen/Dublin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Aucune pratique sous la nouvelle Constitution</a:t>
            </a:r>
            <a:endParaRPr lang="fr-FR" sz="1800" b="0" dirty="0"/>
          </a:p>
          <a:p>
            <a:endParaRPr lang="fr-FR" sz="1800" b="0" dirty="0"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F627063-54E6-1B97-D8EA-AA903DF093E0}"/>
              </a:ext>
            </a:extLst>
          </p:cNvPr>
          <p:cNvSpPr txBox="1"/>
          <p:nvPr/>
        </p:nvSpPr>
        <p:spPr>
          <a:xfrm>
            <a:off x="7038443" y="3758164"/>
            <a:ext cx="4657672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Positions divergentes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</a:rPr>
              <a:t>Echec de toutes les tentatives de codification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</a:rPr>
              <a:t>Pas de consensus </a:t>
            </a:r>
            <a:r>
              <a:rPr lang="fr-FR" b="0" dirty="0">
                <a:latin typeface="+mn-lt"/>
              </a:rPr>
              <a:t>sur l’existence et les conditions d’application, y compris les traités « avec un caractère constitutionnel » </a:t>
            </a:r>
          </a:p>
          <a:p>
            <a:endParaRPr lang="fr-FR" b="0" dirty="0">
              <a:latin typeface="+mn-lt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03B10B02-A32B-62C8-DDB2-338AD9D31F4E}"/>
              </a:ext>
            </a:extLst>
          </p:cNvPr>
          <p:cNvSpPr/>
          <p:nvPr/>
        </p:nvSpPr>
        <p:spPr>
          <a:xfrm>
            <a:off x="1552041" y="3004405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Pratique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B92E6211-BAEF-67EB-B7A8-31681DFC10C7}"/>
              </a:ext>
            </a:extLst>
          </p:cNvPr>
          <p:cNvSpPr/>
          <p:nvPr/>
        </p:nvSpPr>
        <p:spPr>
          <a:xfrm>
            <a:off x="7752186" y="3004405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Conviction juridique partagée</a:t>
            </a:r>
            <a:br>
              <a:rPr lang="fr-FR" dirty="0"/>
            </a:br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F4B8EC26-5133-8AF7-7679-F515194407A7}"/>
              </a:ext>
            </a:extLst>
          </p:cNvPr>
          <p:cNvSpPr/>
          <p:nvPr/>
        </p:nvSpPr>
        <p:spPr>
          <a:xfrm>
            <a:off x="4681655" y="2119170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Conditions</a:t>
            </a:r>
          </a:p>
          <a:p>
            <a:pPr algn="ctr"/>
            <a:endParaRPr lang="fr-FR" dirty="0"/>
          </a:p>
        </p:txBody>
      </p:sp>
      <p:sp>
        <p:nvSpPr>
          <p:cNvPr id="16" name="Flèche à angle droit 15">
            <a:extLst>
              <a:ext uri="{FF2B5EF4-FFF2-40B4-BE49-F238E27FC236}">
                <a16:creationId xmlns:a16="http://schemas.microsoft.com/office/drawing/2014/main" id="{9BAB9E1F-AFAF-D14D-C1E8-2349C692FDE7}"/>
              </a:ext>
            </a:extLst>
          </p:cNvPr>
          <p:cNvSpPr/>
          <p:nvPr/>
        </p:nvSpPr>
        <p:spPr>
          <a:xfrm rot="10800000">
            <a:off x="2597069" y="2445151"/>
            <a:ext cx="2063780" cy="541751"/>
          </a:xfrm>
          <a:prstGeom prst="bentUpArrow">
            <a:avLst>
              <a:gd name="adj1" fmla="val 28571"/>
              <a:gd name="adj2" fmla="val 25000"/>
              <a:gd name="adj3" fmla="val 25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>
            <a:extLst>
              <a:ext uri="{FF2B5EF4-FFF2-40B4-BE49-F238E27FC236}">
                <a16:creationId xmlns:a16="http://schemas.microsoft.com/office/drawing/2014/main" id="{CC3EE7BE-B069-E2AC-8860-2D20E184EB91}"/>
              </a:ext>
            </a:extLst>
          </p:cNvPr>
          <p:cNvSpPr/>
          <p:nvPr/>
        </p:nvSpPr>
        <p:spPr>
          <a:xfrm rot="10800000" flipH="1">
            <a:off x="7114451" y="2419757"/>
            <a:ext cx="2063779" cy="584647"/>
          </a:xfrm>
          <a:prstGeom prst="bentUpArrow">
            <a:avLst>
              <a:gd name="adj1" fmla="val 28571"/>
              <a:gd name="adj2" fmla="val 25000"/>
              <a:gd name="adj3" fmla="val 25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Graphique 18" descr="Ajouter avec un remplissage uni">
            <a:extLst>
              <a:ext uri="{FF2B5EF4-FFF2-40B4-BE49-F238E27FC236}">
                <a16:creationId xmlns:a16="http://schemas.microsoft.com/office/drawing/2014/main" id="{183287ED-2FC0-1C46-E451-932AF6C5F6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80359" y="3097741"/>
            <a:ext cx="660423" cy="66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87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6EA50-E5F1-8D81-B379-60B75E598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FC6B0C6-1025-83B2-220F-0847916B5E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226269A-2E98-8CA9-9275-179055B2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4"/>
            </a:pPr>
            <a:r>
              <a:rPr lang="fr-CH" b="1" dirty="0"/>
              <a:t>Le référendum sui generis ne fait pas partie du droit constitutionnel coutumier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C647A7B4-6D9C-8F41-EFB3-4536367CA58B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DC0946E-9F25-3E97-613A-6FBD2B47DC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722A77-54AD-5A0A-359A-6F6C96C21A9F}"/>
              </a:ext>
            </a:extLst>
          </p:cNvPr>
          <p:cNvSpPr/>
          <p:nvPr/>
        </p:nvSpPr>
        <p:spPr>
          <a:xfrm>
            <a:off x="6645558" y="5348473"/>
            <a:ext cx="415985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b="0" dirty="0">
              <a:solidFill>
                <a:schemeClr val="tx1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7795BBE-1EE3-0468-8D36-EDC0CA68F198}"/>
              </a:ext>
            </a:extLst>
          </p:cNvPr>
          <p:cNvSpPr txBox="1"/>
          <p:nvPr/>
        </p:nvSpPr>
        <p:spPr>
          <a:xfrm>
            <a:off x="1022186" y="3830898"/>
            <a:ext cx="5623372" cy="3339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Exigence d’une pratique </a:t>
            </a:r>
            <a:r>
              <a:rPr lang="fr-FR" dirty="0">
                <a:latin typeface="+mn-lt"/>
              </a:rPr>
              <a:t>durable, ininterrompue, uniforme</a:t>
            </a:r>
            <a:endParaRPr lang="fr-FR" b="0" dirty="0"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≠ «pratique</a:t>
            </a:r>
            <a:r>
              <a:rPr lang="fr-FR" dirty="0">
                <a:solidFill>
                  <a:srgbClr val="FF0000"/>
                </a:solidFill>
                <a:latin typeface="+mn-lt"/>
              </a:rPr>
              <a:t> fluctuante </a:t>
            </a:r>
            <a:r>
              <a:rPr lang="fr-FR" b="0" dirty="0">
                <a:latin typeface="+mn-lt"/>
              </a:rPr>
              <a:t>» (« </a:t>
            </a:r>
            <a:r>
              <a:rPr lang="fr-FR" dirty="0" err="1">
                <a:solidFill>
                  <a:srgbClr val="FF0000"/>
                </a:solidFill>
                <a:latin typeface="+mn-lt"/>
              </a:rPr>
              <a:t>wechselvolle</a:t>
            </a:r>
            <a:r>
              <a:rPr lang="fr-FR" dirty="0">
                <a:solidFill>
                  <a:srgbClr val="FF0000"/>
                </a:solidFill>
                <a:latin typeface="+mn-lt"/>
              </a:rPr>
              <a:t> </a:t>
            </a:r>
            <a:r>
              <a:rPr lang="fr-FR" b="0" dirty="0">
                <a:latin typeface="+mn-lt"/>
              </a:rPr>
              <a:t>Praxis») </a:t>
            </a:r>
            <a:r>
              <a:rPr lang="fr-FR" sz="1400" b="0" dirty="0">
                <a:latin typeface="+mn-lt"/>
              </a:rPr>
              <a:t>(Glaser, Die </a:t>
            </a:r>
            <a:r>
              <a:rPr lang="fr-FR" sz="1400" b="0" dirty="0" err="1">
                <a:latin typeface="+mn-lt"/>
              </a:rPr>
              <a:t>Volksabstimmung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über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das</a:t>
            </a:r>
            <a:r>
              <a:rPr lang="fr-FR" sz="1400" b="0" dirty="0">
                <a:latin typeface="+mn-lt"/>
              </a:rPr>
              <a:t> </a:t>
            </a:r>
            <a:r>
              <a:rPr lang="fr-FR" sz="1400" b="0" dirty="0" err="1">
                <a:latin typeface="+mn-lt"/>
              </a:rPr>
              <a:t>Paket</a:t>
            </a:r>
            <a:r>
              <a:rPr lang="fr-FR" sz="1400" b="0" dirty="0">
                <a:latin typeface="+mn-lt"/>
              </a:rPr>
              <a:t> Schweiz-EU, 17)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Manque de cohérence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800" b="0" dirty="0">
                <a:latin typeface="+mn-lt"/>
              </a:rPr>
              <a:t>« péché » (« </a:t>
            </a:r>
            <a:r>
              <a:rPr lang="fr-FR" sz="1800" b="0" dirty="0" err="1">
                <a:latin typeface="+mn-lt"/>
              </a:rPr>
              <a:t>Sündenfall</a:t>
            </a:r>
            <a:r>
              <a:rPr lang="fr-FR" sz="1800" b="0" dirty="0">
                <a:latin typeface="+mn-lt"/>
              </a:rPr>
              <a:t>») ALE 1972 (CF Koller, BO 198 N 91) v. CEDH, Accords OMC, Bilatéraux I + II, Schengen/Dublin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Aucune pratique sous la nouvelle Constitution</a:t>
            </a:r>
            <a:endParaRPr lang="fr-FR" sz="1800" b="0" dirty="0"/>
          </a:p>
          <a:p>
            <a:endParaRPr lang="fr-FR" sz="1800" b="0" dirty="0">
              <a:latin typeface="+mn-lt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0BD005B-6AAB-3841-AC53-021A64B6C3CD}"/>
              </a:ext>
            </a:extLst>
          </p:cNvPr>
          <p:cNvSpPr txBox="1"/>
          <p:nvPr/>
        </p:nvSpPr>
        <p:spPr>
          <a:xfrm>
            <a:off x="7292533" y="3790779"/>
            <a:ext cx="46576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b="0" dirty="0">
                <a:latin typeface="+mn-lt"/>
              </a:rPr>
              <a:t>Les interventions sont </a:t>
            </a:r>
            <a:r>
              <a:rPr lang="fr-FR" b="0" dirty="0" err="1">
                <a:latin typeface="+mn-lt"/>
              </a:rPr>
              <a:t>contradictoir</a:t>
            </a:r>
            <a:endParaRPr lang="fr-FR" b="0" dirty="0">
              <a:latin typeface="+mn-lt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</a:rPr>
              <a:t>Echec de toutes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dirty="0">
              <a:latin typeface="+mn-lt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</a:rPr>
              <a:t>Pas de consensus </a:t>
            </a:r>
            <a:r>
              <a:rPr lang="fr-FR" b="0" dirty="0">
                <a:latin typeface="+mn-lt"/>
              </a:rPr>
              <a:t>sur l’existence et les conditions d’application, y compris les traités « avec un  caractère constitutionnel » </a:t>
            </a:r>
          </a:p>
          <a:p>
            <a:endParaRPr lang="fr-FR" b="0" dirty="0">
              <a:latin typeface="+mn-lt"/>
            </a:endParaRP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66DDC936-16F4-E683-9251-35897D7BD188}"/>
              </a:ext>
            </a:extLst>
          </p:cNvPr>
          <p:cNvSpPr/>
          <p:nvPr/>
        </p:nvSpPr>
        <p:spPr>
          <a:xfrm>
            <a:off x="1022188" y="3004405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Pratique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C56FC9B2-CF72-93EA-36A5-049C83E0380D}"/>
              </a:ext>
            </a:extLst>
          </p:cNvPr>
          <p:cNvSpPr/>
          <p:nvPr/>
        </p:nvSpPr>
        <p:spPr>
          <a:xfrm>
            <a:off x="7979131" y="2933283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Conviction juridique partagée</a:t>
            </a:r>
            <a:br>
              <a:rPr lang="fr-FR" dirty="0"/>
            </a:br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CDA5BC58-2EB3-8AA5-6163-F73CDF35327E}"/>
              </a:ext>
            </a:extLst>
          </p:cNvPr>
          <p:cNvSpPr/>
          <p:nvPr/>
        </p:nvSpPr>
        <p:spPr>
          <a:xfrm>
            <a:off x="4439816" y="2060848"/>
            <a:ext cx="2457832" cy="71444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Conditions</a:t>
            </a:r>
          </a:p>
          <a:p>
            <a:pPr algn="ctr"/>
            <a:endParaRPr lang="fr-FR" dirty="0"/>
          </a:p>
        </p:txBody>
      </p:sp>
      <p:sp>
        <p:nvSpPr>
          <p:cNvPr id="16" name="Flèche à angle droit 15">
            <a:extLst>
              <a:ext uri="{FF2B5EF4-FFF2-40B4-BE49-F238E27FC236}">
                <a16:creationId xmlns:a16="http://schemas.microsoft.com/office/drawing/2014/main" id="{AEA40EDE-7F1C-09CE-02EB-38F28FBDC88A}"/>
              </a:ext>
            </a:extLst>
          </p:cNvPr>
          <p:cNvSpPr/>
          <p:nvPr/>
        </p:nvSpPr>
        <p:spPr>
          <a:xfrm rot="10800000">
            <a:off x="2247914" y="2346692"/>
            <a:ext cx="2191902" cy="688556"/>
          </a:xfrm>
          <a:prstGeom prst="bentUpArrow">
            <a:avLst>
              <a:gd name="adj1" fmla="val 28571"/>
              <a:gd name="adj2" fmla="val 25000"/>
              <a:gd name="adj3" fmla="val 25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à angle droit 16">
            <a:extLst>
              <a:ext uri="{FF2B5EF4-FFF2-40B4-BE49-F238E27FC236}">
                <a16:creationId xmlns:a16="http://schemas.microsoft.com/office/drawing/2014/main" id="{A8A6E3C3-48BE-341B-EE2D-59546C03B664}"/>
              </a:ext>
            </a:extLst>
          </p:cNvPr>
          <p:cNvSpPr/>
          <p:nvPr/>
        </p:nvSpPr>
        <p:spPr>
          <a:xfrm rot="10800000" flipH="1">
            <a:off x="6896215" y="2324937"/>
            <a:ext cx="2457833" cy="608346"/>
          </a:xfrm>
          <a:prstGeom prst="bentUpArrow">
            <a:avLst>
              <a:gd name="adj1" fmla="val 28571"/>
              <a:gd name="adj2" fmla="val 25000"/>
              <a:gd name="adj3" fmla="val 25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Graphique 18" descr="Ajouter avec un remplissage uni">
            <a:extLst>
              <a:ext uri="{FF2B5EF4-FFF2-40B4-BE49-F238E27FC236}">
                <a16:creationId xmlns:a16="http://schemas.microsoft.com/office/drawing/2014/main" id="{8D132CE5-4C72-F2DC-F872-973069BD4F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394584" y="3200575"/>
            <a:ext cx="660423" cy="660423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A8D7EAE-0744-A0B6-FF5A-843B9A29A359}"/>
              </a:ext>
            </a:extLst>
          </p:cNvPr>
          <p:cNvSpPr txBox="1"/>
          <p:nvPr/>
        </p:nvSpPr>
        <p:spPr>
          <a:xfrm>
            <a:off x="3104147" y="3385355"/>
            <a:ext cx="62082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CH" sz="2000" b="0" dirty="0">
              <a:solidFill>
                <a:schemeClr val="tx1"/>
              </a:solidFill>
            </a:endParaRPr>
          </a:p>
        </p:txBody>
      </p:sp>
      <p:sp>
        <p:nvSpPr>
          <p:cNvPr id="6" name="Bulle rectangulaire à coins arrondis 5">
            <a:extLst>
              <a:ext uri="{FF2B5EF4-FFF2-40B4-BE49-F238E27FC236}">
                <a16:creationId xmlns:a16="http://schemas.microsoft.com/office/drawing/2014/main" id="{1078AA1B-E0B3-159F-B51D-D9269D945C8A}"/>
              </a:ext>
            </a:extLst>
          </p:cNvPr>
          <p:cNvSpPr/>
          <p:nvPr/>
        </p:nvSpPr>
        <p:spPr>
          <a:xfrm>
            <a:off x="191344" y="374649"/>
            <a:ext cx="11800278" cy="4062463"/>
          </a:xfrm>
          <a:prstGeom prst="wedgeRoundRectCallout">
            <a:avLst>
              <a:gd name="adj1" fmla="val 24102"/>
              <a:gd name="adj2" fmla="val 60708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de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1600" b="0" dirty="0">
                <a:solidFill>
                  <a:schemeClr val="tx1"/>
                </a:solidFill>
              </a:rPr>
              <a:t>Intervention CN Alder, BO 1976 N 1521 et CN </a:t>
            </a:r>
            <a:r>
              <a:rPr lang="de-CH" sz="1600" b="0" dirty="0" err="1">
                <a:solidFill>
                  <a:schemeClr val="tx1"/>
                </a:solidFill>
              </a:rPr>
              <a:t>Barchi</a:t>
            </a:r>
            <a:r>
              <a:rPr lang="de-CH" sz="1600" b="0" dirty="0">
                <a:solidFill>
                  <a:schemeClr val="tx1"/>
                </a:solidFill>
              </a:rPr>
              <a:t>, BO 1976 N 1523: la </a:t>
            </a:r>
            <a:r>
              <a:rPr lang="de-CH" sz="1600" b="0" dirty="0" err="1">
                <a:solidFill>
                  <a:schemeClr val="tx1"/>
                </a:solidFill>
              </a:rPr>
              <a:t>Constitution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régit</a:t>
            </a:r>
            <a:r>
              <a:rPr lang="de-CH" sz="1600" b="0" dirty="0">
                <a:solidFill>
                  <a:schemeClr val="tx1"/>
                </a:solidFill>
              </a:rPr>
              <a:t> le </a:t>
            </a:r>
            <a:r>
              <a:rPr lang="de-CH" sz="1600" b="0" dirty="0" err="1">
                <a:solidFill>
                  <a:schemeClr val="tx1"/>
                </a:solidFill>
              </a:rPr>
              <a:t>référendum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obligatoire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pour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les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traités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internationaux</a:t>
            </a:r>
            <a:r>
              <a:rPr lang="de-CH" sz="1600" b="0" dirty="0">
                <a:solidFill>
                  <a:schemeClr val="tx1"/>
                </a:solidFill>
              </a:rPr>
              <a:t> de façon </a:t>
            </a:r>
            <a:r>
              <a:rPr lang="de-CH" sz="1600" dirty="0">
                <a:solidFill>
                  <a:srgbClr val="FF0000"/>
                </a:solidFill>
              </a:rPr>
              <a:t>exhaustive</a:t>
            </a:r>
            <a:r>
              <a:rPr lang="de-CH" sz="1600" b="0" dirty="0">
                <a:solidFill>
                  <a:srgbClr val="FF0000"/>
                </a:solidFill>
              </a:rPr>
              <a:t>. </a:t>
            </a:r>
            <a:r>
              <a:rPr lang="de-CH" sz="1600" b="0" dirty="0">
                <a:solidFill>
                  <a:schemeClr val="tx1"/>
                </a:solidFill>
              </a:rPr>
              <a:t>«Die Räte werden inskünftig nicht mehr nach Lust und Laune ein obligatorisches Referendum anordnen können, wie man das beispielsweise beim Freihandelsvertrag mit der europäischen Gemeinschaft gemacht hat.» (Alder)</a:t>
            </a:r>
            <a:endParaRPr lang="fr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1600" b="0" dirty="0">
                <a:solidFill>
                  <a:schemeClr val="tx1"/>
                </a:solidFill>
              </a:rPr>
              <a:t>FF 1974 II 158: « De </a:t>
            </a:r>
            <a:r>
              <a:rPr lang="de-CH" sz="1600" dirty="0" err="1">
                <a:solidFill>
                  <a:srgbClr val="FF0000"/>
                </a:solidFill>
              </a:rPr>
              <a:t>sérieuses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objections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peuvent</a:t>
            </a:r>
            <a:r>
              <a:rPr lang="de-CH" sz="1600" b="0" dirty="0">
                <a:solidFill>
                  <a:schemeClr val="tx1"/>
                </a:solidFill>
              </a:rPr>
              <a:t> en </a:t>
            </a:r>
            <a:r>
              <a:rPr lang="de-CH" sz="1600" b="0" dirty="0" err="1">
                <a:solidFill>
                  <a:schemeClr val="tx1"/>
                </a:solidFill>
              </a:rPr>
              <a:t>outre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être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soulevées</a:t>
            </a:r>
            <a:r>
              <a:rPr lang="de-CH" sz="1600" b="0" dirty="0">
                <a:solidFill>
                  <a:schemeClr val="tx1"/>
                </a:solidFill>
              </a:rPr>
              <a:t> contre la </a:t>
            </a:r>
            <a:r>
              <a:rPr lang="de-CH" sz="1600" b="0" dirty="0" err="1">
                <a:solidFill>
                  <a:schemeClr val="tx1"/>
                </a:solidFill>
              </a:rPr>
              <a:t>proposition</a:t>
            </a:r>
            <a:r>
              <a:rPr lang="de-CH" sz="1600" b="0" dirty="0">
                <a:solidFill>
                  <a:schemeClr val="tx1"/>
                </a:solidFill>
              </a:rPr>
              <a:t> de </a:t>
            </a:r>
            <a:r>
              <a:rPr lang="de-CH" sz="1600" b="0" dirty="0" err="1">
                <a:solidFill>
                  <a:schemeClr val="tx1"/>
                </a:solidFill>
              </a:rPr>
              <a:t>soumettre</a:t>
            </a:r>
            <a:r>
              <a:rPr lang="de-CH" sz="1600" b="0" dirty="0">
                <a:solidFill>
                  <a:schemeClr val="tx1"/>
                </a:solidFill>
              </a:rPr>
              <a:t> à </a:t>
            </a:r>
            <a:r>
              <a:rPr lang="de-CH" sz="1600" b="0" dirty="0" err="1">
                <a:solidFill>
                  <a:schemeClr val="tx1"/>
                </a:solidFill>
              </a:rPr>
              <a:t>l'adoption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ou</a:t>
            </a:r>
            <a:r>
              <a:rPr lang="de-CH" sz="1600" b="0" dirty="0">
                <a:solidFill>
                  <a:schemeClr val="tx1"/>
                </a:solidFill>
              </a:rPr>
              <a:t> au </a:t>
            </a:r>
            <a:r>
              <a:rPr lang="de-CH" sz="1600" b="0" dirty="0" err="1">
                <a:solidFill>
                  <a:schemeClr val="tx1"/>
                </a:solidFill>
              </a:rPr>
              <a:t>rejet</a:t>
            </a:r>
            <a:r>
              <a:rPr lang="de-CH" sz="1600" b="0" dirty="0">
                <a:solidFill>
                  <a:schemeClr val="tx1"/>
                </a:solidFill>
              </a:rPr>
              <a:t> du </a:t>
            </a:r>
            <a:r>
              <a:rPr lang="de-CH" sz="1600" b="0" dirty="0" err="1">
                <a:solidFill>
                  <a:schemeClr val="tx1"/>
                </a:solidFill>
              </a:rPr>
              <a:t>peuple</a:t>
            </a:r>
            <a:r>
              <a:rPr lang="de-CH" sz="1600" b="0" dirty="0">
                <a:solidFill>
                  <a:schemeClr val="tx1"/>
                </a:solidFill>
              </a:rPr>
              <a:t> et des </a:t>
            </a:r>
            <a:r>
              <a:rPr lang="de-CH" sz="1600" b="0" dirty="0" err="1">
                <a:solidFill>
                  <a:schemeClr val="tx1"/>
                </a:solidFill>
              </a:rPr>
              <a:t>cantons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tous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les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traités</a:t>
            </a:r>
            <a:r>
              <a:rPr lang="de-CH" sz="1600" dirty="0">
                <a:solidFill>
                  <a:srgbClr val="FF0000"/>
                </a:solidFill>
              </a:rPr>
              <a:t> «</a:t>
            </a:r>
            <a:r>
              <a:rPr lang="de-CH" sz="1600" dirty="0" err="1">
                <a:solidFill>
                  <a:srgbClr val="FF0000"/>
                </a:solidFill>
              </a:rPr>
              <a:t>qui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modifient</a:t>
            </a:r>
            <a:r>
              <a:rPr lang="de-CH" sz="1600" dirty="0">
                <a:solidFill>
                  <a:srgbClr val="FF0000"/>
                </a:solidFill>
              </a:rPr>
              <a:t> la </a:t>
            </a:r>
            <a:r>
              <a:rPr lang="de-CH" sz="1600" dirty="0" err="1">
                <a:solidFill>
                  <a:srgbClr val="FF0000"/>
                </a:solidFill>
              </a:rPr>
              <a:t>constitution</a:t>
            </a:r>
            <a:r>
              <a:rPr lang="de-CH" sz="1600" b="0" dirty="0">
                <a:solidFill>
                  <a:schemeClr val="tx1"/>
                </a:solidFill>
              </a:rPr>
              <a:t>». Il </a:t>
            </a:r>
            <a:r>
              <a:rPr lang="de-CH" sz="1600" b="0" dirty="0" err="1">
                <a:solidFill>
                  <a:schemeClr val="tx1"/>
                </a:solidFill>
              </a:rPr>
              <a:t>est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tout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d'abord</a:t>
            </a:r>
            <a:r>
              <a:rPr lang="de-CH" sz="1600" b="0" dirty="0">
                <a:solidFill>
                  <a:schemeClr val="tx1"/>
                </a:solidFill>
              </a:rPr>
              <a:t> difficile de </a:t>
            </a:r>
            <a:r>
              <a:rPr lang="de-CH" sz="1600" b="0" dirty="0" err="1">
                <a:solidFill>
                  <a:schemeClr val="tx1"/>
                </a:solidFill>
              </a:rPr>
              <a:t>déterminer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dans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chaque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cas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quels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sont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ces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traités</a:t>
            </a:r>
            <a:r>
              <a:rPr lang="de-CH" sz="1600" b="0" dirty="0">
                <a:solidFill>
                  <a:schemeClr val="tx1"/>
                </a:solidFill>
              </a:rPr>
              <a:t>. Le </a:t>
            </a:r>
            <a:r>
              <a:rPr lang="de-CH" sz="1600" b="0" dirty="0" err="1">
                <a:solidFill>
                  <a:schemeClr val="tx1"/>
                </a:solidFill>
              </a:rPr>
              <a:t>critère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choisi</a:t>
            </a:r>
            <a:r>
              <a:rPr lang="de-CH" sz="1600" b="0" dirty="0">
                <a:solidFill>
                  <a:schemeClr val="tx1"/>
                </a:solidFill>
              </a:rPr>
              <a:t> ne </a:t>
            </a:r>
            <a:r>
              <a:rPr lang="de-CH" sz="1600" b="0" dirty="0" err="1">
                <a:solidFill>
                  <a:schemeClr val="tx1"/>
                </a:solidFill>
              </a:rPr>
              <a:t>crée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aucune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clarté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car</a:t>
            </a:r>
            <a:r>
              <a:rPr lang="de-CH" sz="1600" b="0" dirty="0">
                <a:solidFill>
                  <a:schemeClr val="tx1"/>
                </a:solidFill>
              </a:rPr>
              <a:t> il </a:t>
            </a:r>
            <a:r>
              <a:rPr lang="de-CH" sz="1600" b="0" dirty="0" err="1">
                <a:solidFill>
                  <a:schemeClr val="tx1"/>
                </a:solidFill>
              </a:rPr>
              <a:t>implique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aussi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bien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l'interprétation</a:t>
            </a:r>
            <a:r>
              <a:rPr lang="de-CH" sz="1600" b="0" dirty="0">
                <a:solidFill>
                  <a:schemeClr val="tx1"/>
                </a:solidFill>
              </a:rPr>
              <a:t> de la </a:t>
            </a:r>
            <a:r>
              <a:rPr lang="de-CH" sz="1600" b="0" dirty="0" err="1">
                <a:solidFill>
                  <a:schemeClr val="tx1"/>
                </a:solidFill>
              </a:rPr>
              <a:t>constitution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que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celle</a:t>
            </a:r>
            <a:r>
              <a:rPr lang="de-CH" sz="1600" b="0" dirty="0">
                <a:solidFill>
                  <a:schemeClr val="tx1"/>
                </a:solidFill>
              </a:rPr>
              <a:t> du </a:t>
            </a:r>
            <a:r>
              <a:rPr lang="de-CH" sz="1600" b="0" dirty="0" err="1">
                <a:solidFill>
                  <a:schemeClr val="tx1"/>
                </a:solidFill>
              </a:rPr>
              <a:t>traité</a:t>
            </a:r>
            <a:r>
              <a:rPr lang="de-CH" sz="16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1600" b="0" dirty="0">
                <a:solidFill>
                  <a:schemeClr val="tx1"/>
                </a:solidFill>
              </a:rPr>
              <a:t>Intervention CN Fehr, BO 2011 N 2084</a:t>
            </a:r>
            <a:r>
              <a:rPr lang="de-CH" sz="1600" b="0" i="1" dirty="0">
                <a:solidFill>
                  <a:schemeClr val="tx1"/>
                </a:solidFill>
              </a:rPr>
              <a:t>: </a:t>
            </a:r>
            <a:r>
              <a:rPr lang="de-CH" sz="1600" b="0" dirty="0">
                <a:solidFill>
                  <a:schemeClr val="tx1"/>
                </a:solidFill>
              </a:rPr>
              <a:t> «Wenn man sagt, Staatsverträge, "die eine Änderung der Bundesverfassung erfordern oder einer solchen gleichkommen", sollen vors Volk kommen, dann ist das eine</a:t>
            </a:r>
            <a:r>
              <a:rPr lang="de-CH" sz="1600" dirty="0">
                <a:solidFill>
                  <a:schemeClr val="tx1"/>
                </a:solidFill>
              </a:rPr>
              <a:t> Unschärfebeziehung</a:t>
            </a:r>
            <a:r>
              <a:rPr lang="de-CH" sz="1600" b="0" dirty="0">
                <a:solidFill>
                  <a:schemeClr val="tx1"/>
                </a:solidFill>
              </a:rPr>
              <a:t>, die ihresgleichen sucht.»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CH" sz="1600" b="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CH" sz="1600" b="0" dirty="0">
                <a:solidFill>
                  <a:schemeClr val="tx1"/>
                </a:solidFill>
              </a:rPr>
              <a:t>FF 2020 1207 s. : </a:t>
            </a:r>
            <a:r>
              <a:rPr lang="de-CH" sz="1600" b="0" dirty="0" err="1">
                <a:solidFill>
                  <a:schemeClr val="tx1"/>
                </a:solidFill>
              </a:rPr>
              <a:t>Traités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avec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un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caractère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constitutionnel</a:t>
            </a:r>
            <a:r>
              <a:rPr lang="de-CH" sz="1600" b="0" dirty="0">
                <a:solidFill>
                  <a:schemeClr val="tx1"/>
                </a:solidFill>
              </a:rPr>
              <a:t>: </a:t>
            </a:r>
            <a:r>
              <a:rPr lang="de-CH" sz="1600" b="0" dirty="0" err="1">
                <a:solidFill>
                  <a:schemeClr val="tx1"/>
                </a:solidFill>
              </a:rPr>
              <a:t>pas</a:t>
            </a:r>
            <a:r>
              <a:rPr lang="de-CH" sz="1600" b="0" dirty="0">
                <a:solidFill>
                  <a:schemeClr val="tx1"/>
                </a:solidFill>
              </a:rPr>
              <a:t> de </a:t>
            </a:r>
            <a:r>
              <a:rPr lang="de-CH" sz="1600" b="0" dirty="0" err="1">
                <a:solidFill>
                  <a:schemeClr val="tx1"/>
                </a:solidFill>
              </a:rPr>
              <a:t>transfert</a:t>
            </a:r>
            <a:r>
              <a:rPr lang="de-CH" sz="1600" b="0" dirty="0">
                <a:solidFill>
                  <a:schemeClr val="tx1"/>
                </a:solidFill>
              </a:rPr>
              <a:t> «</a:t>
            </a:r>
            <a:r>
              <a:rPr lang="de-CH" sz="1600" b="0" dirty="0" err="1">
                <a:solidFill>
                  <a:schemeClr val="tx1"/>
                </a:solidFill>
              </a:rPr>
              <a:t>tel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quel</a:t>
            </a:r>
            <a:r>
              <a:rPr lang="de-CH" sz="1600" b="0" dirty="0">
                <a:solidFill>
                  <a:schemeClr val="tx1"/>
                </a:solidFill>
              </a:rPr>
              <a:t>» </a:t>
            </a:r>
            <a:r>
              <a:rPr lang="de-CH" sz="1600" b="0" dirty="0" err="1">
                <a:solidFill>
                  <a:schemeClr val="tx1"/>
                </a:solidFill>
              </a:rPr>
              <a:t>mais</a:t>
            </a:r>
            <a:r>
              <a:rPr lang="de-CH" sz="1600" b="0" dirty="0">
                <a:solidFill>
                  <a:schemeClr val="tx1"/>
                </a:solidFill>
              </a:rPr>
              <a:t> de </a:t>
            </a:r>
            <a:r>
              <a:rPr lang="de-CH" sz="1600" b="0" dirty="0" err="1">
                <a:solidFill>
                  <a:schemeClr val="tx1"/>
                </a:solidFill>
              </a:rPr>
              <a:t>manière</a:t>
            </a:r>
            <a:r>
              <a:rPr lang="de-CH" sz="1600" b="0" dirty="0">
                <a:solidFill>
                  <a:schemeClr val="tx1"/>
                </a:solidFill>
              </a:rPr>
              <a:t> «</a:t>
            </a:r>
            <a:r>
              <a:rPr lang="de-CH" sz="1600" b="0" dirty="0" err="1">
                <a:solidFill>
                  <a:schemeClr val="tx1"/>
                </a:solidFill>
              </a:rPr>
              <a:t>différenciée</a:t>
            </a:r>
            <a:r>
              <a:rPr lang="de-CH" sz="1600" b="0" dirty="0">
                <a:solidFill>
                  <a:schemeClr val="tx1"/>
                </a:solidFill>
              </a:rPr>
              <a:t>», </a:t>
            </a:r>
            <a:r>
              <a:rPr lang="de-CH" sz="1600" b="0" dirty="0" err="1">
                <a:solidFill>
                  <a:schemeClr val="tx1"/>
                </a:solidFill>
              </a:rPr>
              <a:t>l’objectif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étant</a:t>
            </a:r>
            <a:r>
              <a:rPr lang="de-CH" sz="1600" b="0" dirty="0">
                <a:solidFill>
                  <a:schemeClr val="tx1"/>
                </a:solidFill>
              </a:rPr>
              <a:t> «la </a:t>
            </a:r>
            <a:r>
              <a:rPr lang="de-CH" sz="1600" dirty="0" err="1">
                <a:solidFill>
                  <a:srgbClr val="FF0000"/>
                </a:solidFill>
              </a:rPr>
              <a:t>meilleure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dirty="0" err="1">
                <a:solidFill>
                  <a:srgbClr val="FF0000"/>
                </a:solidFill>
              </a:rPr>
              <a:t>prévisibilité</a:t>
            </a:r>
            <a:r>
              <a:rPr lang="de-CH" sz="1600" dirty="0">
                <a:solidFill>
                  <a:srgbClr val="FF0000"/>
                </a:solidFill>
              </a:rPr>
              <a:t> </a:t>
            </a:r>
            <a:r>
              <a:rPr lang="de-CH" sz="1600" b="0" dirty="0">
                <a:solidFill>
                  <a:schemeClr val="tx1"/>
                </a:solidFill>
              </a:rPr>
              <a:t>et la </a:t>
            </a:r>
            <a:r>
              <a:rPr lang="de-CH" sz="1600" dirty="0" err="1">
                <a:solidFill>
                  <a:srgbClr val="FF0000"/>
                </a:solidFill>
              </a:rPr>
              <a:t>facilitation</a:t>
            </a:r>
            <a:r>
              <a:rPr lang="de-CH" sz="1600" dirty="0">
                <a:solidFill>
                  <a:srgbClr val="FF0000"/>
                </a:solidFill>
              </a:rPr>
              <a:t> de la </a:t>
            </a:r>
            <a:r>
              <a:rPr lang="de-CH" sz="1600" dirty="0" err="1">
                <a:solidFill>
                  <a:srgbClr val="FF0000"/>
                </a:solidFill>
              </a:rPr>
              <a:t>mise</a:t>
            </a:r>
            <a:r>
              <a:rPr lang="de-CH" sz="1600" dirty="0">
                <a:solidFill>
                  <a:srgbClr val="FF0000"/>
                </a:solidFill>
              </a:rPr>
              <a:t> en </a:t>
            </a:r>
            <a:r>
              <a:rPr lang="de-CH" sz="1600" dirty="0" err="1">
                <a:solidFill>
                  <a:srgbClr val="FF0000"/>
                </a:solidFill>
              </a:rPr>
              <a:t>œuvre</a:t>
            </a:r>
            <a:r>
              <a:rPr lang="de-CH" sz="1600" b="0" dirty="0">
                <a:solidFill>
                  <a:srgbClr val="FF0000"/>
                </a:solidFill>
              </a:rPr>
              <a:t> </a:t>
            </a:r>
            <a:r>
              <a:rPr lang="de-CH" sz="1600" b="0" dirty="0">
                <a:solidFill>
                  <a:schemeClr val="tx1"/>
                </a:solidFill>
              </a:rPr>
              <a:t>du </a:t>
            </a:r>
            <a:r>
              <a:rPr lang="de-CH" sz="1600" b="0" dirty="0" err="1">
                <a:solidFill>
                  <a:schemeClr val="tx1"/>
                </a:solidFill>
              </a:rPr>
              <a:t>référendum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obligatoire</a:t>
            </a:r>
            <a:r>
              <a:rPr lang="de-CH" sz="1600" b="0" dirty="0">
                <a:solidFill>
                  <a:schemeClr val="tx1"/>
                </a:solidFill>
              </a:rPr>
              <a:t> en </a:t>
            </a:r>
            <a:r>
              <a:rPr lang="de-CH" sz="1600" b="0" dirty="0" err="1">
                <a:solidFill>
                  <a:schemeClr val="tx1"/>
                </a:solidFill>
              </a:rPr>
              <a:t>matière</a:t>
            </a:r>
            <a:r>
              <a:rPr lang="de-CH" sz="1600" b="0" dirty="0">
                <a:solidFill>
                  <a:schemeClr val="tx1"/>
                </a:solidFill>
              </a:rPr>
              <a:t> de </a:t>
            </a:r>
            <a:r>
              <a:rPr lang="de-CH" sz="1600" b="0" dirty="0" err="1">
                <a:solidFill>
                  <a:schemeClr val="tx1"/>
                </a:solidFill>
              </a:rPr>
              <a:t>traités</a:t>
            </a:r>
            <a:r>
              <a:rPr lang="de-CH" sz="1600" b="0" dirty="0">
                <a:solidFill>
                  <a:schemeClr val="tx1"/>
                </a:solidFill>
              </a:rPr>
              <a:t> </a:t>
            </a:r>
            <a:r>
              <a:rPr lang="de-CH" sz="1600" b="0" dirty="0" err="1">
                <a:solidFill>
                  <a:schemeClr val="tx1"/>
                </a:solidFill>
              </a:rPr>
              <a:t>internationaux</a:t>
            </a:r>
            <a:r>
              <a:rPr lang="de-CH" sz="16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CH" sz="1600" b="0" dirty="0">
              <a:solidFill>
                <a:schemeClr val="tx1"/>
              </a:solidFill>
            </a:endParaRPr>
          </a:p>
          <a:p>
            <a:endParaRPr lang="fr-FR" sz="16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253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5E389-1DCB-C223-77FB-9490A2260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27629B1-1127-9DD0-CFF5-3EB6C3D0B4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D18B371-2915-7C69-B536-0A25092638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5"/>
            </a:pPr>
            <a:r>
              <a:rPr lang="fr-CH" b="1" dirty="0"/>
              <a:t>L’existence du référendum </a:t>
            </a:r>
            <a:r>
              <a:rPr lang="fr-CH" b="1" i="1" dirty="0"/>
              <a:t>sui generis </a:t>
            </a:r>
            <a:r>
              <a:rPr lang="fr-CH" b="1" dirty="0"/>
              <a:t>comme «autre» droit constitutionnel non écrit apparaît hautement discutable.</a:t>
            </a:r>
          </a:p>
          <a:p>
            <a:pPr lvl="1">
              <a:spcBef>
                <a:spcPct val="0"/>
              </a:spcBef>
            </a:pPr>
            <a:r>
              <a:rPr lang="fr-CH" dirty="0"/>
              <a:t>Insécurité considérable concernant cette source </a:t>
            </a:r>
          </a:p>
          <a:p>
            <a:pPr lvl="1">
              <a:spcBef>
                <a:spcPct val="0"/>
              </a:spcBef>
            </a:pPr>
            <a:r>
              <a:rPr lang="fr-CH" dirty="0"/>
              <a:t>Fonction </a:t>
            </a:r>
            <a:r>
              <a:rPr lang="fr-CH" b="1" dirty="0"/>
              <a:t>complémentaire</a:t>
            </a:r>
            <a:r>
              <a:rPr lang="fr-CH" dirty="0"/>
              <a:t>: « </a:t>
            </a:r>
            <a:r>
              <a:rPr lang="fr-CH" i="1" dirty="0"/>
              <a:t>développer, compléter ou préciser </a:t>
            </a:r>
            <a:r>
              <a:rPr lang="fr-CH" i="1" dirty="0">
                <a:solidFill>
                  <a:srgbClr val="FF0000"/>
                </a:solidFill>
              </a:rPr>
              <a:t>les principes de la Constitution écrite</a:t>
            </a:r>
            <a:r>
              <a:rPr lang="fr-CH" i="1" dirty="0"/>
              <a:t>, toujours dans le respect de ces principes </a:t>
            </a:r>
            <a:r>
              <a:rPr lang="fr-CH" dirty="0"/>
              <a:t>» </a:t>
            </a:r>
            <a:r>
              <a:rPr lang="fr-CH" sz="1800" dirty="0"/>
              <a:t>(Tschannen, </a:t>
            </a:r>
            <a:r>
              <a:rPr lang="fr-CH" sz="1800" dirty="0" err="1"/>
              <a:t>Staatsrecht</a:t>
            </a:r>
            <a:r>
              <a:rPr lang="fr-CH" sz="1800" dirty="0"/>
              <a:t> der </a:t>
            </a:r>
            <a:r>
              <a:rPr lang="fr-CH" sz="1800" dirty="0" err="1"/>
              <a:t>Schweizerischen</a:t>
            </a:r>
            <a:r>
              <a:rPr lang="fr-CH" sz="1800" dirty="0"/>
              <a:t> </a:t>
            </a:r>
            <a:r>
              <a:rPr lang="fr-CH" sz="1800" dirty="0" err="1"/>
              <a:t>Eidgenossenschaft</a:t>
            </a:r>
            <a:r>
              <a:rPr lang="fr-CH" sz="1800" dirty="0"/>
              <a:t>, </a:t>
            </a:r>
            <a:r>
              <a:rPr lang="fr-CH" sz="1800" dirty="0" err="1"/>
              <a:t>Rz</a:t>
            </a:r>
            <a:r>
              <a:rPr lang="fr-CH" sz="1800" dirty="0"/>
              <a:t>. 22)</a:t>
            </a:r>
          </a:p>
          <a:p>
            <a:pPr lvl="2">
              <a:spcBef>
                <a:spcPct val="0"/>
              </a:spcBef>
            </a:pPr>
            <a:r>
              <a:rPr lang="fr-CH" dirty="0"/>
              <a:t>Exemples: </a:t>
            </a:r>
          </a:p>
          <a:p>
            <a:pPr lvl="3">
              <a:spcBef>
                <a:spcPct val="0"/>
              </a:spcBef>
            </a:pPr>
            <a:r>
              <a:rPr lang="fr-CH" b="1" dirty="0"/>
              <a:t>Fédéralisme</a:t>
            </a:r>
            <a:r>
              <a:rPr lang="fr-CH" dirty="0"/>
              <a:t> =&gt; primauté du droit fédéral </a:t>
            </a:r>
          </a:p>
          <a:p>
            <a:pPr lvl="3">
              <a:spcBef>
                <a:spcPct val="0"/>
              </a:spcBef>
            </a:pPr>
            <a:r>
              <a:rPr lang="fr-CH" b="1" dirty="0"/>
              <a:t>Etat de droit </a:t>
            </a:r>
            <a:r>
              <a:rPr lang="fr-CH" dirty="0"/>
              <a:t>=&gt; règles impératives de droit international comme limite </a:t>
            </a:r>
            <a:br>
              <a:rPr lang="fr-CH" dirty="0"/>
            </a:br>
            <a:r>
              <a:rPr lang="fr-CH" dirty="0"/>
              <a:t>matérielle de la révision de la Constitution</a:t>
            </a:r>
          </a:p>
          <a:p>
            <a:pPr lvl="3">
              <a:spcBef>
                <a:spcPct val="0"/>
              </a:spcBef>
            </a:pPr>
            <a:r>
              <a:rPr lang="fr-CH" b="1" dirty="0"/>
              <a:t>Démocratie et Etat de droit </a:t>
            </a:r>
            <a:r>
              <a:rPr lang="fr-CH" dirty="0"/>
              <a:t>+ </a:t>
            </a:r>
            <a:r>
              <a:rPr lang="fr-CH" dirty="0">
                <a:solidFill>
                  <a:srgbClr val="FF0000"/>
                </a:solidFill>
              </a:rPr>
              <a:t>consensus</a:t>
            </a:r>
            <a:r>
              <a:rPr lang="fr-CH" dirty="0"/>
              <a:t> général</a:t>
            </a:r>
            <a:r>
              <a:rPr lang="fr-CH" dirty="0">
                <a:solidFill>
                  <a:srgbClr val="FF0000"/>
                </a:solidFill>
              </a:rPr>
              <a:t> </a:t>
            </a:r>
            <a:r>
              <a:rPr lang="fr-CH" dirty="0"/>
              <a:t>=&gt; </a:t>
            </a:r>
            <a:br>
              <a:rPr lang="fr-CH" dirty="0"/>
            </a:br>
            <a:r>
              <a:rPr lang="fr-CH" dirty="0"/>
              <a:t>Reconnaissance de droits fondamentaux non écrits par </a:t>
            </a:r>
            <a:br>
              <a:rPr lang="fr-CH" dirty="0"/>
            </a:br>
            <a:r>
              <a:rPr lang="fr-CH" dirty="0"/>
              <a:t>le Tribunal fédéral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58F7519B-F647-7B1D-EBFB-2A1BC68AEFB3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EA01AD2-B927-C11E-D738-8995AC8EB5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7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Accolade fermante 2">
            <a:extLst>
              <a:ext uri="{FF2B5EF4-FFF2-40B4-BE49-F238E27FC236}">
                <a16:creationId xmlns:a16="http://schemas.microsoft.com/office/drawing/2014/main" id="{B57DF037-66C1-686B-7DEE-2E040CBB85FF}"/>
              </a:ext>
            </a:extLst>
          </p:cNvPr>
          <p:cNvSpPr/>
          <p:nvPr/>
        </p:nvSpPr>
        <p:spPr>
          <a:xfrm>
            <a:off x="9912424" y="4437112"/>
            <a:ext cx="396044" cy="1800200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9E718D-09E0-14EE-90A7-D16F6D4DBF2F}"/>
              </a:ext>
            </a:extLst>
          </p:cNvPr>
          <p:cNvSpPr txBox="1"/>
          <p:nvPr/>
        </p:nvSpPr>
        <p:spPr>
          <a:xfrm>
            <a:off x="10293032" y="4866605"/>
            <a:ext cx="1919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b="0" dirty="0"/>
              <a:t>Codification dans la nouvelle Constitution! </a:t>
            </a:r>
          </a:p>
        </p:txBody>
      </p:sp>
    </p:spTree>
    <p:extLst>
      <p:ext uri="{BB962C8B-B14F-4D97-AF65-F5344CB8AC3E}">
        <p14:creationId xmlns:p14="http://schemas.microsoft.com/office/powerpoint/2010/main" val="894399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C071-1CF5-83FC-CF23-C0F4699B5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F45D24A-0E9A-C3AA-3A13-D5D57AA18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87CCF28-96C4-D9CC-584E-6F7588F734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6"/>
            </a:pPr>
            <a:r>
              <a:rPr lang="fr-FR" b="1" dirty="0"/>
              <a:t>Le référendum </a:t>
            </a:r>
            <a:r>
              <a:rPr lang="fr-FR" b="1" i="1" dirty="0"/>
              <a:t>sui generis </a:t>
            </a:r>
            <a:r>
              <a:rPr lang="fr-FR" b="1" dirty="0"/>
              <a:t>est problématique au regard de la démocratie et de l’Etat de droit. </a:t>
            </a:r>
          </a:p>
          <a:p>
            <a:pPr lvl="1">
              <a:spcBef>
                <a:spcPct val="0"/>
              </a:spcBef>
            </a:pPr>
            <a:r>
              <a:rPr lang="fr-FR" dirty="0">
                <a:solidFill>
                  <a:srgbClr val="0070C0"/>
                </a:solidFill>
              </a:rPr>
              <a:t>Démocratie</a:t>
            </a:r>
            <a:r>
              <a:rPr lang="fr-FR" dirty="0"/>
              <a:t>: «one </a:t>
            </a:r>
            <a:r>
              <a:rPr lang="fr-FR" dirty="0" err="1"/>
              <a:t>person</a:t>
            </a:r>
            <a:r>
              <a:rPr lang="fr-FR" dirty="0"/>
              <a:t>, one vote»</a:t>
            </a:r>
          </a:p>
          <a:p>
            <a:pPr lvl="1">
              <a:spcBef>
                <a:spcPct val="0"/>
              </a:spcBef>
            </a:pPr>
            <a:r>
              <a:rPr lang="fr-FR" dirty="0">
                <a:solidFill>
                  <a:srgbClr val="0070C0"/>
                </a:solidFill>
              </a:rPr>
              <a:t>Etat de droit</a:t>
            </a:r>
            <a:r>
              <a:rPr lang="fr-FR" dirty="0"/>
              <a:t>: </a:t>
            </a:r>
          </a:p>
          <a:p>
            <a:pPr lvl="3">
              <a:spcBef>
                <a:spcPct val="0"/>
              </a:spcBef>
            </a:pPr>
            <a:r>
              <a:rPr lang="fr-FR" dirty="0"/>
              <a:t>Manque de prévisibilité et de transparence, changement des « règles du jeu »</a:t>
            </a:r>
          </a:p>
          <a:p>
            <a:pPr lvl="3">
              <a:spcBef>
                <a:spcPct val="0"/>
              </a:spcBef>
            </a:pPr>
            <a:r>
              <a:rPr lang="fr-FR" dirty="0"/>
              <a:t>Caractère plébiscitaire étranger à notre tradition </a:t>
            </a:r>
          </a:p>
          <a:p>
            <a:pPr lvl="4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dirty="0"/>
              <a:t>Abrogation du référendum facultatif déclenché par les autorités en 2003 </a:t>
            </a:r>
          </a:p>
          <a:p>
            <a:pPr lvl="5">
              <a:spcBef>
                <a:spcPct val="0"/>
              </a:spcBef>
            </a:pPr>
            <a:r>
              <a:rPr lang="fr-FR" dirty="0"/>
              <a:t>Art. 141 al. 2 </a:t>
            </a:r>
            <a:r>
              <a:rPr lang="fr-FR" dirty="0" err="1"/>
              <a:t>aCst</a:t>
            </a:r>
            <a:r>
              <a:rPr lang="fr-FR" dirty="0"/>
              <a:t>.: «L’Assemblée fédérale peut soumettre d’autres traités internationaux au référendum facultatif.»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A2F10478-EBF4-1D52-1F90-C72B3FF464CD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345166A-0C8A-A586-05FD-8E3FD23288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8</a:t>
            </a:fld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22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EF315-B9F1-024B-5B56-8ECB7C664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854AA40-703D-427D-3CD2-89F59F7F0D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670983" y="693038"/>
            <a:ext cx="8707288" cy="706437"/>
          </a:xfrm>
          <a:solidFill>
            <a:srgbClr val="FFFFFF">
              <a:alpha val="0"/>
            </a:srgb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fr-FR" dirty="0"/>
              <a:t>Thèses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28C72D1-0925-7D3D-E481-40E4BAE21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886" y="1524002"/>
            <a:ext cx="11072722" cy="4959349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514350" indent="-514350">
              <a:spcBef>
                <a:spcPct val="0"/>
              </a:spcBef>
              <a:buFont typeface="+mj-lt"/>
              <a:buAutoNum type="arabicPeriod" startAt="6"/>
            </a:pPr>
            <a:r>
              <a:rPr lang="fr-FR" b="1" dirty="0"/>
              <a:t>Le référendum </a:t>
            </a:r>
            <a:r>
              <a:rPr lang="fr-FR" b="1" i="1" dirty="0"/>
              <a:t>sui generis </a:t>
            </a:r>
            <a:r>
              <a:rPr lang="fr-FR" b="1" dirty="0"/>
              <a:t>est problématique au regard de la démocratie et de l’Etat de droit. </a:t>
            </a:r>
          </a:p>
          <a:p>
            <a:pPr lvl="1">
              <a:spcBef>
                <a:spcPct val="0"/>
              </a:spcBef>
            </a:pPr>
            <a:r>
              <a:rPr lang="fr-FR" dirty="0">
                <a:solidFill>
                  <a:srgbClr val="0070C0"/>
                </a:solidFill>
              </a:rPr>
              <a:t>Démocratie</a:t>
            </a:r>
            <a:r>
              <a:rPr lang="fr-FR" dirty="0"/>
              <a:t>: «one </a:t>
            </a:r>
            <a:r>
              <a:rPr lang="fr-FR" dirty="0" err="1"/>
              <a:t>person</a:t>
            </a:r>
            <a:r>
              <a:rPr lang="fr-FR" dirty="0"/>
              <a:t>, one vote»</a:t>
            </a:r>
          </a:p>
          <a:p>
            <a:pPr lvl="1">
              <a:spcBef>
                <a:spcPct val="0"/>
              </a:spcBef>
            </a:pPr>
            <a:r>
              <a:rPr lang="fr-FR" dirty="0">
                <a:solidFill>
                  <a:srgbClr val="0070C0"/>
                </a:solidFill>
              </a:rPr>
              <a:t>Etat de droit</a:t>
            </a:r>
            <a:r>
              <a:rPr lang="fr-FR" dirty="0"/>
              <a:t>: </a:t>
            </a:r>
          </a:p>
          <a:p>
            <a:pPr lvl="3">
              <a:spcBef>
                <a:spcPct val="0"/>
              </a:spcBef>
            </a:pPr>
            <a:r>
              <a:rPr lang="fr-FR" dirty="0"/>
              <a:t>Manque de prévisibilité et de transparence, changement des « règles du jeu »</a:t>
            </a:r>
          </a:p>
          <a:p>
            <a:pPr lvl="3">
              <a:spcBef>
                <a:spcPct val="0"/>
              </a:spcBef>
            </a:pPr>
            <a:r>
              <a:rPr lang="fr-FR" dirty="0"/>
              <a:t>Caractère plébiscitaire étranger à notre tradition </a:t>
            </a:r>
          </a:p>
          <a:p>
            <a:pPr lvl="4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fr-FR" dirty="0"/>
              <a:t>Abrogation du référendum facultatif déclenché par les autorités en 2003 </a:t>
            </a:r>
          </a:p>
          <a:p>
            <a:pPr lvl="5">
              <a:spcBef>
                <a:spcPct val="0"/>
              </a:spcBef>
            </a:pPr>
            <a:r>
              <a:rPr lang="fr-FR" dirty="0"/>
              <a:t>Art. 141 al. 2 </a:t>
            </a:r>
            <a:r>
              <a:rPr lang="fr-FR" dirty="0" err="1"/>
              <a:t>aCst</a:t>
            </a:r>
            <a:r>
              <a:rPr lang="fr-FR" dirty="0"/>
              <a:t>.: «L’Assemblée fédérale peut soumettre d’autres traités internationaux au référendum facultatif.»</a:t>
            </a:r>
          </a:p>
        </p:txBody>
      </p:sp>
      <p:sp>
        <p:nvSpPr>
          <p:cNvPr id="5" name="Espace réservé de la date 7">
            <a:extLst>
              <a:ext uri="{FF2B5EF4-FFF2-40B4-BE49-F238E27FC236}">
                <a16:creationId xmlns:a16="http://schemas.microsoft.com/office/drawing/2014/main" id="{F30A7A69-08AB-9858-A336-9613C0973D72}"/>
              </a:ext>
            </a:extLst>
          </p:cNvPr>
          <p:cNvSpPr txBox="1">
            <a:spLocks/>
          </p:cNvSpPr>
          <p:nvPr/>
        </p:nvSpPr>
        <p:spPr>
          <a:xfrm>
            <a:off x="1585913" y="6483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b="1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-10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defRPr>
            </a:lvl9pPr>
          </a:lstStyle>
          <a:p>
            <a:pPr>
              <a:defRPr/>
            </a:pPr>
            <a:endParaRPr lang="fr-FR" dirty="0"/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357D6E2-F737-FF29-C3FB-137866F40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F7FD88-91D7-4A28-AB74-DA8F813C1E96}" type="slidenum">
              <a:rPr lang="fr-FR" smtClean="0">
                <a:solidFill>
                  <a:schemeClr val="tx1"/>
                </a:solidFill>
              </a:rPr>
              <a:pPr>
                <a:defRPr/>
              </a:pPr>
              <a:t>9</a:t>
            </a:fld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Bulle rectangulaire à coins arrondis 2">
            <a:extLst>
              <a:ext uri="{FF2B5EF4-FFF2-40B4-BE49-F238E27FC236}">
                <a16:creationId xmlns:a16="http://schemas.microsoft.com/office/drawing/2014/main" id="{954E9E82-4A7A-369F-43B8-F05835CF44FF}"/>
              </a:ext>
            </a:extLst>
          </p:cNvPr>
          <p:cNvSpPr/>
          <p:nvPr/>
        </p:nvSpPr>
        <p:spPr>
          <a:xfrm>
            <a:off x="813729" y="123090"/>
            <a:ext cx="9433048" cy="3907725"/>
          </a:xfrm>
          <a:prstGeom prst="wedgeRoundRectCallout">
            <a:avLst>
              <a:gd name="adj1" fmla="val 12133"/>
              <a:gd name="adj2" fmla="val 57112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600" b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BBl</a:t>
            </a:r>
            <a:r>
              <a:rPr lang="fr-FR" sz="16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1974 1164: « Le point faible de notre proposition pourrait résider dans le fait </a:t>
            </a:r>
            <a:r>
              <a:rPr lang="fr-FR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qu'on ne peut guère prédire</a:t>
            </a:r>
            <a:r>
              <a:rPr lang="fr-F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r-FR" sz="16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 un certain traité sera soumis au référendum par l'Assemblée fédérale. Il est également possible que, pour bien des traités, </a:t>
            </a:r>
            <a:r>
              <a:rPr lang="fr-FR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 groupements d'intérêts </a:t>
            </a:r>
            <a:r>
              <a:rPr lang="fr-FR" sz="16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 des milieux chaque fois différents exigent la clause de référendum et exercent ainsi une </a:t>
            </a:r>
            <a:r>
              <a:rPr lang="fr-FR" sz="16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pression</a:t>
            </a:r>
            <a:r>
              <a:rPr lang="fr-FR" sz="1600" b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r-FR" sz="16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sur les chambres. </a:t>
            </a:r>
          </a:p>
          <a:p>
            <a:endParaRPr lang="fr-FR" sz="16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FR" sz="16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(…) </a:t>
            </a:r>
          </a:p>
          <a:p>
            <a:endParaRPr lang="fr-FR" sz="16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fr-CH" sz="1600" b="0" dirty="0">
                <a:solidFill>
                  <a:schemeClr val="tx1"/>
                </a:solidFill>
              </a:rPr>
              <a:t>Etant donné l'importance de la décision par laquelle l'Assemblée fédérale soumettrait un traité au référendum facultatif et de la réserve qui s'impose à cet égard, il se justifie d'exiger une majorité qualifiée. Nous vous proposons de prévoir que cette décision sera prise à la majorité de tous les membres de chacun</a:t>
            </a:r>
          </a:p>
          <a:p>
            <a:r>
              <a:rPr lang="fr-CH" sz="1600" b="0" dirty="0">
                <a:solidFill>
                  <a:schemeClr val="tx1"/>
                </a:solidFill>
              </a:rPr>
              <a:t>des deux conseils, afin d'assurer une pratique uniforme et </a:t>
            </a:r>
            <a:r>
              <a:rPr lang="fr-CH" sz="1600" dirty="0">
                <a:solidFill>
                  <a:srgbClr val="FF0000"/>
                </a:solidFill>
              </a:rPr>
              <a:t>d'éviter toute décision arbitraire.»</a:t>
            </a:r>
          </a:p>
          <a:p>
            <a:endParaRPr lang="fr-FR" sz="16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0242154"/>
      </p:ext>
    </p:extLst>
  </p:cSld>
  <p:clrMapOvr>
    <a:masterClrMapping/>
  </p:clrMapOvr>
</p:sld>
</file>

<file path=ppt/theme/theme1.xml><?xml version="1.0" encoding="utf-8"?>
<a:theme xmlns:a="http://schemas.openxmlformats.org/drawingml/2006/main" name="Herti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arlDocEparl" ma:contentTypeID="0x010100F71585DFDA751D469ADC5A68BF7DD0BA0100A5783CB89D907D438DB10C6F5B6CE298" ma:contentTypeVersion="12" ma:contentTypeDescription="Ein neues Dokument erstellen." ma:contentTypeScope="" ma:versionID="8fc202970ed3d7b0c1951ab0bf807087">
  <xsd:schema xmlns:xsd="http://www.w3.org/2001/XMLSchema" xmlns:xs="http://www.w3.org/2001/XMLSchema" xmlns:p="http://schemas.microsoft.com/office/2006/metadata/properties" xmlns:ns2="7f707e96-1f10-4a6c-ae52-3ad34ac89802" targetNamespace="http://schemas.microsoft.com/office/2006/metadata/properties" ma:root="true" ma:fieldsID="6ea58144b2362a816352039280fa3a46" ns2:_="">
    <xsd:import namespace="7f707e96-1f10-4a6c-ae52-3ad34ac89802"/>
    <xsd:element name="properties">
      <xsd:complexType>
        <xsd:sequence>
          <xsd:element name="documentManagement">
            <xsd:complexType>
              <xsd:all>
                <xsd:element ref="ns2:Teildossier" minOccurs="0"/>
                <xsd:element ref="ns2:TeildossierZusatz" minOccurs="0"/>
                <xsd:element ref="ns2:Dokumentendatum"/>
                <xsd:element ref="ns2:Klassifizierung" minOccurs="0"/>
                <xsd:element ref="ns2:Dokumententyp"/>
                <xsd:element ref="ns2:Anzeigesprachen" minOccurs="0"/>
                <xsd:element ref="ns2:Autor"/>
                <xsd:element ref="ns2:Aktenzeichen" minOccurs="0"/>
                <xsd:element ref="ns2:e-parl" minOccurs="0"/>
                <xsd:element ref="ns2:Entklassifizierungsvermer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07e96-1f10-4a6c-ae52-3ad34ac89802" elementFormDefault="qualified">
    <xsd:import namespace="http://schemas.microsoft.com/office/2006/documentManagement/types"/>
    <xsd:import namespace="http://schemas.microsoft.com/office/infopath/2007/PartnerControls"/>
    <xsd:element name="Teildossier" ma:index="5" nillable="true" ma:displayName="Teildossier--Sous-dossier" ma:default="" ma:internalName="Teildossier" ma:readOnly="false">
      <xsd:simpleType>
        <xsd:union memberTypes="dms:Text">
          <xsd:simpleType>
            <xsd:restriction base="dms:Choice">
              <xsd:enumeration value="Anträge, Fahnen--Propositions, dépliants"/>
              <xsd:enumeration value="Berichte--Rapports"/>
              <xsd:enumeration value="Dokumentation (alle Dokumente)--Documentation (tous les documents)"/>
              <xsd:enumeration value="Nicht sitzungsbezogene Unterlagen--Documents non liés à une séance particulière"/>
              <xsd:enumeration value="Protokolle--Procès-verbaux"/>
            </xsd:restriction>
          </xsd:simpleType>
        </xsd:union>
      </xsd:simpleType>
    </xsd:element>
    <xsd:element name="TeildossierZusatz" ma:index="6" nillable="true" ma:displayName="Teildossier-Zusatz--Supplément au sous-dossier" ma:default="" ma:internalName="TeildossierZusatz" ma:readOnly="false">
      <xsd:simpleType>
        <xsd:union memberTypes="dms:Text">
          <xsd:simpleType>
            <xsd:restriction base="dms:Choice">
              <xsd:enumeration value="1. Berichts- und Erlassentwurf / Stellungnahme des Bundesrates--Avant-projet de rapport et d'acte législatif / Prise de position du Conseil fédéral"/>
              <xsd:enumeration value="1. Botschaft des Bundesrates--Message du Conseil fédéral"/>
              <xsd:enumeration value="1. Text der Petition / Stellungnahme des Departements--Texte de la pétition / Prise de position du département"/>
              <xsd:enumeration value="1. Text der Standes- / parlamentarischen Initiative--Texte de l'initiaitve parlementaire/cantonale"/>
              <xsd:enumeration value="1. Text des Vorstosses--Texte de l'intervention"/>
              <xsd:enumeration value="10. Vernehmlassung--Consultation"/>
              <xsd:enumeration value="2. Fahnen und Anträge--Dépliants et propositions"/>
              <xsd:enumeration value="3. Verhandlungen der Räte und Kommissionen--Délibérations des Conseils et Commissions"/>
              <xsd:enumeration value="4. Parlamentarische Vorstösse und Initiativen / Verwandte Geschäfte--Interventions et initiatives parlementaires / objets apparentés"/>
              <xsd:enumeration value="5. Rechtsgrundlagen--Bases légales"/>
              <xsd:enumeration value="6. Berichte--Rapports"/>
              <xsd:enumeration value="7. Korrespondenzen--Correspondences"/>
              <xsd:enumeration value="8. Literatur--Littérature"/>
              <xsd:enumeration value="9. Weitere Unterlagen--Autres documents"/>
            </xsd:restriction>
          </xsd:simpleType>
        </xsd:union>
      </xsd:simpleType>
    </xsd:element>
    <xsd:element name="Dokumentendatum" ma:index="7" ma:displayName="Dok.datum--Date du doc." ma:default="[today]" ma:format="DateOnly" ma:internalName="Dokumentendatum" ma:readOnly="false">
      <xsd:simpleType>
        <xsd:restriction base="dms:DateTime"/>
      </xsd:simpleType>
    </xsd:element>
    <xsd:element name="Klassifizierung" ma:index="8" nillable="true" ma:displayName="Klassifizierung--Classification" ma:default="INTERN--INTERNE" ma:internalName="Klassifizierung" ma:readOnly="false">
      <xsd:simpleType>
        <xsd:restriction base="dms:Choice">
          <xsd:enumeration value=""/>
          <xsd:enumeration value="INTERN--INTERNE"/>
          <xsd:enumeration value="VERTRAULICH--CONFIDENTIEL"/>
          <xsd:enumeration value="GEHEIM--SECRET"/>
        </xsd:restriction>
      </xsd:simpleType>
    </xsd:element>
    <xsd:element name="Dokumententyp" ma:index="9" ma:displayName="Dokumententyp--Type de document" ma:format="Dropdown" ma:internalName="Dokumententyp" ma:readOnly="false">
      <xsd:simpleType>
        <xsd:restriction base="dms:Choice">
          <xsd:enumeration value="Sitzungseinladung--Invitation séance"/>
          <xsd:enumeration value="Protokoll--Procès-verbal"/>
          <xsd:enumeration value="Kommissionsprotokoll--PV-Commission"/>
          <xsd:enumeration value="Korrespondenz--Correspondance"/>
          <xsd:enumeration value="Medienmitteilung--Communiqué de presse"/>
          <xsd:enumeration value="Drehbuch--Scénario"/>
          <xsd:enumeration value="Unterlagen der Bundesverwaltung--Documents émanant de l'admin. fédérale"/>
          <xsd:enumeration value="Unterlagen Dritter--Documents émanant de tiers"/>
          <xsd:enumeration value="Unterlagen der PVK--Documents émanant du CPA"/>
          <xsd:enumeration value="Bericht--Rapport"/>
          <xsd:enumeration value="Bericht des Bundesrates--Rapport du Conseil fédéral"/>
          <xsd:enumeration value="Arbeitspapier--Document de travail"/>
          <xsd:enumeration value="Dokumentation--Documentation"/>
          <xsd:enumeration value="Dokumentationsverzeichnis--Liste de documents"/>
          <xsd:enumeration value="Antrag--Proposition"/>
          <xsd:enumeration value="Fahne--Dépliant"/>
          <xsd:enumeration value="Vorstoss--Intervention"/>
          <xsd:enumeration value="Fragen, Antworten--Questions, réponses"/>
          <xsd:enumeration value="Stellungnahme--Prise de position"/>
          <xsd:enumeration value="Empfehlung--Recommandation"/>
          <xsd:enumeration value="Präsentation--Présentation"/>
          <xsd:enumeration value="Publikation--Publication"/>
          <xsd:enumeration value="Vertrag--Contrat"/>
          <xsd:enumeration value="Bestellung--Commande"/>
          <xsd:enumeration value="Auftrag--Mandat"/>
          <xsd:enumeration value="Offerte--Soumission"/>
          <xsd:enumeration value="Planung--Planification"/>
          <xsd:enumeration value="Programm--Programme"/>
          <xsd:enumeration value="Botschaft--Message"/>
          <xsd:enumeration value="Rede--Discours"/>
          <xsd:enumeration value="Weisungen--Instructions"/>
          <xsd:enumeration value="Rechnung--Facture"/>
          <xsd:enumeration value="Baupläne--Plans constructions et aménagement"/>
          <xsd:enumeration value="Presseschau--Revue de presse"/>
          <xsd:enumeration value="Tagesordnung--Ordre du jour"/>
          <xsd:enumeration value="Fragestunde--Heure des questions"/>
          <xsd:enumeration value="Rednerliste--Liste des orateurs"/>
          <xsd:enumeration value="Schlussabstimmungstext--Texte pour le vote final"/>
          <xsd:enumeration value="Bericht in Erfüllung des Vorstosses--Rapport en réponse à l'intervention"/>
          <xsd:enumeration value="Vorabpublikation--Prépublication"/>
          <xsd:enumeration value="Vorabpublikation Pa.Iv.--Prépublication iv.pa."/>
          <xsd:enumeration value="Parl. Vorstösse--Interventions parlementaires"/>
          <xsd:enumeration value="Eingereichte Vorstösse--Interventions déposées"/>
        </xsd:restriction>
      </xsd:simpleType>
    </xsd:element>
    <xsd:element name="Anzeigesprachen" ma:index="10" nillable="true" ma:displayName="Anzeigesprachen--Langue d'affichage" ma:default="" ma:internalName="Anzeigesprachen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e"/>
                    <xsd:enumeration value="fr"/>
                    <xsd:enumeration value="it"/>
                  </xsd:restriction>
                </xsd:simpleType>
              </xsd:element>
            </xsd:sequence>
          </xsd:extension>
        </xsd:complexContent>
      </xsd:complexType>
    </xsd:element>
    <xsd:element name="Autor" ma:index="11" ma:displayName="AutorIn--Auteur" ma:internalName="Autor" ma:readOnly="false">
      <xsd:simpleType>
        <xsd:restriction base="dms:Text"/>
      </xsd:simpleType>
    </xsd:element>
    <xsd:element name="Aktenzeichen" ma:index="12" nillable="true" ma:displayName="Aktenzeichen--Référence" ma:internalName="Aktenzeichen" ma:readOnly="false">
      <xsd:simpleType>
        <xsd:restriction base="dms:Text"/>
      </xsd:simpleType>
    </xsd:element>
    <xsd:element name="e-parl" ma:index="13" nillable="true" ma:displayName="e-parl" ma:internalName="e_x002d_parl" ma:readOnly="false">
      <xsd:simpleType>
        <xsd:restriction base="dms:Boolean"/>
      </xsd:simpleType>
    </xsd:element>
    <xsd:element name="Entklassifizierungsvermerk" ma:index="14" nillable="true" ma:displayName="Entklassifizierungsvermerk--Note de déclassification" ma:internalName="Entklassifizierungsvermerk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Inhaltstyp"/>
        <xsd:element ref="dc:title" maxOccurs="1" ma:index="2" ma:displayName="Dokumententitel--Titre du documen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e-parl Publishing - ItemAdding</Name>
    <Synchronization>Synchronous</Synchronization>
    <Type>1</Type>
    <SequenceNumber>12101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ItemUpdating</Name>
    <Synchronization>Synchronous</Synchronization>
    <Type>2</Type>
    <SequenceNumber>12102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ItemDeleting</Name>
    <Synchronization>Synchronous</Synchronization>
    <Type>3</Type>
    <SequenceNumber>12103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ItemFileMoving</Name>
    <Synchronization>Synchronous</Synchronization>
    <Type>9</Type>
    <SequenceNumber>12104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ItemCheckingOut</Name>
    <Synchronization>Synchronous</Synchronization>
    <Type>5</Type>
    <SequenceNumber>12105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ItemAdded</Name>
    <Synchronization>Asynchronous</Synchronization>
    <Type>10001</Type>
    <SequenceNumber>12106</SequenceNumber>
    <Url/>
    <Assembly>Parl.Dms.Core, Version=1.0.0.0, Culture=neutral, PublicKeyToken=ffce76bc17c21d60</Assembly>
    <Class>Parl.Dms.Core.eparl.ContentTypeEventReceiver</Class>
    <Data/>
    <Filter/>
  </Receiver>
  <Receiver>
    <Name>e-parl Publishing - ItemUpdated</Name>
    <Synchronization>Asynchronous</Synchronization>
    <Type>10002</Type>
    <SequenceNumber>12107</SequenceNumber>
    <Url/>
    <Assembly>Parl.Dms.Core, Version=1.0.0.0, Culture=neutral, PublicKeyToken=ffce76bc17c21d60</Assembly>
    <Class>Parl.Dms.Core.eparl.ContentTypeEventReceiver</Class>
    <Data/>
    <Filter/>
  </Receiver>
  <Receiver>
    <Name>ItemUpdating ArchiveDocumentReceiver</Name>
    <Synchronization>Synchronous</Synchronization>
    <Type>2</Type>
    <SequenceNumber>3000</SequenceNumber>
    <Url/>
    <Assembly>Parl.Dms.Core, Version=1.0.0.0, Culture=neutral, PublicKeyToken=ffce76bc17c21d60</Assembly>
    <Class>Parl.Dms.Core.EventReceivers.ArchiveDocumentReceiver</Class>
    <Data/>
    <Filter/>
  </Receiver>
  <Receiver>
    <Name>ItemDeleting ArchiveDocumentReceiver</Name>
    <Synchronization>Synchronous</Synchronization>
    <Type>3</Type>
    <SequenceNumber>3000</SequenceNumber>
    <Url/>
    <Assembly>Parl.Dms.Core, Version=1.0.0.0, Culture=neutral, PublicKeyToken=ffce76bc17c21d60</Assembly>
    <Class>Parl.Dms.Core.EventReceivers.ArchiveDocumentReceiver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lassifizierung xmlns="7f707e96-1f10-4a6c-ae52-3ad34ac89802">INTERN--INTERNE</Klassifizierung>
    <Dokumentendatum xmlns="7f707e96-1f10-4a6c-ae52-3ad34ac89802">2026-03-24T23:00:00+00:00</Dokumentendatum>
    <Teildossier xmlns="7f707e96-1f10-4a6c-ae52-3ad34ac89802">Anhörungen -- Auditions</Teildossier>
    <Entklassifizierungsvermerk xmlns="7f707e96-1f10-4a6c-ae52-3ad34ac89802" xsi:nil="true"/>
    <e-parl xmlns="7f707e96-1f10-4a6c-ae52-3ad34ac89802">true</e-parl>
    <Anzeigesprachen xmlns="7f707e96-1f10-4a6c-ae52-3ad34ac89802">
      <Value>fr</Value>
    </Anzeigesprachen>
    <Dokumententyp xmlns="7f707e96-1f10-4a6c-ae52-3ad34ac89802">Unterlagen Dritter--Documents émanant de tiers</Dokumententyp>
    <TeildossierZusatz xmlns="7f707e96-1f10-4a6c-ae52-3ad34ac89802" xsi:nil="true"/>
    <Autor xmlns="7f707e96-1f10-4a6c-ae52-3ad34ac89802">Maya Hertig</Autor>
    <Aktenzeichen xmlns="7f707e96-1f10-4a6c-ae52-3ad34ac89802">101-01/26.023/APK--CPE</Aktenzeichen>
  </documentManagement>
</p:properties>
</file>

<file path=customXml/itemProps1.xml><?xml version="1.0" encoding="utf-8"?>
<ds:datastoreItem xmlns:ds="http://schemas.openxmlformats.org/officeDocument/2006/customXml" ds:itemID="{11190CCD-BFC5-4EF0-A2AE-3DCEE8EDBED6}"/>
</file>

<file path=customXml/itemProps2.xml><?xml version="1.0" encoding="utf-8"?>
<ds:datastoreItem xmlns:ds="http://schemas.openxmlformats.org/officeDocument/2006/customXml" ds:itemID="{5C791B0A-77D5-4EB7-A988-7FCF4599AA21}"/>
</file>

<file path=customXml/itemProps3.xml><?xml version="1.0" encoding="utf-8"?>
<ds:datastoreItem xmlns:ds="http://schemas.openxmlformats.org/officeDocument/2006/customXml" ds:itemID="{888E6F56-46B4-4493-9397-C24A55823203}"/>
</file>

<file path=customXml/itemProps4.xml><?xml version="1.0" encoding="utf-8"?>
<ds:datastoreItem xmlns:ds="http://schemas.openxmlformats.org/officeDocument/2006/customXml" ds:itemID="{0166F0CD-4F42-41E5-A8CB-77C5F2ACC351}"/>
</file>

<file path=docProps/app.xml><?xml version="1.0" encoding="utf-8"?>
<Properties xmlns="http://schemas.openxmlformats.org/officeDocument/2006/extended-properties" xmlns:vt="http://schemas.openxmlformats.org/officeDocument/2006/docPropsVTypes">
  <Template>Hertig</Template>
  <TotalTime>24914</TotalTime>
  <Words>1119</Words>
  <Application>Microsoft Macintosh PowerPoint</Application>
  <PresentationFormat>Grand écran</PresentationFormat>
  <Paragraphs>109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Hertig</vt:lpstr>
      <vt:lpstr>        Bilateraux III Audition «Questions constitutionnelles (référendum)» CPE-E – 25 mars 2026  Prof. Maya Hertig Randall (maya.hertig@unige.ch)          </vt:lpstr>
      <vt:lpstr>Thèses</vt:lpstr>
      <vt:lpstr>Thèses</vt:lpstr>
      <vt:lpstr>Thèses</vt:lpstr>
      <vt:lpstr>Thèses</vt:lpstr>
      <vt:lpstr>Thèses</vt:lpstr>
      <vt:lpstr>Thèses</vt:lpstr>
      <vt:lpstr>Thèses</vt:lpstr>
      <vt:lpstr>Thèses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2026-03-25 Präsentation Referendum Hertig F</dc:title>
  <dc:creator>Romain Leblond-Masson</dc:creator>
  <cp:lastModifiedBy>Maya Hertig Randall</cp:lastModifiedBy>
  <cp:revision>642</cp:revision>
  <cp:lastPrinted>2021-03-23T09:41:49Z</cp:lastPrinted>
  <dcterms:created xsi:type="dcterms:W3CDTF">2015-12-08T11:02:34Z</dcterms:created>
  <dcterms:modified xsi:type="dcterms:W3CDTF">2026-03-19T13:18:34Z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0x010100F71585DFDA751D469ADC5A68BF7DD0BA0100A5783CB89D907D438DB10C6F5B6CE298</vt:lpwstr>
  </property>
  <property fmtid="{D5CDD505-2E9C-101B-9397-08002B2CF9AE}" pid="3" name="Anzeigesprachen--Langue d'affichage">
    <vt:lpwstr/>
  </property>
</Properties>
</file>