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62" r:id="rId6"/>
    <p:sldId id="263" r:id="rId7"/>
    <p:sldId id="264" r:id="rId8"/>
    <p:sldId id="269" r:id="rId9"/>
    <p:sldId id="265" r:id="rId10"/>
    <p:sldId id="271" r:id="rId11"/>
    <p:sldId id="267" r:id="rId12"/>
    <p:sldId id="268" r:id="rId13"/>
    <p:sldId id="272"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9" autoAdjust="0"/>
    <p:restoredTop sz="94660"/>
  </p:normalViewPr>
  <p:slideViewPr>
    <p:cSldViewPr snapToGrid="0">
      <p:cViewPr varScale="1">
        <p:scale>
          <a:sx n="97" d="100"/>
          <a:sy n="97" d="100"/>
        </p:scale>
        <p:origin x="4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DDFB5-7584-40A4-8790-31803AD6AD70}" type="datetimeFigureOut">
              <a:rPr lang="de-CH" smtClean="0"/>
              <a:t>19.03.2026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4D4BFA-B723-41C9-BFDA-30926F96539C}" type="slidenum">
              <a:rPr lang="de-CH" smtClean="0"/>
              <a:t>‹Nr.›</a:t>
            </a:fld>
            <a:endParaRPr lang="de-CH"/>
          </a:p>
        </p:txBody>
      </p:sp>
    </p:spTree>
    <p:extLst>
      <p:ext uri="{BB962C8B-B14F-4D97-AF65-F5344CB8AC3E}">
        <p14:creationId xmlns:p14="http://schemas.microsoft.com/office/powerpoint/2010/main" val="81538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BCADEC-D510-12B2-18E8-04BF9718202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F107663B-F514-1E89-5DE5-43D82B29ED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C938AD1E-FBD9-4E94-8C3D-9690D9C21F10}"/>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0328B826-AD9D-DFDD-1E8B-A5460E2AB5B6}"/>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D40E64C-B2EA-4A2D-8960-75EB46D15D68}"/>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78505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A86E68-3BB4-823B-96D6-B5B8CDE58850}"/>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45AD0722-BCE7-1FC8-E671-9BD990B771A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731F90C-E81B-A020-C7E3-FD3343412908}"/>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8BA1A1BD-5175-8AEC-4C7B-A734682EAF0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8A9E61A-58CA-7088-2C4B-8E6A9472468C}"/>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406642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0ABABD59-C54A-53E6-C4C2-570C16D43AA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95E7346-FB77-0799-1C27-470B9C63A45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F518622-7C65-0D37-9065-AB4B3DD12203}"/>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0E671845-0BBE-C536-6DE3-28B2DCA4E2E7}"/>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AB8E453-1717-E7C2-DD58-30B6A8B553AF}"/>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41071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FE607-FF47-ED9A-D01A-C0D8FEBB85C9}"/>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5526071-8904-AAA5-28D0-0BF8BC19481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5DD4F4A-40E5-2BFF-CBB4-ACC90E4D7119}"/>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5B4BDD19-4D11-1C4B-D447-246B97E13B6F}"/>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21CCFF0A-F116-53BD-5302-45CC37380D7B}"/>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84129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5372EB-C217-1D13-37F7-E84189DF7CE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8195CCBA-4FD4-31AE-B83A-0A3C5C9C05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B96DF28-E080-31ED-19E1-E3CFFF2F57DB}"/>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705FA1B1-ADF4-9C16-0180-F8A4175D3D0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687FE64-AA9C-EE33-72A1-883963260F1B}"/>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52818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848938-8044-01BF-89B8-EC1991B1B5F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18933A3-B8CB-ACE6-C263-D83EE4B382D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ECEFD06A-B30C-8D67-6A87-D38023AA3E3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2399AA11-804A-C7A1-9683-6EA43BBD31B9}"/>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81544CAE-1FFB-DB0B-02D6-5CF3EC2E145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FB4FA93B-A681-0F7A-73DB-4E511D476D53}"/>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580085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3E5BC1-5715-4884-803B-DC85AA84F634}"/>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57BB8F5B-CF96-78FB-1D66-562B9F7812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A9B625A-CC8A-95C5-CD6B-AEF8CECA602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5B2F53C0-4428-5602-CE33-04CDB1D09E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5F94CC6-E8B5-0E32-8A2B-DFF8F560274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9C8B5A83-F8E9-5896-2D92-1FB0CB9F5ACE}"/>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8" name="Fußzeilenplatzhalter 7">
            <a:extLst>
              <a:ext uri="{FF2B5EF4-FFF2-40B4-BE49-F238E27FC236}">
                <a16:creationId xmlns:a16="http://schemas.microsoft.com/office/drawing/2014/main" id="{53A22FE5-353D-A13C-E4E6-B5A1360ECF34}"/>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427A7375-8F9E-DA6C-A00C-50F128E84E51}"/>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803257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505A80-8CE7-81F0-02C4-D9C9FA60B2CB}"/>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348E3ED9-206B-7FE9-DDC5-4D404BC3C0E4}"/>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4" name="Fußzeilenplatzhalter 3">
            <a:extLst>
              <a:ext uri="{FF2B5EF4-FFF2-40B4-BE49-F238E27FC236}">
                <a16:creationId xmlns:a16="http://schemas.microsoft.com/office/drawing/2014/main" id="{62EEA7B8-55DD-B87F-F94D-505A453E114D}"/>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2F36373B-68EB-BB08-7EC4-29A24A76C1EE}"/>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639156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0C08921-E59F-7F29-6DEA-F39E7589AA82}"/>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3" name="Fußzeilenplatzhalter 2">
            <a:extLst>
              <a:ext uri="{FF2B5EF4-FFF2-40B4-BE49-F238E27FC236}">
                <a16:creationId xmlns:a16="http://schemas.microsoft.com/office/drawing/2014/main" id="{C5CFF2B2-2A29-F358-C3CF-22ACA7579048}"/>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DAFDCCC5-CD91-0666-F246-B5FC2BD15572}"/>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3175374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667E3-337E-35CC-4AF8-0F558EB5D1C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F874EE6D-F72C-27B0-BD99-6A8CEFE00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5D9DF826-4402-B3E0-39AC-AA82A727C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D9FB482-1F3D-5F72-0F11-F13A41DD195F}"/>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22D14F38-B380-F802-DAB5-9C3FAA76592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5BB55F75-BA50-F631-85AD-E84048ACD8C5}"/>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008056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619979-9B71-123E-64B2-C78FC628ABF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990F33E7-B2B1-7B2D-DEE7-790160D691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7229A59-DD5F-CEFD-2CAC-83F3964FC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5CF9CA6-9BED-257D-4812-2C8CA45CBBF5}"/>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A3D71BC2-53D7-E0D5-9FBF-91F4B5E759D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B0C223CE-4D24-859D-6787-F928883C613D}"/>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3949215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86CCC52-5A30-D7F8-8247-7FCB2759D7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227515F-7ABF-B87A-560E-E45B307DCA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DD8AE76-008B-DF46-D3C4-4833ACE393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A165203B-1A28-ECCA-D515-16B7BEE908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A42490DC-B2F1-51A5-C571-C32546BC1C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5EACC-2408-42B7-9618-15AC38E49ADD}" type="slidenum">
              <a:rPr lang="de-CH" smtClean="0"/>
              <a:t>‹Nr.›</a:t>
            </a:fld>
            <a:endParaRPr lang="de-CH"/>
          </a:p>
        </p:txBody>
      </p:sp>
    </p:spTree>
    <p:extLst>
      <p:ext uri="{BB962C8B-B14F-4D97-AF65-F5344CB8AC3E}">
        <p14:creationId xmlns:p14="http://schemas.microsoft.com/office/powerpoint/2010/main" val="1809051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B5DE49-6B36-5316-51A5-414DC08ED55C}"/>
              </a:ext>
            </a:extLst>
          </p:cNvPr>
          <p:cNvSpPr>
            <a:spLocks noGrp="1"/>
          </p:cNvSpPr>
          <p:nvPr>
            <p:ph type="title"/>
          </p:nvPr>
        </p:nvSpPr>
        <p:spPr/>
        <p:txBody>
          <a:bodyPr>
            <a:normAutofit/>
          </a:bodyPr>
          <a:lstStyle/>
          <a:p>
            <a:r>
              <a:rPr lang="de-CH" sz="2000" b="1" dirty="0"/>
              <a:t>Aussenpolitische Kommission Ständerat</a:t>
            </a:r>
            <a:br>
              <a:rPr lang="de-CH" sz="2000" b="1" dirty="0"/>
            </a:br>
            <a:r>
              <a:rPr lang="de-CH" sz="2000" b="1" dirty="0"/>
              <a:t>Anhörung 25. März 2026</a:t>
            </a:r>
          </a:p>
        </p:txBody>
      </p:sp>
      <p:sp>
        <p:nvSpPr>
          <p:cNvPr id="3" name="Inhaltsplatzhalter 2">
            <a:extLst>
              <a:ext uri="{FF2B5EF4-FFF2-40B4-BE49-F238E27FC236}">
                <a16:creationId xmlns:a16="http://schemas.microsoft.com/office/drawing/2014/main" id="{6BFA47B8-6FF7-BB6D-525F-66EA07970CA1}"/>
              </a:ext>
            </a:extLst>
          </p:cNvPr>
          <p:cNvSpPr>
            <a:spLocks noGrp="1"/>
          </p:cNvSpPr>
          <p:nvPr>
            <p:ph idx="1"/>
          </p:nvPr>
        </p:nvSpPr>
        <p:spPr/>
        <p:txBody>
          <a:bodyPr/>
          <a:lstStyle/>
          <a:p>
            <a:pPr marL="0" indent="0">
              <a:buNone/>
            </a:pPr>
            <a:endParaRPr lang="de-CH" dirty="0"/>
          </a:p>
          <a:p>
            <a:pPr marL="0" indent="0">
              <a:buNone/>
            </a:pPr>
            <a:r>
              <a:rPr lang="de-CH" sz="3600" b="1" dirty="0"/>
              <a:t>Verfassungsrechtliche Fragen (Referendum)</a:t>
            </a:r>
          </a:p>
          <a:p>
            <a:pPr marL="0" indent="0">
              <a:buNone/>
            </a:pPr>
            <a:endParaRPr lang="de-CH" dirty="0"/>
          </a:p>
          <a:p>
            <a:pPr marL="0" indent="0">
              <a:buNone/>
            </a:pPr>
            <a:r>
              <a:rPr lang="de-CH" b="1" dirty="0"/>
              <a:t>Prof. Dr. Hansjörg Seiler, alt Bundesrichter</a:t>
            </a:r>
          </a:p>
          <a:p>
            <a:pPr marL="0" indent="0">
              <a:buNone/>
            </a:pPr>
            <a:endParaRPr lang="de-CH" dirty="0"/>
          </a:p>
        </p:txBody>
      </p:sp>
    </p:spTree>
    <p:extLst>
      <p:ext uri="{BB962C8B-B14F-4D97-AF65-F5344CB8AC3E}">
        <p14:creationId xmlns:p14="http://schemas.microsoft.com/office/powerpoint/2010/main" val="806936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1D33D0-249A-F7E7-2FD9-625E881D9800}"/>
              </a:ext>
            </a:extLst>
          </p:cNvPr>
          <p:cNvSpPr>
            <a:spLocks noGrp="1"/>
          </p:cNvSpPr>
          <p:nvPr>
            <p:ph type="title"/>
          </p:nvPr>
        </p:nvSpPr>
        <p:spPr/>
        <p:txBody>
          <a:bodyPr>
            <a:normAutofit/>
          </a:bodyPr>
          <a:lstStyle/>
          <a:p>
            <a:r>
              <a:rPr lang="de-CH" sz="3600" b="1" dirty="0"/>
              <a:t>Vor allem: man muss auch Abs. 2 lesen</a:t>
            </a:r>
          </a:p>
        </p:txBody>
      </p:sp>
      <p:sp>
        <p:nvSpPr>
          <p:cNvPr id="3" name="Inhaltsplatzhalter 2">
            <a:extLst>
              <a:ext uri="{FF2B5EF4-FFF2-40B4-BE49-F238E27FC236}">
                <a16:creationId xmlns:a16="http://schemas.microsoft.com/office/drawing/2014/main" id="{4A5449EB-35CC-F896-CE6A-B6BFA52F46EC}"/>
              </a:ext>
            </a:extLst>
          </p:cNvPr>
          <p:cNvSpPr>
            <a:spLocks noGrp="1"/>
          </p:cNvSpPr>
          <p:nvPr>
            <p:ph sz="half" idx="1"/>
          </p:nvPr>
        </p:nvSpPr>
        <p:spPr/>
        <p:txBody>
          <a:bodyPr>
            <a:normAutofit/>
          </a:bodyPr>
          <a:lstStyle/>
          <a:p>
            <a:r>
              <a:rPr lang="de-CH" dirty="0"/>
              <a:t>Abs. 2: «… Der Anspruch auf dauerhaften Aufenthalt … kann beschränkt werden»</a:t>
            </a:r>
          </a:p>
          <a:p>
            <a:r>
              <a:rPr lang="de-CH" dirty="0"/>
              <a:t>Abs. 4 «Es dürfen keine völkerrechtlichen Verträge abgeschlossen werden, die gegen diesen Artikel verstossen.»</a:t>
            </a:r>
          </a:p>
          <a:p>
            <a:endParaRPr lang="fr-FR" dirty="0"/>
          </a:p>
        </p:txBody>
      </p:sp>
      <p:sp>
        <p:nvSpPr>
          <p:cNvPr id="4" name="Inhaltsplatzhalter 3">
            <a:extLst>
              <a:ext uri="{FF2B5EF4-FFF2-40B4-BE49-F238E27FC236}">
                <a16:creationId xmlns:a16="http://schemas.microsoft.com/office/drawing/2014/main" id="{47705DCA-1536-2ECB-2C2F-3ECC9F12CFA6}"/>
              </a:ext>
            </a:extLst>
          </p:cNvPr>
          <p:cNvSpPr>
            <a:spLocks noGrp="1"/>
          </p:cNvSpPr>
          <p:nvPr>
            <p:ph sz="half" idx="2"/>
          </p:nvPr>
        </p:nvSpPr>
        <p:spPr/>
        <p:txBody>
          <a:bodyPr>
            <a:normAutofit/>
          </a:bodyPr>
          <a:lstStyle/>
          <a:p>
            <a:r>
              <a:rPr lang="fr-FR" dirty="0"/>
              <a:t>Al 2: « … Le droit au séjour durable … peut être limité ».</a:t>
            </a:r>
          </a:p>
          <a:p>
            <a:r>
              <a:rPr lang="fr-FR" dirty="0"/>
              <a:t>Al 4: « Aucun traité international contraire au présent article ne sera conclu »</a:t>
            </a:r>
          </a:p>
          <a:p>
            <a:endParaRPr lang="de-CH" dirty="0"/>
          </a:p>
        </p:txBody>
      </p:sp>
    </p:spTree>
    <p:extLst>
      <p:ext uri="{BB962C8B-B14F-4D97-AF65-F5344CB8AC3E}">
        <p14:creationId xmlns:p14="http://schemas.microsoft.com/office/powerpoint/2010/main" val="1869993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7633EF-318D-A19D-419B-281036C15443}"/>
              </a:ext>
            </a:extLst>
          </p:cNvPr>
          <p:cNvSpPr>
            <a:spLocks noGrp="1"/>
          </p:cNvSpPr>
          <p:nvPr>
            <p:ph type="title"/>
          </p:nvPr>
        </p:nvSpPr>
        <p:spPr/>
        <p:txBody>
          <a:bodyPr>
            <a:normAutofit/>
          </a:bodyPr>
          <a:lstStyle/>
          <a:p>
            <a:r>
              <a:rPr lang="de-CH" sz="3600" b="1" dirty="0"/>
              <a:t>Folgerung</a:t>
            </a:r>
          </a:p>
        </p:txBody>
      </p:sp>
      <p:sp>
        <p:nvSpPr>
          <p:cNvPr id="3" name="Inhaltsplatzhalter 2">
            <a:extLst>
              <a:ext uri="{FF2B5EF4-FFF2-40B4-BE49-F238E27FC236}">
                <a16:creationId xmlns:a16="http://schemas.microsoft.com/office/drawing/2014/main" id="{9DF0050B-621D-A8FA-C823-3615C90BBE26}"/>
              </a:ext>
            </a:extLst>
          </p:cNvPr>
          <p:cNvSpPr>
            <a:spLocks noGrp="1"/>
          </p:cNvSpPr>
          <p:nvPr>
            <p:ph idx="1"/>
          </p:nvPr>
        </p:nvSpPr>
        <p:spPr/>
        <p:txBody>
          <a:bodyPr>
            <a:normAutofit/>
          </a:bodyPr>
          <a:lstStyle/>
          <a:p>
            <a:pPr marL="0" indent="0">
              <a:buNone/>
            </a:pPr>
            <a:r>
              <a:rPr lang="de-CH" dirty="0"/>
              <a:t>Die BV verbietet den Abschluss von Verträgen, welche die Schweiz hindern, den Anspruch auf Daueraufenthalt zu beschränken.</a:t>
            </a:r>
          </a:p>
          <a:p>
            <a:pPr marL="0" indent="0">
              <a:buNone/>
            </a:pPr>
            <a:r>
              <a:rPr lang="de-CH" dirty="0">
                <a:sym typeface="Wingdings" panose="05000000000000000000" pitchFamily="2" charset="2"/>
              </a:rPr>
              <a:t> Ein Vertrag, der neue Ansprüche auf Daueraufenthalt vorsieht, ist verfassungswidrig.</a:t>
            </a:r>
          </a:p>
          <a:p>
            <a:pPr marL="0" indent="0">
              <a:buNone/>
            </a:pPr>
            <a:r>
              <a:rPr lang="de-CH" dirty="0">
                <a:sym typeface="Wingdings" panose="05000000000000000000" pitchFamily="2" charset="2"/>
              </a:rPr>
              <a:t> Die Übernahme der RL</a:t>
            </a:r>
            <a:r>
              <a:rPr lang="de-CH" dirty="0"/>
              <a:t> 2004/38 widerspricht Art. 121a Abs. 2 und 4 BV schon deshalb, weil sie neue Ansprüche auf Daueraufenthalt vorsieht.</a:t>
            </a:r>
          </a:p>
          <a:p>
            <a:pPr marL="0" indent="0">
              <a:buNone/>
            </a:pPr>
            <a:r>
              <a:rPr lang="de-CH" dirty="0"/>
              <a:t>Zudem: Wer ein Daueraufenthaltsrecht hat, hat auch Anspruch auf Familiennachzug </a:t>
            </a:r>
            <a:r>
              <a:rPr lang="de-CH" dirty="0">
                <a:sym typeface="Wingdings" panose="05000000000000000000" pitchFamily="2" charset="2"/>
              </a:rPr>
              <a:t> zahlreiche Personen können neu in die Schweiz einwandern.</a:t>
            </a:r>
            <a:endParaRPr lang="de-CH" dirty="0"/>
          </a:p>
        </p:txBody>
      </p:sp>
    </p:spTree>
    <p:extLst>
      <p:ext uri="{BB962C8B-B14F-4D97-AF65-F5344CB8AC3E}">
        <p14:creationId xmlns:p14="http://schemas.microsoft.com/office/powerpoint/2010/main" val="131051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C5210-AFD3-68C4-FA54-1202C3A2F055}"/>
              </a:ext>
            </a:extLst>
          </p:cNvPr>
          <p:cNvSpPr>
            <a:spLocks noGrp="1"/>
          </p:cNvSpPr>
          <p:nvPr>
            <p:ph type="title"/>
          </p:nvPr>
        </p:nvSpPr>
        <p:spPr/>
        <p:txBody>
          <a:bodyPr>
            <a:normAutofit/>
          </a:bodyPr>
          <a:lstStyle/>
          <a:p>
            <a:r>
              <a:rPr lang="de-CH" sz="3600" b="1" dirty="0"/>
              <a:t>Konsequenzen</a:t>
            </a:r>
          </a:p>
        </p:txBody>
      </p:sp>
      <p:sp>
        <p:nvSpPr>
          <p:cNvPr id="3" name="Inhaltsplatzhalter 2">
            <a:extLst>
              <a:ext uri="{FF2B5EF4-FFF2-40B4-BE49-F238E27FC236}">
                <a16:creationId xmlns:a16="http://schemas.microsoft.com/office/drawing/2014/main" id="{E60D29EE-ED59-DA20-2F84-8D050BF48793}"/>
              </a:ext>
            </a:extLst>
          </p:cNvPr>
          <p:cNvSpPr>
            <a:spLocks noGrp="1"/>
          </p:cNvSpPr>
          <p:nvPr>
            <p:ph idx="1"/>
          </p:nvPr>
        </p:nvSpPr>
        <p:spPr/>
        <p:txBody>
          <a:bodyPr>
            <a:normAutofit/>
          </a:bodyPr>
          <a:lstStyle/>
          <a:p>
            <a:r>
              <a:rPr lang="de-CH" dirty="0"/>
              <a:t>Rechtliche Verknüpfung zwischen der Änderung des FZA und den anderen Verträgen des Pakets Bilaterale III</a:t>
            </a:r>
          </a:p>
          <a:p>
            <a:r>
              <a:rPr lang="de-CH" dirty="0"/>
              <a:t>Das ganze Paket Bilaterale III darf nur abgeschlossen werden, wenn Art. 121a BV geändert wird (obligatorisches Verfassungsreferendum, Art. 140.1.a BV)</a:t>
            </a:r>
          </a:p>
          <a:p>
            <a:pPr marL="0" indent="0">
              <a:buNone/>
            </a:pPr>
            <a:endParaRPr lang="de-CH" dirty="0"/>
          </a:p>
          <a:p>
            <a:endParaRPr lang="de-CH" dirty="0"/>
          </a:p>
        </p:txBody>
      </p:sp>
    </p:spTree>
    <p:extLst>
      <p:ext uri="{BB962C8B-B14F-4D97-AF65-F5344CB8AC3E}">
        <p14:creationId xmlns:p14="http://schemas.microsoft.com/office/powerpoint/2010/main" val="3380947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41A968-A3B0-DCE7-C421-83F60715082D}"/>
              </a:ext>
            </a:extLst>
          </p:cNvPr>
          <p:cNvSpPr>
            <a:spLocks noGrp="1"/>
          </p:cNvSpPr>
          <p:nvPr>
            <p:ph type="title"/>
          </p:nvPr>
        </p:nvSpPr>
        <p:spPr/>
        <p:txBody>
          <a:bodyPr>
            <a:normAutofit/>
          </a:bodyPr>
          <a:lstStyle/>
          <a:p>
            <a:r>
              <a:rPr lang="de-CH" sz="3600" b="1" dirty="0"/>
              <a:t>Praktisches Vorgehen</a:t>
            </a:r>
          </a:p>
        </p:txBody>
      </p:sp>
      <p:sp>
        <p:nvSpPr>
          <p:cNvPr id="3" name="Inhaltsplatzhalter 2">
            <a:extLst>
              <a:ext uri="{FF2B5EF4-FFF2-40B4-BE49-F238E27FC236}">
                <a16:creationId xmlns:a16="http://schemas.microsoft.com/office/drawing/2014/main" id="{853062E0-C095-5554-193F-D70020E499FF}"/>
              </a:ext>
            </a:extLst>
          </p:cNvPr>
          <p:cNvSpPr>
            <a:spLocks noGrp="1"/>
          </p:cNvSpPr>
          <p:nvPr>
            <p:ph idx="1"/>
          </p:nvPr>
        </p:nvSpPr>
        <p:spPr/>
        <p:txBody>
          <a:bodyPr/>
          <a:lstStyle/>
          <a:p>
            <a:r>
              <a:rPr lang="fr-FR" dirty="0" err="1"/>
              <a:t>Modell</a:t>
            </a:r>
            <a:r>
              <a:rPr lang="fr-FR" dirty="0"/>
              <a:t>: </a:t>
            </a:r>
            <a:r>
              <a:rPr lang="fr-FR" dirty="0" err="1"/>
              <a:t>Aufhebung</a:t>
            </a:r>
            <a:r>
              <a:rPr lang="fr-FR" dirty="0"/>
              <a:t> </a:t>
            </a:r>
            <a:r>
              <a:rPr lang="fr-FR" dirty="0" err="1"/>
              <a:t>Eigenmietwertbesteuerung</a:t>
            </a:r>
            <a:r>
              <a:rPr lang="fr-FR" dirty="0"/>
              <a:t>: </a:t>
            </a:r>
          </a:p>
          <a:p>
            <a:pPr lvl="1"/>
            <a:r>
              <a:rPr lang="fr-FR" dirty="0" err="1"/>
              <a:t>Änderung</a:t>
            </a:r>
            <a:r>
              <a:rPr lang="fr-FR" dirty="0"/>
              <a:t> des </a:t>
            </a:r>
            <a:r>
              <a:rPr lang="fr-FR" dirty="0" err="1"/>
              <a:t>Gesetzes</a:t>
            </a:r>
            <a:r>
              <a:rPr lang="fr-FR" dirty="0"/>
              <a:t>  </a:t>
            </a:r>
          </a:p>
          <a:p>
            <a:pPr lvl="1"/>
            <a:r>
              <a:rPr lang="fr-FR" dirty="0" err="1"/>
              <a:t>Änderung</a:t>
            </a:r>
            <a:r>
              <a:rPr lang="fr-FR" dirty="0"/>
              <a:t> der </a:t>
            </a:r>
            <a:r>
              <a:rPr lang="fr-FR" dirty="0" err="1"/>
              <a:t>Verfassung</a:t>
            </a:r>
            <a:r>
              <a:rPr lang="fr-FR" dirty="0"/>
              <a:t> (art. </a:t>
            </a:r>
            <a:r>
              <a:rPr lang="fr-FR"/>
              <a:t>127 </a:t>
            </a:r>
            <a:r>
              <a:rPr lang="fr-FR" dirty="0"/>
              <a:t>A</a:t>
            </a:r>
            <a:r>
              <a:rPr lang="fr-FR"/>
              <a:t>bs</a:t>
            </a:r>
            <a:r>
              <a:rPr lang="fr-FR" dirty="0"/>
              <a:t>. 2</a:t>
            </a:r>
            <a:r>
              <a:rPr lang="fr-FR" baseline="30000" dirty="0"/>
              <a:t>bis</a:t>
            </a:r>
            <a:r>
              <a:rPr lang="fr-FR" dirty="0"/>
              <a:t>); </a:t>
            </a:r>
          </a:p>
          <a:p>
            <a:pPr lvl="1"/>
            <a:r>
              <a:rPr lang="fr-FR" dirty="0"/>
              <a:t>Das </a:t>
            </a:r>
            <a:r>
              <a:rPr lang="fr-FR" dirty="0" err="1"/>
              <a:t>Gesetz</a:t>
            </a:r>
            <a:r>
              <a:rPr lang="fr-FR" dirty="0"/>
              <a:t> </a:t>
            </a:r>
            <a:r>
              <a:rPr lang="fr-FR" dirty="0" err="1"/>
              <a:t>tritt</a:t>
            </a:r>
            <a:r>
              <a:rPr lang="fr-FR" dirty="0"/>
              <a:t> </a:t>
            </a:r>
            <a:r>
              <a:rPr lang="fr-FR" dirty="0" err="1"/>
              <a:t>nur</a:t>
            </a:r>
            <a:r>
              <a:rPr lang="fr-FR" dirty="0"/>
              <a:t> </a:t>
            </a:r>
            <a:r>
              <a:rPr lang="fr-FR" dirty="0" err="1"/>
              <a:t>zusammen</a:t>
            </a:r>
            <a:r>
              <a:rPr lang="fr-FR" dirty="0"/>
              <a:t> mit der </a:t>
            </a:r>
            <a:r>
              <a:rPr lang="fr-FR" dirty="0" err="1"/>
              <a:t>Änderung</a:t>
            </a:r>
            <a:r>
              <a:rPr lang="fr-FR" dirty="0"/>
              <a:t> der BV in Kraft</a:t>
            </a:r>
          </a:p>
          <a:p>
            <a:r>
              <a:rPr lang="fr-FR" dirty="0"/>
              <a:t>BB: </a:t>
            </a:r>
            <a:r>
              <a:rPr lang="fr-FR" dirty="0" err="1"/>
              <a:t>Änderung</a:t>
            </a:r>
            <a:r>
              <a:rPr lang="fr-FR" dirty="0"/>
              <a:t> Art. 121a BV (</a:t>
            </a:r>
            <a:r>
              <a:rPr lang="fr-FR" dirty="0" err="1"/>
              <a:t>oder</a:t>
            </a:r>
            <a:r>
              <a:rPr lang="fr-FR" dirty="0"/>
              <a:t> </a:t>
            </a:r>
            <a:r>
              <a:rPr lang="fr-FR" dirty="0" err="1"/>
              <a:t>Übergangsbestimmung</a:t>
            </a:r>
            <a:r>
              <a:rPr lang="fr-FR" dirty="0"/>
              <a:t>)</a:t>
            </a:r>
          </a:p>
          <a:p>
            <a:r>
              <a:rPr lang="fr-FR" dirty="0"/>
              <a:t>BB: </a:t>
            </a:r>
            <a:r>
              <a:rPr lang="fr-FR" dirty="0" err="1"/>
              <a:t>Genehmigung</a:t>
            </a:r>
            <a:r>
              <a:rPr lang="fr-FR" dirty="0"/>
              <a:t> der </a:t>
            </a:r>
            <a:r>
              <a:rPr lang="fr-FR" dirty="0" err="1"/>
              <a:t>Bilateralen</a:t>
            </a:r>
            <a:r>
              <a:rPr lang="fr-FR" dirty="0"/>
              <a:t> III; </a:t>
            </a:r>
            <a:r>
              <a:rPr lang="fr-FR" dirty="0" err="1"/>
              <a:t>dieser</a:t>
            </a:r>
            <a:r>
              <a:rPr lang="fr-FR" dirty="0"/>
              <a:t> BB </a:t>
            </a:r>
            <a:r>
              <a:rPr lang="fr-FR" dirty="0" err="1"/>
              <a:t>tritt</a:t>
            </a:r>
            <a:r>
              <a:rPr lang="fr-FR" dirty="0"/>
              <a:t> </a:t>
            </a:r>
            <a:r>
              <a:rPr lang="fr-FR" dirty="0" err="1"/>
              <a:t>nur</a:t>
            </a:r>
            <a:r>
              <a:rPr lang="fr-FR" dirty="0"/>
              <a:t> </a:t>
            </a:r>
            <a:r>
              <a:rPr lang="fr-FR" dirty="0" err="1"/>
              <a:t>zusammen</a:t>
            </a:r>
            <a:r>
              <a:rPr lang="fr-FR" dirty="0"/>
              <a:t> mit der </a:t>
            </a:r>
            <a:r>
              <a:rPr lang="fr-FR" dirty="0" err="1"/>
              <a:t>Änderung</a:t>
            </a:r>
            <a:r>
              <a:rPr lang="fr-FR" dirty="0"/>
              <a:t> der BV in Kraft</a:t>
            </a:r>
          </a:p>
          <a:p>
            <a:endParaRPr lang="de-CH" dirty="0"/>
          </a:p>
        </p:txBody>
      </p:sp>
    </p:spTree>
    <p:extLst>
      <p:ext uri="{BB962C8B-B14F-4D97-AF65-F5344CB8AC3E}">
        <p14:creationId xmlns:p14="http://schemas.microsoft.com/office/powerpoint/2010/main" val="2875628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8CED59-AC91-1C16-3E11-9A955F4F7D22}"/>
              </a:ext>
            </a:extLst>
          </p:cNvPr>
          <p:cNvSpPr>
            <a:spLocks noGrp="1"/>
          </p:cNvSpPr>
          <p:nvPr>
            <p:ph type="title"/>
          </p:nvPr>
        </p:nvSpPr>
        <p:spPr/>
        <p:txBody>
          <a:bodyPr>
            <a:normAutofit/>
          </a:bodyPr>
          <a:lstStyle/>
          <a:p>
            <a:r>
              <a:rPr lang="de-CH" sz="3600" b="1" dirty="0"/>
              <a:t>Gutachten Bundesamt für Justiz. Mai 2024</a:t>
            </a:r>
          </a:p>
        </p:txBody>
      </p:sp>
      <p:sp>
        <p:nvSpPr>
          <p:cNvPr id="3" name="Inhaltsplatzhalter 2">
            <a:extLst>
              <a:ext uri="{FF2B5EF4-FFF2-40B4-BE49-F238E27FC236}">
                <a16:creationId xmlns:a16="http://schemas.microsoft.com/office/drawing/2014/main" id="{9E9F2E7D-98D9-4C80-6C8B-6A9565B05DD6}"/>
              </a:ext>
            </a:extLst>
          </p:cNvPr>
          <p:cNvSpPr>
            <a:spLocks noGrp="1"/>
          </p:cNvSpPr>
          <p:nvPr>
            <p:ph idx="1"/>
          </p:nvPr>
        </p:nvSpPr>
        <p:spPr/>
        <p:txBody>
          <a:bodyPr/>
          <a:lstStyle/>
          <a:p>
            <a:endParaRPr lang="de-CH" dirty="0"/>
          </a:p>
          <a:p>
            <a:r>
              <a:rPr lang="de-CH" dirty="0"/>
              <a:t>Bilaterale III: Fakultatives Referendum (oblig. </a:t>
            </a:r>
            <a:r>
              <a:rPr lang="de-CH" dirty="0" err="1"/>
              <a:t>Ref</a:t>
            </a:r>
            <a:r>
              <a:rPr lang="de-CH" dirty="0"/>
              <a:t>. nicht möglich)</a:t>
            </a:r>
          </a:p>
          <a:p>
            <a:r>
              <a:rPr lang="de-CH" dirty="0"/>
              <a:t>Aber: Beschränkt sich auf die Frage des sog. obligatorischen Staatsvertragsreferendum sui generis</a:t>
            </a:r>
          </a:p>
          <a:p>
            <a:r>
              <a:rPr lang="de-CH" dirty="0"/>
              <a:t>Andere relevante Fragen werden nicht geprüft</a:t>
            </a:r>
          </a:p>
        </p:txBody>
      </p:sp>
    </p:spTree>
    <p:extLst>
      <p:ext uri="{BB962C8B-B14F-4D97-AF65-F5344CB8AC3E}">
        <p14:creationId xmlns:p14="http://schemas.microsoft.com/office/powerpoint/2010/main" val="4068826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9C3AE9-5651-C0E2-80F7-991C3ACB72C2}"/>
              </a:ext>
            </a:extLst>
          </p:cNvPr>
          <p:cNvSpPr>
            <a:spLocks noGrp="1"/>
          </p:cNvSpPr>
          <p:nvPr>
            <p:ph type="title"/>
          </p:nvPr>
        </p:nvSpPr>
        <p:spPr/>
        <p:txBody>
          <a:bodyPr>
            <a:normAutofit/>
          </a:bodyPr>
          <a:lstStyle/>
          <a:p>
            <a:r>
              <a:rPr lang="de-CH" sz="3600" b="1" dirty="0"/>
              <a:t>«oblig. Staatsvertragsreferendum sui generis»</a:t>
            </a:r>
          </a:p>
        </p:txBody>
      </p:sp>
      <p:sp>
        <p:nvSpPr>
          <p:cNvPr id="3" name="Inhaltsplatzhalter 2">
            <a:extLst>
              <a:ext uri="{FF2B5EF4-FFF2-40B4-BE49-F238E27FC236}">
                <a16:creationId xmlns:a16="http://schemas.microsoft.com/office/drawing/2014/main" id="{C3FA0AA2-81F9-A222-7A00-D2057BB33712}"/>
              </a:ext>
            </a:extLst>
          </p:cNvPr>
          <p:cNvSpPr>
            <a:spLocks noGrp="1"/>
          </p:cNvSpPr>
          <p:nvPr>
            <p:ph idx="1"/>
          </p:nvPr>
        </p:nvSpPr>
        <p:spPr/>
        <p:txBody>
          <a:bodyPr>
            <a:normAutofit lnSpcReduction="10000"/>
          </a:bodyPr>
          <a:lstStyle/>
          <a:p>
            <a:r>
              <a:rPr lang="de-CH" dirty="0"/>
              <a:t>Bundesrat, Botschaft 20.016: Änderung von Art. 140 BV (Motion Caroni):</a:t>
            </a:r>
          </a:p>
          <a:p>
            <a:pPr marL="457200" lvl="1" indent="0">
              <a:buNone/>
            </a:pPr>
            <a:r>
              <a:rPr lang="de-CH" dirty="0"/>
              <a:t>«Die Vorlage schafft nicht ein neues Referendumsrecht, sondern überführt im Wesentlichen ins geschriebene Verfassungsrecht, was heute bereits als Teil des ungeschriebenen Verfassungsrechts anerkannt ist</a:t>
            </a:r>
            <a:r>
              <a:rPr lang="fr-FR" dirty="0"/>
              <a:t>»</a:t>
            </a:r>
          </a:p>
          <a:p>
            <a:r>
              <a:rPr lang="fr-FR" dirty="0" err="1"/>
              <a:t>Ständerat</a:t>
            </a:r>
            <a:r>
              <a:rPr lang="fr-FR" dirty="0"/>
              <a:t> </a:t>
            </a:r>
            <a:r>
              <a:rPr lang="fr-FR" dirty="0" err="1"/>
              <a:t>und</a:t>
            </a:r>
            <a:r>
              <a:rPr lang="fr-FR" dirty="0"/>
              <a:t> </a:t>
            </a:r>
            <a:r>
              <a:rPr lang="fr-FR" dirty="0" err="1"/>
              <a:t>Minderheit</a:t>
            </a:r>
            <a:r>
              <a:rPr lang="fr-FR" dirty="0"/>
              <a:t> </a:t>
            </a:r>
            <a:r>
              <a:rPr lang="fr-FR" dirty="0" err="1"/>
              <a:t>Nationalrat</a:t>
            </a:r>
            <a:r>
              <a:rPr lang="fr-FR" dirty="0"/>
              <a:t>: </a:t>
            </a:r>
            <a:r>
              <a:rPr lang="fr-FR" dirty="0" err="1"/>
              <a:t>Kodifzierung</a:t>
            </a:r>
            <a:r>
              <a:rPr lang="fr-FR" dirty="0"/>
              <a:t> des </a:t>
            </a:r>
            <a:r>
              <a:rPr lang="fr-FR" dirty="0" err="1"/>
              <a:t>bestehenden</a:t>
            </a:r>
            <a:r>
              <a:rPr lang="fr-FR" dirty="0"/>
              <a:t> </a:t>
            </a:r>
            <a:r>
              <a:rPr lang="fr-FR" dirty="0" err="1"/>
              <a:t>ungeschriebenen</a:t>
            </a:r>
            <a:r>
              <a:rPr lang="fr-FR" dirty="0"/>
              <a:t> </a:t>
            </a:r>
            <a:r>
              <a:rPr lang="fr-FR" dirty="0" err="1"/>
              <a:t>Rechts</a:t>
            </a:r>
            <a:endParaRPr lang="fr-FR" dirty="0"/>
          </a:p>
          <a:p>
            <a:r>
              <a:rPr lang="fr-FR" dirty="0" err="1"/>
              <a:t>Mehrheit</a:t>
            </a:r>
            <a:r>
              <a:rPr lang="fr-FR" dirty="0"/>
              <a:t> </a:t>
            </a:r>
            <a:r>
              <a:rPr lang="fr-FR" dirty="0" err="1"/>
              <a:t>Nationalrat</a:t>
            </a:r>
            <a:r>
              <a:rPr lang="fr-FR" dirty="0"/>
              <a:t>: </a:t>
            </a:r>
            <a:r>
              <a:rPr lang="fr-FR" dirty="0" err="1"/>
              <a:t>Nichteintreten</a:t>
            </a:r>
            <a:r>
              <a:rPr lang="fr-FR" dirty="0"/>
              <a:t>: </a:t>
            </a:r>
            <a:r>
              <a:rPr lang="fr-FR" dirty="0" err="1"/>
              <a:t>Überflüssig</a:t>
            </a:r>
            <a:r>
              <a:rPr lang="fr-FR" dirty="0"/>
              <a:t>, </a:t>
            </a:r>
            <a:r>
              <a:rPr lang="fr-FR" dirty="0" err="1"/>
              <a:t>weil</a:t>
            </a:r>
            <a:r>
              <a:rPr lang="fr-FR" dirty="0"/>
              <a:t> die </a:t>
            </a:r>
            <a:r>
              <a:rPr lang="fr-FR" dirty="0" err="1"/>
              <a:t>Möglichkeit</a:t>
            </a:r>
            <a:r>
              <a:rPr lang="fr-FR" dirty="0"/>
              <a:t> </a:t>
            </a:r>
            <a:r>
              <a:rPr lang="fr-FR" dirty="0" err="1"/>
              <a:t>eines</a:t>
            </a:r>
            <a:r>
              <a:rPr lang="fr-FR" dirty="0"/>
              <a:t> </a:t>
            </a:r>
            <a:r>
              <a:rPr lang="fr-FR" dirty="0" err="1"/>
              <a:t>obligatorischen</a:t>
            </a:r>
            <a:r>
              <a:rPr lang="fr-FR" dirty="0"/>
              <a:t> Referendums sui generis </a:t>
            </a:r>
            <a:r>
              <a:rPr lang="fr-FR" dirty="0" err="1"/>
              <a:t>ohnehin</a:t>
            </a:r>
            <a:r>
              <a:rPr lang="fr-FR" dirty="0"/>
              <a:t> </a:t>
            </a:r>
            <a:r>
              <a:rPr lang="fr-FR" dirty="0" err="1"/>
              <a:t>besteht</a:t>
            </a:r>
            <a:endParaRPr lang="fr-FR" dirty="0"/>
          </a:p>
          <a:p>
            <a:pPr marL="0" indent="0">
              <a:buNone/>
            </a:pPr>
            <a:r>
              <a:rPr lang="fr-FR" dirty="0">
                <a:sym typeface="Wingdings" panose="05000000000000000000" pitchFamily="2" charset="2"/>
              </a:rPr>
              <a:t> </a:t>
            </a:r>
            <a:r>
              <a:rPr lang="fr-FR" dirty="0" err="1">
                <a:sym typeface="Wingdings" panose="05000000000000000000" pitchFamily="2" charset="2"/>
              </a:rPr>
              <a:t>Schwierig</a:t>
            </a:r>
            <a:r>
              <a:rPr lang="fr-FR" dirty="0">
                <a:sym typeface="Wingdings" panose="05000000000000000000" pitchFamily="2" charset="2"/>
              </a:rPr>
              <a:t>, </a:t>
            </a:r>
            <a:r>
              <a:rPr lang="fr-FR" dirty="0" err="1">
                <a:sym typeface="Wingdings" panose="05000000000000000000" pitchFamily="2" charset="2"/>
              </a:rPr>
              <a:t>jetzt</a:t>
            </a:r>
            <a:r>
              <a:rPr lang="fr-FR" dirty="0">
                <a:sym typeface="Wingdings" panose="05000000000000000000" pitchFamily="2" charset="2"/>
              </a:rPr>
              <a:t> </a:t>
            </a:r>
            <a:r>
              <a:rPr lang="fr-FR" dirty="0" err="1">
                <a:sym typeface="Wingdings" panose="05000000000000000000" pitchFamily="2" charset="2"/>
              </a:rPr>
              <a:t>das</a:t>
            </a:r>
            <a:r>
              <a:rPr lang="fr-FR" dirty="0">
                <a:sym typeface="Wingdings" panose="05000000000000000000" pitchFamily="2" charset="2"/>
              </a:rPr>
              <a:t> </a:t>
            </a:r>
            <a:r>
              <a:rPr lang="fr-FR" dirty="0" err="1">
                <a:sym typeface="Wingdings" panose="05000000000000000000" pitchFamily="2" charset="2"/>
              </a:rPr>
              <a:t>Gegenteil</a:t>
            </a:r>
            <a:r>
              <a:rPr lang="fr-FR" dirty="0">
                <a:sym typeface="Wingdings" panose="05000000000000000000" pitchFamily="2" charset="2"/>
              </a:rPr>
              <a:t> </a:t>
            </a:r>
            <a:r>
              <a:rPr lang="fr-FR" dirty="0" err="1">
                <a:sym typeface="Wingdings" panose="05000000000000000000" pitchFamily="2" charset="2"/>
              </a:rPr>
              <a:t>zu</a:t>
            </a:r>
            <a:r>
              <a:rPr lang="fr-FR" dirty="0">
                <a:sym typeface="Wingdings" panose="05000000000000000000" pitchFamily="2" charset="2"/>
              </a:rPr>
              <a:t> </a:t>
            </a:r>
            <a:r>
              <a:rPr lang="fr-FR" dirty="0" err="1">
                <a:sym typeface="Wingdings" panose="05000000000000000000" pitchFamily="2" charset="2"/>
              </a:rPr>
              <a:t>behaupten</a:t>
            </a:r>
            <a:endParaRPr lang="de-CH" dirty="0"/>
          </a:p>
          <a:p>
            <a:endParaRPr lang="de-CH" dirty="0"/>
          </a:p>
        </p:txBody>
      </p:sp>
    </p:spTree>
    <p:extLst>
      <p:ext uri="{BB962C8B-B14F-4D97-AF65-F5344CB8AC3E}">
        <p14:creationId xmlns:p14="http://schemas.microsoft.com/office/powerpoint/2010/main" val="143716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D2AF69-3330-0D8D-767D-C36AB0597D2E}"/>
              </a:ext>
            </a:extLst>
          </p:cNvPr>
          <p:cNvSpPr>
            <a:spLocks noGrp="1"/>
          </p:cNvSpPr>
          <p:nvPr>
            <p:ph type="title"/>
          </p:nvPr>
        </p:nvSpPr>
        <p:spPr/>
        <p:txBody>
          <a:bodyPr>
            <a:normAutofit/>
          </a:bodyPr>
          <a:lstStyle/>
          <a:p>
            <a:r>
              <a:rPr lang="de-CH" sz="3600" b="1" dirty="0"/>
              <a:t>Hauptsächliche Frage: Art. 121a BV</a:t>
            </a:r>
          </a:p>
        </p:txBody>
      </p:sp>
      <p:sp>
        <p:nvSpPr>
          <p:cNvPr id="3" name="Inhaltsplatzhalter 2">
            <a:extLst>
              <a:ext uri="{FF2B5EF4-FFF2-40B4-BE49-F238E27FC236}">
                <a16:creationId xmlns:a16="http://schemas.microsoft.com/office/drawing/2014/main" id="{7E00BD3D-0D14-C28F-9ACE-33D464812780}"/>
              </a:ext>
            </a:extLst>
          </p:cNvPr>
          <p:cNvSpPr>
            <a:spLocks noGrp="1"/>
          </p:cNvSpPr>
          <p:nvPr>
            <p:ph idx="1"/>
          </p:nvPr>
        </p:nvSpPr>
        <p:spPr/>
        <p:txBody>
          <a:bodyPr>
            <a:noAutofit/>
          </a:bodyPr>
          <a:lstStyle/>
          <a:p>
            <a:pPr marL="0" indent="0">
              <a:spcBef>
                <a:spcPts val="600"/>
              </a:spcBef>
              <a:buNone/>
            </a:pPr>
            <a:r>
              <a:rPr lang="de-CH" sz="2400" dirty="0"/>
              <a:t>1 Die Schweiz steuert die Zuwanderung von Ausländerinnen und Ausländern eigenständig.</a:t>
            </a:r>
          </a:p>
          <a:p>
            <a:pPr marL="0" indent="0">
              <a:spcBef>
                <a:spcPts val="600"/>
              </a:spcBef>
              <a:buNone/>
            </a:pPr>
            <a:r>
              <a:rPr lang="de-CH" sz="2400" dirty="0"/>
              <a:t>2 Die Zahl der Bewilligungen für den Aufenthalt von Ausländerinnen und Ausländern in der Schweiz wird durch jährliche Höchstzahlen und Kontingente begrenzt. Die Höchstzahlen gelten für sämtliche Bewilligungen des Ausländerrechts unter Einbezug des Asylwesens. Der Anspruch auf dauerhaften Aufenthalt, auf Familiennachzug und auf Sozialleistungen kann beschränkt werden.</a:t>
            </a:r>
          </a:p>
          <a:p>
            <a:pPr marL="0" indent="0">
              <a:spcBef>
                <a:spcPts val="600"/>
              </a:spcBef>
              <a:buNone/>
            </a:pPr>
            <a:r>
              <a:rPr lang="de-CH" sz="2400" dirty="0"/>
              <a:t>3 …</a:t>
            </a:r>
          </a:p>
          <a:p>
            <a:pPr marL="0" indent="0">
              <a:spcBef>
                <a:spcPts val="600"/>
              </a:spcBef>
              <a:buNone/>
            </a:pPr>
            <a:r>
              <a:rPr lang="de-CH" sz="2400" dirty="0"/>
              <a:t>4 Es dürfen keine völkerrechtlichen Verträge abgeschlossen werden, die gegen diesen Artikel verstossen.</a:t>
            </a:r>
            <a:endParaRPr lang="de-CH" dirty="0"/>
          </a:p>
          <a:p>
            <a:pPr marL="0" indent="0">
              <a:spcBef>
                <a:spcPts val="600"/>
              </a:spcBef>
              <a:buNone/>
            </a:pPr>
            <a:r>
              <a:rPr lang="de-CH" sz="2400" dirty="0"/>
              <a:t>5 …</a:t>
            </a:r>
            <a:endParaRPr lang="fr-FR" sz="2400" dirty="0"/>
          </a:p>
        </p:txBody>
      </p:sp>
    </p:spTree>
    <p:extLst>
      <p:ext uri="{BB962C8B-B14F-4D97-AF65-F5344CB8AC3E}">
        <p14:creationId xmlns:p14="http://schemas.microsoft.com/office/powerpoint/2010/main" val="395959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0835E3-679E-DDCA-1F14-6C29C7458CC9}"/>
              </a:ext>
            </a:extLst>
          </p:cNvPr>
          <p:cNvSpPr>
            <a:spLocks noGrp="1"/>
          </p:cNvSpPr>
          <p:nvPr>
            <p:ph type="title"/>
          </p:nvPr>
        </p:nvSpPr>
        <p:spPr/>
        <p:txBody>
          <a:bodyPr>
            <a:normAutofit/>
          </a:bodyPr>
          <a:lstStyle/>
          <a:p>
            <a:r>
              <a:rPr lang="de-CH" sz="3600" b="1" dirty="0"/>
              <a:t>Beziehung Art. 121a BV / Freizügigkeitsabkommen</a:t>
            </a:r>
          </a:p>
        </p:txBody>
      </p:sp>
      <p:sp>
        <p:nvSpPr>
          <p:cNvPr id="3" name="Inhaltsplatzhalter 2">
            <a:extLst>
              <a:ext uri="{FF2B5EF4-FFF2-40B4-BE49-F238E27FC236}">
                <a16:creationId xmlns:a16="http://schemas.microsoft.com/office/drawing/2014/main" id="{F4B3AC12-9DA4-0C58-0D81-9E6A6968081C}"/>
              </a:ext>
            </a:extLst>
          </p:cNvPr>
          <p:cNvSpPr>
            <a:spLocks noGrp="1"/>
          </p:cNvSpPr>
          <p:nvPr>
            <p:ph idx="1"/>
          </p:nvPr>
        </p:nvSpPr>
        <p:spPr/>
        <p:txBody>
          <a:bodyPr>
            <a:normAutofit/>
          </a:bodyPr>
          <a:lstStyle/>
          <a:p>
            <a:r>
              <a:rPr lang="de-CH" dirty="0"/>
              <a:t>Widerspruch zwischen Art. 121a BV und Personenfreizügigkeit</a:t>
            </a:r>
          </a:p>
          <a:p>
            <a:r>
              <a:rPr lang="de-CH" dirty="0"/>
              <a:t>BGer: Vorrang des FZA gegenüber BV (BGE 142 II 35: Vorrang Völkerrecht)</a:t>
            </a:r>
          </a:p>
          <a:p>
            <a:r>
              <a:rPr lang="de-CH" dirty="0">
                <a:sym typeface="Wingdings" panose="05000000000000000000" pitchFamily="2" charset="2"/>
              </a:rPr>
              <a:t> Art. 121a BV kann nicht angewendet werden auf Fälle, die vom bestehenden FZA geregelt werden.</a:t>
            </a:r>
          </a:p>
          <a:p>
            <a:r>
              <a:rPr lang="de-CH" dirty="0">
                <a:sym typeface="Wingdings" panose="05000000000000000000" pitchFamily="2" charset="2"/>
              </a:rPr>
              <a:t>Aber Art. 121a Abs. 4 BV verbietet den Abschluss von </a:t>
            </a:r>
            <a:r>
              <a:rPr lang="de-CH" i="1" dirty="0">
                <a:sym typeface="Wingdings" panose="05000000000000000000" pitchFamily="2" charset="2"/>
              </a:rPr>
              <a:t>neuen</a:t>
            </a:r>
            <a:r>
              <a:rPr lang="de-CH" dirty="0">
                <a:sym typeface="Wingdings" panose="05000000000000000000" pitchFamily="2" charset="2"/>
              </a:rPr>
              <a:t> völkerrechtlichen Verträgen, welche die Personenfreizügigkeit gegenüber dem bestehenden FZA </a:t>
            </a:r>
            <a:r>
              <a:rPr lang="de-CH" i="1" dirty="0">
                <a:sym typeface="Wingdings" panose="05000000000000000000" pitchFamily="2" charset="2"/>
              </a:rPr>
              <a:t>erweitern</a:t>
            </a:r>
            <a:r>
              <a:rPr lang="de-CH" dirty="0">
                <a:sym typeface="Wingdings" panose="05000000000000000000" pitchFamily="2" charset="2"/>
              </a:rPr>
              <a:t> (Frage des Vorrangs des Völkerrechts stellt sich nicht)</a:t>
            </a:r>
          </a:p>
          <a:p>
            <a:pPr marL="0" indent="0">
              <a:buNone/>
            </a:pPr>
            <a:endParaRPr lang="de-CH" dirty="0"/>
          </a:p>
        </p:txBody>
      </p:sp>
    </p:spTree>
    <p:extLst>
      <p:ext uri="{BB962C8B-B14F-4D97-AF65-F5344CB8AC3E}">
        <p14:creationId xmlns:p14="http://schemas.microsoft.com/office/powerpoint/2010/main" val="2998968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3B68B-3563-313D-B7B8-76B32165F47B}"/>
              </a:ext>
            </a:extLst>
          </p:cNvPr>
          <p:cNvSpPr>
            <a:spLocks noGrp="1"/>
          </p:cNvSpPr>
          <p:nvPr>
            <p:ph type="title"/>
          </p:nvPr>
        </p:nvSpPr>
        <p:spPr/>
        <p:txBody>
          <a:bodyPr>
            <a:normAutofit/>
          </a:bodyPr>
          <a:lstStyle/>
          <a:p>
            <a:r>
              <a:rPr lang="de-CH" sz="3600" b="1" dirty="0"/>
              <a:t>Bilaterale III </a:t>
            </a:r>
          </a:p>
        </p:txBody>
      </p:sp>
      <p:sp>
        <p:nvSpPr>
          <p:cNvPr id="3" name="Inhaltsplatzhalter 2">
            <a:extLst>
              <a:ext uri="{FF2B5EF4-FFF2-40B4-BE49-F238E27FC236}">
                <a16:creationId xmlns:a16="http://schemas.microsoft.com/office/drawing/2014/main" id="{252D49A8-E64E-61CB-E7A8-B9591431E15A}"/>
              </a:ext>
            </a:extLst>
          </p:cNvPr>
          <p:cNvSpPr>
            <a:spLocks noGrp="1"/>
          </p:cNvSpPr>
          <p:nvPr>
            <p:ph idx="1"/>
          </p:nvPr>
        </p:nvSpPr>
        <p:spPr/>
        <p:txBody>
          <a:bodyPr/>
          <a:lstStyle/>
          <a:p>
            <a:r>
              <a:rPr lang="de-CH" dirty="0"/>
              <a:t>Änderung des FZA: Übernahme der </a:t>
            </a:r>
            <a:r>
              <a:rPr lang="de-CH" dirty="0" err="1"/>
              <a:t>Unionsbrgerrichtlinie</a:t>
            </a:r>
            <a:r>
              <a:rPr lang="de-CH" dirty="0"/>
              <a:t> (RL</a:t>
            </a:r>
            <a:r>
              <a:rPr lang="fr-FR" dirty="0"/>
              <a:t> 2004/38), mit </a:t>
            </a:r>
            <a:r>
              <a:rPr lang="fr-FR" dirty="0" err="1"/>
              <a:t>einigen</a:t>
            </a:r>
            <a:r>
              <a:rPr lang="fr-FR" dirty="0"/>
              <a:t> </a:t>
            </a:r>
            <a:r>
              <a:rPr lang="fr-FR" dirty="0" err="1"/>
              <a:t>Ausnahmen</a:t>
            </a:r>
            <a:endParaRPr lang="fr-FR" dirty="0"/>
          </a:p>
          <a:p>
            <a:r>
              <a:rPr lang="fr-FR" dirty="0"/>
              <a:t>RL 2004/38 </a:t>
            </a:r>
            <a:r>
              <a:rPr lang="fr-FR" dirty="0" err="1"/>
              <a:t>enthält</a:t>
            </a:r>
            <a:r>
              <a:rPr lang="fr-FR" dirty="0"/>
              <a:t> </a:t>
            </a:r>
            <a:r>
              <a:rPr lang="fr-FR" dirty="0" err="1"/>
              <a:t>etwa</a:t>
            </a:r>
            <a:r>
              <a:rPr lang="fr-FR" dirty="0"/>
              <a:t> 14 </a:t>
            </a:r>
            <a:r>
              <a:rPr lang="fr-FR" dirty="0" err="1"/>
              <a:t>neue</a:t>
            </a:r>
            <a:r>
              <a:rPr lang="fr-FR" dirty="0"/>
              <a:t> </a:t>
            </a:r>
            <a:r>
              <a:rPr lang="fr-FR" dirty="0" err="1"/>
              <a:t>Aufenthaltsansprüche</a:t>
            </a:r>
            <a:endParaRPr lang="fr-FR" dirty="0"/>
          </a:p>
          <a:p>
            <a:r>
              <a:rPr lang="fr-FR" dirty="0" err="1"/>
              <a:t>Insbesondere</a:t>
            </a:r>
            <a:r>
              <a:rPr lang="fr-FR" dirty="0"/>
              <a:t>: </a:t>
            </a:r>
            <a:r>
              <a:rPr lang="fr-FR" dirty="0" err="1"/>
              <a:t>Daueraufenthaltsrecht</a:t>
            </a:r>
            <a:r>
              <a:rPr lang="fr-FR" dirty="0"/>
              <a:t> (Art. 16 RL 2004/38)</a:t>
            </a:r>
          </a:p>
          <a:p>
            <a:r>
              <a:rPr lang="fr-FR" dirty="0" err="1"/>
              <a:t>Zudem</a:t>
            </a:r>
            <a:r>
              <a:rPr lang="fr-FR" dirty="0"/>
              <a:t> (</a:t>
            </a:r>
            <a:r>
              <a:rPr lang="fr-FR" dirty="0" err="1"/>
              <a:t>ausserhalb</a:t>
            </a:r>
            <a:r>
              <a:rPr lang="fr-FR" dirty="0"/>
              <a:t> FZA): </a:t>
            </a:r>
            <a:r>
              <a:rPr lang="de-CH" dirty="0"/>
              <a:t>Zusatzprotokoll zu Bewilligungen für Langzeitaufenthalte</a:t>
            </a:r>
            <a:r>
              <a:rPr lang="fr-FR" dirty="0"/>
              <a:t> (</a:t>
            </a:r>
            <a:r>
              <a:rPr lang="fr-FR" dirty="0" err="1"/>
              <a:t>Recht</a:t>
            </a:r>
            <a:r>
              <a:rPr lang="fr-FR" dirty="0"/>
              <a:t> </a:t>
            </a:r>
            <a:r>
              <a:rPr lang="fr-FR" dirty="0" err="1"/>
              <a:t>auf</a:t>
            </a:r>
            <a:r>
              <a:rPr lang="fr-FR" dirty="0"/>
              <a:t> </a:t>
            </a:r>
            <a:r>
              <a:rPr lang="fr-FR" dirty="0" err="1"/>
              <a:t>Niederlassungsbewilligung</a:t>
            </a:r>
            <a:r>
              <a:rPr lang="fr-FR" dirty="0"/>
              <a:t> </a:t>
            </a:r>
            <a:r>
              <a:rPr lang="fr-FR" dirty="0" err="1"/>
              <a:t>nach</a:t>
            </a:r>
            <a:r>
              <a:rPr lang="fr-FR" dirty="0"/>
              <a:t> 5 </a:t>
            </a:r>
            <a:r>
              <a:rPr lang="fr-FR" dirty="0" err="1"/>
              <a:t>Jahren</a:t>
            </a:r>
            <a:r>
              <a:rPr lang="fr-FR" dirty="0"/>
              <a:t>)</a:t>
            </a:r>
          </a:p>
          <a:p>
            <a:pPr marL="0" indent="0">
              <a:buNone/>
            </a:pPr>
            <a:r>
              <a:rPr lang="fr-FR" dirty="0">
                <a:sym typeface="Wingdings" panose="05000000000000000000" pitchFamily="2" charset="2"/>
              </a:rPr>
              <a:t> </a:t>
            </a:r>
            <a:r>
              <a:rPr lang="fr-FR" dirty="0" err="1">
                <a:sym typeface="Wingdings" panose="05000000000000000000" pitchFamily="2" charset="2"/>
              </a:rPr>
              <a:t>Verstoss</a:t>
            </a:r>
            <a:r>
              <a:rPr lang="fr-FR" dirty="0">
                <a:sym typeface="Wingdings" panose="05000000000000000000" pitchFamily="2" charset="2"/>
              </a:rPr>
              <a:t> </a:t>
            </a:r>
            <a:r>
              <a:rPr lang="fr-FR" dirty="0" err="1">
                <a:sym typeface="Wingdings" panose="05000000000000000000" pitchFamily="2" charset="2"/>
              </a:rPr>
              <a:t>gegen</a:t>
            </a:r>
            <a:r>
              <a:rPr lang="fr-FR" dirty="0">
                <a:sym typeface="Wingdings" panose="05000000000000000000" pitchFamily="2" charset="2"/>
              </a:rPr>
              <a:t> Art. 121a Abs. 4 BV</a:t>
            </a:r>
            <a:endParaRPr lang="fr-FR" dirty="0"/>
          </a:p>
          <a:p>
            <a:endParaRPr lang="de-CH" dirty="0"/>
          </a:p>
        </p:txBody>
      </p:sp>
    </p:spTree>
    <p:extLst>
      <p:ext uri="{BB962C8B-B14F-4D97-AF65-F5344CB8AC3E}">
        <p14:creationId xmlns:p14="http://schemas.microsoft.com/office/powerpoint/2010/main" val="2128399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F7DA6-4C4F-4996-E42A-2EAB2A25C97F}"/>
              </a:ext>
            </a:extLst>
          </p:cNvPr>
          <p:cNvSpPr>
            <a:spLocks noGrp="1"/>
          </p:cNvSpPr>
          <p:nvPr>
            <p:ph type="title"/>
          </p:nvPr>
        </p:nvSpPr>
        <p:spPr/>
        <p:txBody>
          <a:bodyPr>
            <a:normAutofit/>
          </a:bodyPr>
          <a:lstStyle/>
          <a:p>
            <a:r>
              <a:rPr lang="de-CH" sz="3600" b="1" dirty="0"/>
              <a:t>Argumentation Botschaft</a:t>
            </a:r>
          </a:p>
        </p:txBody>
      </p:sp>
      <p:sp>
        <p:nvSpPr>
          <p:cNvPr id="3" name="Inhaltsplatzhalter 2">
            <a:extLst>
              <a:ext uri="{FF2B5EF4-FFF2-40B4-BE49-F238E27FC236}">
                <a16:creationId xmlns:a16="http://schemas.microsoft.com/office/drawing/2014/main" id="{18BB1045-D6D4-5F5D-E81E-58B83FF9247E}"/>
              </a:ext>
            </a:extLst>
          </p:cNvPr>
          <p:cNvSpPr>
            <a:spLocks noGrp="1"/>
          </p:cNvSpPr>
          <p:nvPr>
            <p:ph idx="1"/>
          </p:nvPr>
        </p:nvSpPr>
        <p:spPr/>
        <p:txBody>
          <a:bodyPr/>
          <a:lstStyle/>
          <a:p>
            <a:endParaRPr lang="de-CH" dirty="0"/>
          </a:p>
          <a:p>
            <a:r>
              <a:rPr lang="de-CH" dirty="0"/>
              <a:t>Die Mehrheit der Änderungen der RL 2004/38 gegenüber dem bestehenden FZA betreffen nur Ausländer, die sich bereits in der Schweiz befinden, vor allem das Recht auf Daueraufenthalt.</a:t>
            </a:r>
          </a:p>
          <a:p>
            <a:r>
              <a:rPr lang="de-CH" dirty="0">
                <a:sym typeface="Wingdings" panose="05000000000000000000" pitchFamily="2" charset="2"/>
              </a:rPr>
              <a:t> kein Widerspruch zwischen RL 2004/38 (vor allem Daueraufenthaltsrecht) und Art. 121a BV. </a:t>
            </a:r>
            <a:endParaRPr lang="de-CH" dirty="0"/>
          </a:p>
        </p:txBody>
      </p:sp>
    </p:spTree>
    <p:extLst>
      <p:ext uri="{BB962C8B-B14F-4D97-AF65-F5344CB8AC3E}">
        <p14:creationId xmlns:p14="http://schemas.microsoft.com/office/powerpoint/2010/main" val="107439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4AE28F-30E1-60DF-08DA-0D1FEF615C73}"/>
              </a:ext>
            </a:extLst>
          </p:cNvPr>
          <p:cNvSpPr>
            <a:spLocks noGrp="1"/>
          </p:cNvSpPr>
          <p:nvPr>
            <p:ph type="title"/>
          </p:nvPr>
        </p:nvSpPr>
        <p:spPr/>
        <p:txBody>
          <a:bodyPr>
            <a:normAutofit/>
          </a:bodyPr>
          <a:lstStyle/>
          <a:p>
            <a:r>
              <a:rPr lang="de-CH" sz="3600" b="1" dirty="0"/>
              <a:t>Botschaft, Ziff. 2.3.10.1.3</a:t>
            </a:r>
          </a:p>
        </p:txBody>
      </p:sp>
      <p:sp>
        <p:nvSpPr>
          <p:cNvPr id="3" name="Inhaltsplatzhalter 2">
            <a:extLst>
              <a:ext uri="{FF2B5EF4-FFF2-40B4-BE49-F238E27FC236}">
                <a16:creationId xmlns:a16="http://schemas.microsoft.com/office/drawing/2014/main" id="{B7B58464-3F0D-6E49-3AAC-481CBC1D9BF6}"/>
              </a:ext>
            </a:extLst>
          </p:cNvPr>
          <p:cNvSpPr>
            <a:spLocks noGrp="1"/>
          </p:cNvSpPr>
          <p:nvPr>
            <p:ph idx="1"/>
          </p:nvPr>
        </p:nvSpPr>
        <p:spPr/>
        <p:txBody>
          <a:bodyPr/>
          <a:lstStyle/>
          <a:p>
            <a:pPr marL="0" indent="0">
              <a:buNone/>
            </a:pPr>
            <a:r>
              <a:rPr lang="fr-FR" dirty="0"/>
              <a:t>« </a:t>
            </a:r>
            <a:r>
              <a:rPr lang="de-CH" dirty="0"/>
              <a:t>Absatz 1 beschränkt den persönlichen Anwendungsbereich der Bestimmung auf Ausländerinnen und Ausländer, die in die Schweiz zuwandern, das heisst diejenigen, die ihr Land verlassen, um sich dauerhaft in der Schweiz aufzuhalten, nicht aber auf jene, die bereits in die Schweiz eingewandert sind. Artikel 121a Absatz 4 BV verbietet folglich nicht den Abschluss von Verträgen zu </a:t>
            </a:r>
            <a:r>
              <a:rPr lang="de-CH" dirty="0" err="1"/>
              <a:t>anderenAufenthaltsarten</a:t>
            </a:r>
            <a:r>
              <a:rPr lang="de-CH" dirty="0"/>
              <a:t>, welche nicht unter den Begriff der «Zuwanderung» fallen. So ist es mit Artikel 121a BV insbesondere auch vereinbar, völkerrechtliche Verträge abzuschliessen, wenn diese bezwecken, die Rechtsstellung von ausländischen Personen zu verbessern, welche sich bereits in der Schweiz befinden</a:t>
            </a:r>
            <a:r>
              <a:rPr lang="fr-FR" dirty="0"/>
              <a:t>»</a:t>
            </a:r>
          </a:p>
          <a:p>
            <a:pPr marL="0" indent="0">
              <a:buNone/>
            </a:pPr>
            <a:endParaRPr lang="de-CH" dirty="0"/>
          </a:p>
        </p:txBody>
      </p:sp>
    </p:spTree>
    <p:extLst>
      <p:ext uri="{BB962C8B-B14F-4D97-AF65-F5344CB8AC3E}">
        <p14:creationId xmlns:p14="http://schemas.microsoft.com/office/powerpoint/2010/main" val="3210987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CA3486-F5E6-7046-476C-7326E603AA69}"/>
              </a:ext>
            </a:extLst>
          </p:cNvPr>
          <p:cNvSpPr>
            <a:spLocks noGrp="1"/>
          </p:cNvSpPr>
          <p:nvPr>
            <p:ph type="title"/>
          </p:nvPr>
        </p:nvSpPr>
        <p:spPr/>
        <p:txBody>
          <a:bodyPr>
            <a:normAutofit/>
          </a:bodyPr>
          <a:lstStyle/>
          <a:p>
            <a:r>
              <a:rPr lang="de-CH" sz="3600" b="1" dirty="0"/>
              <a:t>Auslegung von Art. 121a BV</a:t>
            </a:r>
          </a:p>
        </p:txBody>
      </p:sp>
      <p:sp>
        <p:nvSpPr>
          <p:cNvPr id="3" name="Inhaltsplatzhalter 2">
            <a:extLst>
              <a:ext uri="{FF2B5EF4-FFF2-40B4-BE49-F238E27FC236}">
                <a16:creationId xmlns:a16="http://schemas.microsoft.com/office/drawing/2014/main" id="{0DBB0B94-4B41-C894-B8EC-41C735CC090B}"/>
              </a:ext>
            </a:extLst>
          </p:cNvPr>
          <p:cNvSpPr>
            <a:spLocks noGrp="1"/>
          </p:cNvSpPr>
          <p:nvPr>
            <p:ph idx="1"/>
          </p:nvPr>
        </p:nvSpPr>
        <p:spPr/>
        <p:txBody>
          <a:bodyPr>
            <a:normAutofit fontScale="92500"/>
          </a:bodyPr>
          <a:lstStyle/>
          <a:p>
            <a:r>
              <a:rPr lang="de-CH" dirty="0"/>
              <a:t>Wörtliche Auslegung: «Zuwanderung»: </a:t>
            </a:r>
          </a:p>
          <a:p>
            <a:pPr lvl="1"/>
            <a:r>
              <a:rPr lang="de-CH" dirty="0"/>
              <a:t>Wortlaut nicht klar</a:t>
            </a:r>
          </a:p>
          <a:p>
            <a:pPr lvl="1"/>
            <a:r>
              <a:rPr lang="de-CH" dirty="0"/>
              <a:t>Bruttozuwanderung</a:t>
            </a:r>
          </a:p>
          <a:p>
            <a:pPr lvl="1"/>
            <a:r>
              <a:rPr lang="de-CH" dirty="0"/>
              <a:t>Nettozuwanderung</a:t>
            </a:r>
          </a:p>
          <a:p>
            <a:r>
              <a:rPr lang="de-CH" dirty="0"/>
              <a:t>Historische Auslegung: Sorgen betreffen vor allem das zuwanderungsbedingte Bevölkerungswachstum, also </a:t>
            </a:r>
            <a:r>
              <a:rPr lang="de-CH" b="1" dirty="0"/>
              <a:t>Nettozuwanderung</a:t>
            </a:r>
          </a:p>
          <a:p>
            <a:pPr marL="0" indent="0">
              <a:buNone/>
            </a:pPr>
            <a:r>
              <a:rPr lang="de-CH" dirty="0"/>
              <a:t>   (Botschaft zur Volksinitiative gegen Masseneinwanderung</a:t>
            </a:r>
            <a:r>
              <a:rPr lang="fr-FR" dirty="0"/>
              <a:t>: </a:t>
            </a:r>
            <a:endParaRPr lang="de-CH" dirty="0"/>
          </a:p>
          <a:p>
            <a:pPr marL="457200" lvl="1" indent="0">
              <a:buNone/>
            </a:pPr>
            <a:r>
              <a:rPr lang="fr-FR" dirty="0"/>
              <a:t>«</a:t>
            </a:r>
            <a:r>
              <a:rPr lang="de-CH" dirty="0"/>
              <a:t>Der Bundesrat verkennt nicht, dass das schweizerische Wirtschaftswachstum und die vergleichsweise hohe Zuwanderung der letzten Jahre zu einem </a:t>
            </a:r>
            <a:r>
              <a:rPr lang="de-CH" b="1" dirty="0"/>
              <a:t>Bevölkerungswachs-</a:t>
            </a:r>
            <a:r>
              <a:rPr lang="de-CH" b="1" dirty="0" err="1"/>
              <a:t>tum</a:t>
            </a:r>
            <a:r>
              <a:rPr lang="de-CH" dirty="0"/>
              <a:t> geführt haben, womit sich die Herausforderungen … erhöhen.</a:t>
            </a:r>
            <a:r>
              <a:rPr lang="fr-FR" dirty="0"/>
              <a:t> … »)</a:t>
            </a:r>
            <a:endParaRPr lang="de-CH" dirty="0"/>
          </a:p>
        </p:txBody>
      </p:sp>
    </p:spTree>
    <p:extLst>
      <p:ext uri="{BB962C8B-B14F-4D97-AF65-F5344CB8AC3E}">
        <p14:creationId xmlns:p14="http://schemas.microsoft.com/office/powerpoint/2010/main" val="40495344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arlDocEparl" ma:contentTypeID="0x010100F71585DFDA751D469ADC5A68BF7DD0BA0100A5783CB89D907D438DB10C6F5B6CE298" ma:contentTypeVersion="12" ma:contentTypeDescription="Ein neues Dokument erstellen." ma:contentTypeScope="" ma:versionID="8fc202970ed3d7b0c1951ab0bf807087">
  <xsd:schema xmlns:xsd="http://www.w3.org/2001/XMLSchema" xmlns:xs="http://www.w3.org/2001/XMLSchema" xmlns:p="http://schemas.microsoft.com/office/2006/metadata/properties" xmlns:ns2="7f707e96-1f10-4a6c-ae52-3ad34ac89802" targetNamespace="http://schemas.microsoft.com/office/2006/metadata/properties" ma:root="true" ma:fieldsID="6ea58144b2362a816352039280fa3a46" ns2:_="">
    <xsd:import namespace="7f707e96-1f10-4a6c-ae52-3ad34ac89802"/>
    <xsd:element name="properties">
      <xsd:complexType>
        <xsd:sequence>
          <xsd:element name="documentManagement">
            <xsd:complexType>
              <xsd:all>
                <xsd:element ref="ns2:Teildossier" minOccurs="0"/>
                <xsd:element ref="ns2:TeildossierZusatz" minOccurs="0"/>
                <xsd:element ref="ns2:Dokumentendatum"/>
                <xsd:element ref="ns2:Klassifizierung" minOccurs="0"/>
                <xsd:element ref="ns2:Dokumententyp"/>
                <xsd:element ref="ns2:Anzeigesprachen" minOccurs="0"/>
                <xsd:element ref="ns2:Autor"/>
                <xsd:element ref="ns2:Aktenzeichen" minOccurs="0"/>
                <xsd:element ref="ns2:e-parl" minOccurs="0"/>
                <xsd:element ref="ns2:Entklassifizierungsvermer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07e96-1f10-4a6c-ae52-3ad34ac89802" elementFormDefault="qualified">
    <xsd:import namespace="http://schemas.microsoft.com/office/2006/documentManagement/types"/>
    <xsd:import namespace="http://schemas.microsoft.com/office/infopath/2007/PartnerControls"/>
    <xsd:element name="Teildossier" ma:index="5" nillable="true" ma:displayName="Teildossier--Sous-dossier" ma:default="" ma:internalName="Teildossier" ma:readOnly="false">
      <xsd:simpleType>
        <xsd:union memberTypes="dms:Text">
          <xsd:simpleType>
            <xsd:restriction base="dms:Choice">
              <xsd:enumeration value="Anträge, Fahnen--Propositions, dépliants"/>
              <xsd:enumeration value="Berichte--Rapports"/>
              <xsd:enumeration value="Dokumentation (alle Dokumente)--Documentation (tous les documents)"/>
              <xsd:enumeration value="Nicht sitzungsbezogene Unterlagen--Documents non liés à une séance particulière"/>
              <xsd:enumeration value="Protokolle--Procès-verbaux"/>
            </xsd:restriction>
          </xsd:simpleType>
        </xsd:union>
      </xsd:simpleType>
    </xsd:element>
    <xsd:element name="TeildossierZusatz" ma:index="6" nillable="true" ma:displayName="Teildossier-Zusatz--Supplément au sous-dossier" ma:default="" ma:internalName="TeildossierZusatz" ma:readOnly="false">
      <xsd:simpleType>
        <xsd:union memberTypes="dms:Text">
          <xsd:simpleType>
            <xsd:restriction base="dms:Choice">
              <xsd:enumeration value="1. Berichts- und Erlassentwurf / Stellungnahme des Bundesrates--Avant-projet de rapport et d'acte législatif / Prise de position du Conseil fédéral"/>
              <xsd:enumeration value="1. Botschaft des Bundesrates--Message du Conseil fédéral"/>
              <xsd:enumeration value="1. Text der Petition / Stellungnahme des Departements--Texte de la pétition / Prise de position du département"/>
              <xsd:enumeration value="1. Text der Standes- / parlamentarischen Initiative--Texte de l'initiaitve parlementaire/cantonale"/>
              <xsd:enumeration value="1. Text des Vorstosses--Texte de l'intervention"/>
              <xsd:enumeration value="10. Vernehmlassung--Consultation"/>
              <xsd:enumeration value="2. Fahnen und Anträge--Dépliants et propositions"/>
              <xsd:enumeration value="3. Verhandlungen der Räte und Kommissionen--Délibérations des Conseils et Commissions"/>
              <xsd:enumeration value="4. Parlamentarische Vorstösse und Initiativen / Verwandte Geschäfte--Interventions et initiatives parlementaires / objets apparentés"/>
              <xsd:enumeration value="5. Rechtsgrundlagen--Bases légales"/>
              <xsd:enumeration value="6. Berichte--Rapports"/>
              <xsd:enumeration value="7. Korrespondenzen--Correspondences"/>
              <xsd:enumeration value="8. Literatur--Littérature"/>
              <xsd:enumeration value="9. Weitere Unterlagen--Autres documents"/>
            </xsd:restriction>
          </xsd:simpleType>
        </xsd:union>
      </xsd:simpleType>
    </xsd:element>
    <xsd:element name="Dokumentendatum" ma:index="7" ma:displayName="Dok.datum--Date du doc." ma:default="[today]" ma:format="DateOnly" ma:internalName="Dokumentendatum" ma:readOnly="false">
      <xsd:simpleType>
        <xsd:restriction base="dms:DateTime"/>
      </xsd:simpleType>
    </xsd:element>
    <xsd:element name="Klassifizierung" ma:index="8" nillable="true" ma:displayName="Klassifizierung--Classification" ma:default="INTERN--INTERNE" ma:internalName="Klassifizierung" ma:readOnly="false">
      <xsd:simpleType>
        <xsd:restriction base="dms:Choice">
          <xsd:enumeration value=""/>
          <xsd:enumeration value="INTERN--INTERNE"/>
          <xsd:enumeration value="VERTRAULICH--CONFIDENTIEL"/>
          <xsd:enumeration value="GEHEIM--SECRET"/>
        </xsd:restriction>
      </xsd:simpleType>
    </xsd:element>
    <xsd:element name="Dokumententyp" ma:index="9" ma:displayName="Dokumententyp--Type de document" ma:format="Dropdown" ma:internalName="Dokumententyp" ma:readOnly="false">
      <xsd:simpleType>
        <xsd:restriction base="dms:Choice">
          <xsd:enumeration value="Sitzungseinladung--Invitation séance"/>
          <xsd:enumeration value="Protokoll--Procès-verbal"/>
          <xsd:enumeration value="Kommissionsprotokoll--PV-Commission"/>
          <xsd:enumeration value="Korrespondenz--Correspondance"/>
          <xsd:enumeration value="Medienmitteilung--Communiqué de presse"/>
          <xsd:enumeration value="Drehbuch--Scénario"/>
          <xsd:enumeration value="Unterlagen der Bundesverwaltung--Documents émanant de l'admin. fédérale"/>
          <xsd:enumeration value="Unterlagen Dritter--Documents émanant de tiers"/>
          <xsd:enumeration value="Unterlagen der PVK--Documents émanant du CPA"/>
          <xsd:enumeration value="Bericht--Rapport"/>
          <xsd:enumeration value="Bericht des Bundesrates--Rapport du Conseil fédéral"/>
          <xsd:enumeration value="Arbeitspapier--Document de travail"/>
          <xsd:enumeration value="Dokumentation--Documentation"/>
          <xsd:enumeration value="Dokumentationsverzeichnis--Liste de documents"/>
          <xsd:enumeration value="Antrag--Proposition"/>
          <xsd:enumeration value="Fahne--Dépliant"/>
          <xsd:enumeration value="Vorstoss--Intervention"/>
          <xsd:enumeration value="Fragen, Antworten--Questions, réponses"/>
          <xsd:enumeration value="Stellungnahme--Prise de position"/>
          <xsd:enumeration value="Empfehlung--Recommandation"/>
          <xsd:enumeration value="Präsentation--Présentation"/>
          <xsd:enumeration value="Publikation--Publication"/>
          <xsd:enumeration value="Vertrag--Contrat"/>
          <xsd:enumeration value="Bestellung--Commande"/>
          <xsd:enumeration value="Auftrag--Mandat"/>
          <xsd:enumeration value="Offerte--Soumission"/>
          <xsd:enumeration value="Planung--Planification"/>
          <xsd:enumeration value="Programm--Programme"/>
          <xsd:enumeration value="Botschaft--Message"/>
          <xsd:enumeration value="Rede--Discours"/>
          <xsd:enumeration value="Weisungen--Instructions"/>
          <xsd:enumeration value="Rechnung--Facture"/>
          <xsd:enumeration value="Baupläne--Plans constructions et aménagement"/>
          <xsd:enumeration value="Presseschau--Revue de presse"/>
          <xsd:enumeration value="Tagesordnung--Ordre du jour"/>
          <xsd:enumeration value="Fragestunde--Heure des questions"/>
          <xsd:enumeration value="Rednerliste--Liste des orateurs"/>
          <xsd:enumeration value="Schlussabstimmungstext--Texte pour le vote final"/>
          <xsd:enumeration value="Bericht in Erfüllung des Vorstosses--Rapport en réponse à l'intervention"/>
          <xsd:enumeration value="Vorabpublikation--Prépublication"/>
          <xsd:enumeration value="Vorabpublikation Pa.Iv.--Prépublication iv.pa."/>
          <xsd:enumeration value="Parl. Vorstösse--Interventions parlementaires"/>
          <xsd:enumeration value="Eingereichte Vorstösse--Interventions déposées"/>
        </xsd:restriction>
      </xsd:simpleType>
    </xsd:element>
    <xsd:element name="Anzeigesprachen" ma:index="10" nillable="true" ma:displayName="Anzeigesprachen--Langue d'affichage" ma:default="" ma:internalName="Anzeigesprachen" ma:readOnly="false">
      <xsd:complexType>
        <xsd:complexContent>
          <xsd:extension base="dms:MultiChoice">
            <xsd:sequence>
              <xsd:element name="Value" maxOccurs="unbounded" minOccurs="0" nillable="true">
                <xsd:simpleType>
                  <xsd:restriction base="dms:Choice">
                    <xsd:enumeration value="de"/>
                    <xsd:enumeration value="fr"/>
                    <xsd:enumeration value="it"/>
                  </xsd:restriction>
                </xsd:simpleType>
              </xsd:element>
            </xsd:sequence>
          </xsd:extension>
        </xsd:complexContent>
      </xsd:complexType>
    </xsd:element>
    <xsd:element name="Autor" ma:index="11" ma:displayName="AutorIn--Auteur" ma:internalName="Autor" ma:readOnly="false">
      <xsd:simpleType>
        <xsd:restriction base="dms:Text"/>
      </xsd:simpleType>
    </xsd:element>
    <xsd:element name="Aktenzeichen" ma:index="12" nillable="true" ma:displayName="Aktenzeichen--Référence" ma:internalName="Aktenzeichen" ma:readOnly="false">
      <xsd:simpleType>
        <xsd:restriction base="dms:Text"/>
      </xsd:simpleType>
    </xsd:element>
    <xsd:element name="e-parl" ma:index="13" nillable="true" ma:displayName="e-parl" ma:internalName="e_x002d_parl" ma:readOnly="false">
      <xsd:simpleType>
        <xsd:restriction base="dms:Boolean"/>
      </xsd:simpleType>
    </xsd:element>
    <xsd:element name="Entklassifizierungsvermerk" ma:index="14" nillable="true" ma:displayName="Entklassifizierungsvermerk--Note de déclassification" ma:internalName="Entklassifizierungsvermerk"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Inhaltstyp"/>
        <xsd:element ref="dc:title" maxOccurs="1" ma:index="2" ma:displayName="Dokumententitel--Titre du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e-parl Publishing - ItemAdding</Name>
    <Synchronization>Synchronous</Synchronization>
    <Type>1</Type>
    <SequenceNumber>12101</SequenceNumber>
    <Url/>
    <Assembly>Parl.Dms.Core, Version=1.0.0.0, Culture=neutral, PublicKeyToken=ffce76bc17c21d60</Assembly>
    <Class>Parl.Dms.Core.eparl.ContentTypeEventReceiver</Class>
    <Data/>
    <Filter/>
  </Receiver>
  <Receiver>
    <Name>e-parl Publishing - ItemUpdating</Name>
    <Synchronization>Synchronous</Synchronization>
    <Type>2</Type>
    <SequenceNumber>12102</SequenceNumber>
    <Url/>
    <Assembly>Parl.Dms.Core, Version=1.0.0.0, Culture=neutral, PublicKeyToken=ffce76bc17c21d60</Assembly>
    <Class>Parl.Dms.Core.eparl.ContentTypeEventReceiver</Class>
    <Data/>
    <Filter/>
  </Receiver>
  <Receiver>
    <Name>e-parl Publishing - ItemDeleting</Name>
    <Synchronization>Synchronous</Synchronization>
    <Type>3</Type>
    <SequenceNumber>12103</SequenceNumber>
    <Url/>
    <Assembly>Parl.Dms.Core, Version=1.0.0.0, Culture=neutral, PublicKeyToken=ffce76bc17c21d60</Assembly>
    <Class>Parl.Dms.Core.eparl.ContentTypeEventReceiver</Class>
    <Data/>
    <Filter/>
  </Receiver>
  <Receiver>
    <Name>e-parl Publishing - ItemFileMoving</Name>
    <Synchronization>Synchronous</Synchronization>
    <Type>9</Type>
    <SequenceNumber>12104</SequenceNumber>
    <Url/>
    <Assembly>Parl.Dms.Core, Version=1.0.0.0, Culture=neutral, PublicKeyToken=ffce76bc17c21d60</Assembly>
    <Class>Parl.Dms.Core.eparl.ContentTypeEventReceiver</Class>
    <Data/>
    <Filter/>
  </Receiver>
  <Receiver>
    <Name>e-parl Publishing - ItemCheckingOut</Name>
    <Synchronization>Synchronous</Synchronization>
    <Type>5</Type>
    <SequenceNumber>12105</SequenceNumber>
    <Url/>
    <Assembly>Parl.Dms.Core, Version=1.0.0.0, Culture=neutral, PublicKeyToken=ffce76bc17c21d60</Assembly>
    <Class>Parl.Dms.Core.eparl.ContentTypeEventReceiver</Class>
    <Data/>
    <Filter/>
  </Receiver>
  <Receiver>
    <Name>e-parl Publishing - ItemAdded</Name>
    <Synchronization>Asynchronous</Synchronization>
    <Type>10001</Type>
    <SequenceNumber>12106</SequenceNumber>
    <Url/>
    <Assembly>Parl.Dms.Core, Version=1.0.0.0, Culture=neutral, PublicKeyToken=ffce76bc17c21d60</Assembly>
    <Class>Parl.Dms.Core.eparl.ContentTypeEventReceiver</Class>
    <Data/>
    <Filter/>
  </Receiver>
  <Receiver>
    <Name>e-parl Publishing - ItemUpdated</Name>
    <Synchronization>Asynchronous</Synchronization>
    <Type>10002</Type>
    <SequenceNumber>12107</SequenceNumber>
    <Url/>
    <Assembly>Parl.Dms.Core, Version=1.0.0.0, Culture=neutral, PublicKeyToken=ffce76bc17c21d60</Assembly>
    <Class>Parl.Dms.Core.eparl.ContentTypeEventReceiver</Class>
    <Data/>
    <Filter/>
  </Receiver>
  <Receiver>
    <Name>ItemUpdating ArchiveDocumentReceiver</Name>
    <Synchronization>Synchronous</Synchronization>
    <Type>2</Type>
    <SequenceNumber>3000</SequenceNumber>
    <Url/>
    <Assembly>Parl.Dms.Core, Version=1.0.0.0, Culture=neutral, PublicKeyToken=ffce76bc17c21d60</Assembly>
    <Class>Parl.Dms.Core.EventReceivers.ArchiveDocumentReceiver</Class>
    <Data/>
    <Filter/>
  </Receiver>
  <Receiver>
    <Name>ItemDeleting ArchiveDocumentReceiver</Name>
    <Synchronization>Synchronous</Synchronization>
    <Type>3</Type>
    <SequenceNumber>3000</SequenceNumber>
    <Url/>
    <Assembly>Parl.Dms.Core, Version=1.0.0.0, Culture=neutral, PublicKeyToken=ffce76bc17c21d60</Assembly>
    <Class>Parl.Dms.Core.EventReceivers.ArchiveDocumentReceiver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Klassifizierung xmlns="7f707e96-1f10-4a6c-ae52-3ad34ac89802">INTERN--INTERNE</Klassifizierung>
    <Dokumentendatum xmlns="7f707e96-1f10-4a6c-ae52-3ad34ac89802">2026-03-24T23:00:00+00:00</Dokumentendatum>
    <Teildossier xmlns="7f707e96-1f10-4a6c-ae52-3ad34ac89802">Anhörungen -- Auditions</Teildossier>
    <Entklassifizierungsvermerk xmlns="7f707e96-1f10-4a6c-ae52-3ad34ac89802" xsi:nil="true"/>
    <e-parl xmlns="7f707e96-1f10-4a6c-ae52-3ad34ac89802">true</e-parl>
    <Anzeigesprachen xmlns="7f707e96-1f10-4a6c-ae52-3ad34ac89802">
      <Value>de</Value>
    </Anzeigesprachen>
    <Dokumententyp xmlns="7f707e96-1f10-4a6c-ae52-3ad34ac89802">Unterlagen Dritter--Documents émanant de tiers</Dokumententyp>
    <TeildossierZusatz xmlns="7f707e96-1f10-4a6c-ae52-3ad34ac89802" xsi:nil="true"/>
    <Autor xmlns="7f707e96-1f10-4a6c-ae52-3ad34ac89802">Hansjörg Seiler </Autor>
    <Aktenzeichen xmlns="7f707e96-1f10-4a6c-ae52-3ad34ac89802">101-01/26.023/APK--CPE</Aktenzeichen>
  </documentManagement>
</p:properties>
</file>

<file path=customXml/itemProps1.xml><?xml version="1.0" encoding="utf-8"?>
<ds:datastoreItem xmlns:ds="http://schemas.openxmlformats.org/officeDocument/2006/customXml" ds:itemID="{DC6D35A8-2EE6-4C68-B5A2-9D5CBA99DE12}"/>
</file>

<file path=customXml/itemProps2.xml><?xml version="1.0" encoding="utf-8"?>
<ds:datastoreItem xmlns:ds="http://schemas.openxmlformats.org/officeDocument/2006/customXml" ds:itemID="{26AF5072-85F8-49AF-8307-D0C471A013D4}"/>
</file>

<file path=customXml/itemProps3.xml><?xml version="1.0" encoding="utf-8"?>
<ds:datastoreItem xmlns:ds="http://schemas.openxmlformats.org/officeDocument/2006/customXml" ds:itemID="{DFECE95A-D076-489C-81C7-ABFF78063088}"/>
</file>

<file path=customXml/itemProps4.xml><?xml version="1.0" encoding="utf-8"?>
<ds:datastoreItem xmlns:ds="http://schemas.openxmlformats.org/officeDocument/2006/customXml" ds:itemID="{140D4C49-0426-4996-B984-FFBC9ED190E8}"/>
</file>

<file path=docProps/app.xml><?xml version="1.0" encoding="utf-8"?>
<Properties xmlns="http://schemas.openxmlformats.org/officeDocument/2006/extended-properties" xmlns:vt="http://schemas.openxmlformats.org/officeDocument/2006/docPropsVTypes">
  <TotalTime>0</TotalTime>
  <Words>882</Words>
  <Application>Microsoft Office PowerPoint</Application>
  <PresentationFormat>Breitbild</PresentationFormat>
  <Paragraphs>67</Paragraphs>
  <Slides>13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Calibri</vt:lpstr>
      <vt:lpstr>Calibri Light</vt:lpstr>
      <vt:lpstr>Wingdings</vt:lpstr>
      <vt:lpstr>Office</vt:lpstr>
      <vt:lpstr>Aussenpolitische Kommission Ständerat Anhörung 25. März 2026</vt:lpstr>
      <vt:lpstr>Gutachten Bundesamt für Justiz. Mai 2024</vt:lpstr>
      <vt:lpstr>«oblig. Staatsvertragsreferendum sui generis»</vt:lpstr>
      <vt:lpstr>Hauptsächliche Frage: Art. 121a BV</vt:lpstr>
      <vt:lpstr>Beziehung Art. 121a BV / Freizügigkeitsabkommen</vt:lpstr>
      <vt:lpstr>Bilaterale III </vt:lpstr>
      <vt:lpstr>Argumentation Botschaft</vt:lpstr>
      <vt:lpstr>Botschaft, Ziff. 2.3.10.1.3</vt:lpstr>
      <vt:lpstr>Auslegung von Art. 121a BV</vt:lpstr>
      <vt:lpstr>Vor allem: man muss auch Abs. 2 lesen</vt:lpstr>
      <vt:lpstr>Folgerung</vt:lpstr>
      <vt:lpstr>Konsequenzen</vt:lpstr>
      <vt:lpstr>Praktisches Vorgehen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2026-03-25 Präsentation Referendum Seiler D</dc:title>
  <dc:creator>Hansjoerg Seiler</dc:creator>
  <cp:lastModifiedBy>Hansjoerg Seiler</cp:lastModifiedBy>
  <cp:revision>9</cp:revision>
  <dcterms:created xsi:type="dcterms:W3CDTF">2026-03-09T09:04:03Z</dcterms:created>
  <dcterms:modified xsi:type="dcterms:W3CDTF">2026-03-19T09:28:22Z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0x010100F71585DFDA751D469ADC5A68BF7DD0BA0100A5783CB89D907D438DB10C6F5B6CE298</vt:lpwstr>
  </property>
  <property fmtid="{D5CDD505-2E9C-101B-9397-08002B2CF9AE}" pid="3" name="Anzeigesprachen--Langue d'affichage">
    <vt:lpwstr/>
  </property>
</Properties>
</file>