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9" r:id="rId3"/>
    <p:sldId id="263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4694"/>
  </p:normalViewPr>
  <p:slideViewPr>
    <p:cSldViewPr snapToGrid="0">
      <p:cViewPr varScale="1">
        <p:scale>
          <a:sx n="109" d="100"/>
          <a:sy n="109" d="100"/>
        </p:scale>
        <p:origin x="216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36AA15-C237-304F-8450-6C228846F978}" type="datetimeFigureOut">
              <a:rPr lang="de-CH" smtClean="0"/>
              <a:t>24.03.26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Modifier le format du texte principal</a:t>
            </a:r>
          </a:p>
          <a:p>
            <a:pPr lvl="1"/>
            <a:r>
              <a:rPr lang="de-DE"/>
              <a:t>Deuxième niveau</a:t>
            </a:r>
          </a:p>
          <a:p>
            <a:pPr lvl="2"/>
            <a:r>
              <a:rPr lang="de-DE"/>
              <a:t>Troisième niveau</a:t>
            </a:r>
          </a:p>
          <a:p>
            <a:pPr lvl="3"/>
            <a:r>
              <a:rPr lang="de-DE"/>
              <a:t>Quatrième niveau</a:t>
            </a:r>
          </a:p>
          <a:p>
            <a:pPr lvl="4"/>
            <a:r>
              <a:rPr lang="de-DE"/>
              <a:t>Cinquième niveau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56F2F7-1BC3-A446-9A63-7CBC13EC765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75718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9DD354-BBA4-1CEF-17A2-3027CAD085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59864FD-0974-1254-0B7C-B2A6665A99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A76FC73E-1A9A-BD2A-9FB9-C11F50B73D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E7BADB5-B73B-2B96-242B-11B92E3A03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6F2F7-1BC3-A446-9A63-7CBC13EC765E}" type="slidenum">
              <a:rPr lang="de-CH" smtClean="0"/>
              <a:t>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24987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F3545E-9484-0D80-F78E-906C7AD3BD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35370642-B318-E5FB-4B72-E35D61FFB6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72F7BC61-630B-5E4E-C045-1A92F501AE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465DD41-5218-78EA-82DB-A74C9BB588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6F2F7-1BC3-A446-9A63-7CBC13EC765E}" type="slidenum">
              <a:rPr lang="de-CH" smtClean="0"/>
              <a:t>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10109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4A3A94-127A-1918-6EE1-5E4F3365E2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914B8DA8-CB78-4A69-B44A-8D06A6D508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5111A96-1FC6-222B-5645-77837A82FE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DA37E34-FD3D-2ABD-AB7A-081C0A8BEA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6F2F7-1BC3-A446-9A63-7CBC13EC765E}" type="slidenum">
              <a:rPr lang="de-CH" smtClean="0"/>
              <a:t>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882224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D39D2D-0455-78FD-E751-B528F6990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188B05C4-7C87-389B-2FE4-F18A748C5C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919CBD0-9A35-DD58-9134-3E2D62FBBE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E981DCD-90B9-C356-7744-A6F940941D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6F2F7-1BC3-A446-9A63-7CBC13EC765E}" type="slidenum">
              <a:rPr lang="de-CH" smtClean="0"/>
              <a:t>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032045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5417E3-AF1C-061B-0A13-E26047BA1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5C002CF5-BEF7-1698-7531-AB0486D50D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32D0564B-0473-4954-9CA2-583C18CF71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/>
              <a:t>... on ne peut donc pas parler de «soumission»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4322582-A90A-4461-B075-B005AFA0EF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6F2F7-1BC3-A446-9A63-7CBC13EC765E}" type="slidenum">
              <a:rPr lang="de-CH" smtClean="0"/>
              <a:t>6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321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93BE83-662D-818A-5AB7-DDAD447496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E5FF69F-408E-F4C0-7B5F-19C75E4D8E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29ECA46-F2F6-A281-49CA-E6F90E5DB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99FB06E-0D54-C2C8-B63A-33D2C3335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APK-S Anhörung «Stabilisierung und Weiterentwicklung der Beziehungen Schweiz–EU (Bilaterale III)» 25.3.2026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A2CA26D-88B8-4475-DDBA-5E6A79B19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D775-2C08-354D-A718-B9B97DB698C0}" type="slidenum">
              <a:rPr lang="de-CH" smtClean="0"/>
              <a:t>‹Nr.›</a:t>
            </a:fld>
            <a:endParaRPr lang="de-CH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FDC04663-B053-0C47-B7F8-84060A9860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8349" y="5774428"/>
            <a:ext cx="2157418" cy="759478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B863A090-96E0-8283-A5B7-974C30431E9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38130" y="6156637"/>
            <a:ext cx="9415670" cy="1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632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8B515F-09B2-896B-E28E-EBEA94404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7784B7D-31D8-18E8-2FBC-7A27CADAA3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9A3DB7C-9E66-773B-CC87-77537B8C3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B616059-5DDD-914E-F6C3-73E73634D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APK-S Anhörung «Stabilisierung und Weiterentwicklung der Beziehungen Schweiz–EU (Bilaterale III)» 25.3.2026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F1F36B7-89BD-AF0D-9FE8-E7F8982DD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D775-2C08-354D-A718-B9B97DB698C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72621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6E37013-E021-835C-3105-223B29A84B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8C897E6-2CAA-F8D9-64BE-9A5B2221E3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58C9D28-2059-764B-DB3D-9ECADAD28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CBF9CF2-37D1-75AA-E8F3-DD7268FAA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APK-S Anhörung «Stabilisierung und Weiterentwicklung der Beziehungen Schweiz–EU (Bilaterale III)» 25.3.2026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F6C1936-AA8B-FAD1-053F-148A2B238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D775-2C08-354D-A718-B9B97DB698C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6251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FF9185-1ED4-8C11-9A79-26306D061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4290"/>
            <a:ext cx="10515600" cy="922031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588BC64-B0D9-7DE9-418C-568ED8A63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3812"/>
            <a:ext cx="10515600" cy="4603067"/>
          </a:xfrm>
        </p:spPr>
        <p:txBody>
          <a:bodyPr/>
          <a:lstStyle>
            <a:lvl1pPr marL="336600" indent="-336600">
              <a:buFont typeface="Symbol" pitchFamily="2" charset="2"/>
              <a:buChar char="-"/>
              <a:defRPr/>
            </a:lvl1pPr>
            <a:lvl2pPr indent="-336600">
              <a:buSzPct val="80000"/>
              <a:buFont typeface="Wingdings" pitchFamily="2" charset="2"/>
              <a:buChar char="§"/>
              <a:defRPr/>
            </a:lvl2pPr>
            <a:lvl3pPr indent="-336600">
              <a:buSzPct val="80000"/>
              <a:buFont typeface="Courier New" panose="02070309020205020404" pitchFamily="49" charset="0"/>
              <a:buChar char="o"/>
              <a:defRPr/>
            </a:lvl3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768F3E-E3DF-D2EB-5B2E-68A5881F4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38129" y="6297735"/>
            <a:ext cx="8940885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de-CH" dirty="0"/>
              <a:t>APK-S Anhörung «Stabilisierung und Weiterentwicklung der Beziehungen Schweiz–EU (Bilaterale III)» 25.3.2026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1CD572-FF9F-EFE7-618A-6EC67DBD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96246" y="6297735"/>
            <a:ext cx="451337" cy="365125"/>
          </a:xfrm>
        </p:spPr>
        <p:txBody>
          <a:bodyPr/>
          <a:lstStyle/>
          <a:p>
            <a:fld id="{24E4D775-2C08-354D-A718-B9B97DB698C0}" type="slidenum">
              <a:rPr lang="de-CH" smtClean="0"/>
              <a:t>‹Nr.›</a:t>
            </a:fld>
            <a:endParaRPr lang="de-CH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52845E0-87B0-8C40-53B8-659C877EDF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8349" y="5774428"/>
            <a:ext cx="2157418" cy="759478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FEB0CFB9-17F3-0609-E9E9-2E381F251B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18251" y="6176515"/>
            <a:ext cx="9445399" cy="45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676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57A6F6-99FC-E878-5DDD-EDF932A1B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20CBDFE-88FF-43E3-BCBE-16B0C579FF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4AF830D-3E58-9B89-0E15-9E679EB6C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FAC7024-A81C-8D24-1A2A-EF92FD2D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APK-S Anhörung «Stabilisierung und Weiterentwicklung der Beziehungen Schweiz–EU (Bilaterale III)» 25.3.2026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3887672-0CD4-9C4A-E322-E4C6BBB75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D775-2C08-354D-A718-B9B97DB698C0}" type="slidenum">
              <a:rPr lang="de-CH" smtClean="0"/>
              <a:t>‹Nr.›</a:t>
            </a:fld>
            <a:endParaRPr lang="de-CH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2D908B9C-F4EA-0A0B-A0F0-5B681237C98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8349" y="5774428"/>
            <a:ext cx="2157418" cy="759478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DDE0890B-A6ED-23BD-BAD9-14DE0BCEA7E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38130" y="6156637"/>
            <a:ext cx="9415670" cy="1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587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85C507-D400-31C5-EAB0-B26B1B290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22C3197-1475-93C2-E60E-B1B794A7C3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437BDC6-DA06-299F-F565-E053D8B93A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0246652-8205-360A-7F6C-01F4B0EAB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E036310-FA47-88A1-AAE8-2297FC4FF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APK-S Anhörung «Stabilisierung und Weiterentwicklung der Beziehungen Schweiz–EU (Bilaterale III)» 25.3.2026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D68AD4C-0A3A-1E8E-FCAC-D99F12B63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D775-2C08-354D-A718-B9B97DB698C0}" type="slidenum">
              <a:rPr lang="de-CH" smtClean="0"/>
              <a:t>‹Nr.›</a:t>
            </a:fld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33A9B4FB-014E-6CED-FC2A-E78E1476B1E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8349" y="5774428"/>
            <a:ext cx="2157418" cy="759478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3A3EAE03-F80A-0A76-5938-7F2CAFF946E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38130" y="6156637"/>
            <a:ext cx="9415670" cy="1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476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2D1504-5F5A-7DC7-DBC8-7DF585204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A35C1D9-B5B5-CD1E-4D47-DABAAF06BB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8578ADB-0263-4F47-2CA9-9756952CF0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B282BE4-1A62-1ADB-A475-E2B6717D44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28C5220-EEEE-D2E4-CDD1-0B146A53E5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EABBD8C-BF05-4D2B-1E88-D9BAC28C5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7CA6EE3-E8AC-1204-0E61-0B32D1476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APK-S Anhörung «Stabilisierung und Weiterentwicklung der Beziehungen Schweiz–EU (Bilaterale III)» 25.3.2026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E085083-9211-C61E-1FCB-938B67C71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D775-2C08-354D-A718-B9B97DB698C0}" type="slidenum">
              <a:rPr lang="de-CH" smtClean="0"/>
              <a:t>‹Nr.›</a:t>
            </a:fld>
            <a:endParaRPr lang="de-CH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ED54D0D0-CEF4-D468-806B-4474D6378F9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8349" y="5774428"/>
            <a:ext cx="2157418" cy="759478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C9BBCDBD-720F-EA9F-CE75-378B10A764D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38130" y="6156637"/>
            <a:ext cx="9415670" cy="1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379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1364A5-3017-51FC-CFBF-62E7008B0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50359FA-FA3F-EEB5-A1F0-85E94AC00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EE6D2A2-A8C9-6318-9D73-81E52E0D3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APK-S Anhörung «Stabilisierung und Weiterentwicklung der Beziehungen Schweiz–EU (Bilaterale III)» 25.3.2026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D42F769-B621-1FE9-1E71-6887E78FB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D775-2C08-354D-A718-B9B97DB698C0}" type="slidenum">
              <a:rPr lang="de-CH" smtClean="0"/>
              <a:t>‹Nr.›</a:t>
            </a:fld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6997F20-1020-F5AC-FEA5-C1AE5E781A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8349" y="5774428"/>
            <a:ext cx="2157418" cy="759478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FF1F6389-772C-34E8-A633-21AC6AFFC24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38130" y="6156637"/>
            <a:ext cx="9415670" cy="1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557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D4AE226-6B5C-3A7B-D3DF-53BCCE6B4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923A8F5-1FB6-338E-A341-CA2937E2D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APK-S Anhörung «Stabilisierung und Weiterentwicklung der Beziehungen Schweiz–EU (Bilaterale III)» 25.3.2026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A8A08DB-4F0D-D42E-3F24-24EDE4A87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D775-2C08-354D-A718-B9B97DB698C0}" type="slidenum">
              <a:rPr lang="de-CH" smtClean="0"/>
              <a:t>‹Nr.›</a:t>
            </a:fld>
            <a:endParaRPr lang="de-CH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2ACC01F3-137C-0A72-3ABA-088F43B078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8349" y="5774428"/>
            <a:ext cx="2157418" cy="759478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3760B1D7-5DCB-6481-B3C7-CB8E1238D46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38130" y="6156637"/>
            <a:ext cx="9415670" cy="1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00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55C20A-F274-DE52-8EDF-A6375C5F8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151F69C-2AB5-21A1-1D9D-A67B67ABD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6C25B40-8D68-0AC5-DBB4-ABE0EAF24A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D98E231-02DD-DD7F-EA20-F334E6696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42AFE32-8700-3067-A57C-7EE673092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APK-S Anhörung «Stabilisierung und Weiterentwicklung der Beziehungen Schweiz–EU (Bilaterale III)» 25.3.2026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BC56A2D-F81C-2862-6606-424E46466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D775-2C08-354D-A718-B9B97DB698C0}" type="slidenum">
              <a:rPr lang="de-CH" smtClean="0"/>
              <a:t>‹Nr.›</a:t>
            </a:fld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BB147B26-5063-3FD7-6CA8-325AAD2A403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8349" y="5774428"/>
            <a:ext cx="2157418" cy="759478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1848502A-17D8-BC2E-5D88-761D846773F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38130" y="6156637"/>
            <a:ext cx="9415670" cy="1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318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8F049C-FC5C-02A2-472D-6C5190C69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D623E59-E692-FA78-1AAC-7CCA6CE7F3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6B51E71-2E22-89BD-AB6B-8B109EA7CD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CEC787C-498E-D40C-2D08-A2CDEE259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1F1C195-00B9-BF99-5E3A-4920ADEA7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APK-S Anhörung «Stabilisierung und Weiterentwicklung der Beziehungen Schweiz–EU (Bilaterale III)» 25.3.2026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A80EB4C-C7E5-07D9-F820-C4EA78227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D775-2C08-354D-A718-B9B97DB698C0}" type="slidenum">
              <a:rPr lang="de-CH" smtClean="0"/>
              <a:t>‹Nr.›</a:t>
            </a:fld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8EFBA3D8-78E7-BC55-0436-5DD97F4297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8349" y="5774428"/>
            <a:ext cx="2157418" cy="759478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0E05C11F-FE47-C81B-056E-37FFFF28DC2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38130" y="6156637"/>
            <a:ext cx="9415670" cy="1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2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F1B807F-C7FA-C749-5B61-2632C80B6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Modifier le format du titre principal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03C78CC-17FC-5F7A-B55E-7D1924788C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Modifier le format du texte principal</a:t>
            </a:r>
          </a:p>
          <a:p>
            <a:pPr lvl="1"/>
            <a:r>
              <a:rPr lang="de-DE"/>
              <a:t>Deuxième niveau</a:t>
            </a:r>
          </a:p>
          <a:p>
            <a:pPr lvl="2"/>
            <a:r>
              <a:rPr lang="de-DE"/>
              <a:t>Troisième niveau</a:t>
            </a:r>
          </a:p>
          <a:p>
            <a:pPr lvl="3"/>
            <a:r>
              <a:rPr lang="de-DE"/>
              <a:t>Quatrième niveau</a:t>
            </a:r>
          </a:p>
          <a:p>
            <a:pPr lvl="4"/>
            <a:r>
              <a:rPr lang="de-DE"/>
              <a:t>Cinquième niveau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186D949-73CD-0B0F-BA44-C1D8761C73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4B0AF99-916C-A8B4-EA9C-F03A6E2C57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de-CH"/>
              <a:t>APK-S Audition «Stabilisation et développement des relations entre la Suisse et l'UE (Accords bilatéraux III)» 25 mars 2026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F5555EB-51A4-AA11-F7D2-D9CB7C0DE0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E4D775-2C08-354D-A718-B9B97DB698C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2604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676801-3F8F-61E0-7E7E-CCFCB7B3A2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2509" y="1122362"/>
            <a:ext cx="11530940" cy="3022125"/>
          </a:xfrm>
        </p:spPr>
        <p:txBody>
          <a:bodyPr>
            <a:normAutofit fontScale="90000"/>
          </a:bodyPr>
          <a:lstStyle/>
          <a:p>
            <a:r>
              <a:rPr lang="de-CH" dirty="0">
                <a:solidFill>
                  <a:schemeClr val="accent2">
                    <a:lumMod val="50000"/>
                  </a:schemeClr>
                </a:solidFill>
              </a:rPr>
              <a:t>OCF. Paquet </a:t>
            </a:r>
            <a:br>
              <a:rPr lang="de-CH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de-CH" dirty="0">
                <a:solidFill>
                  <a:schemeClr val="accent2">
                    <a:lumMod val="50000"/>
                  </a:schemeClr>
                </a:solidFill>
              </a:rPr>
              <a:t>«Stabilisation et développement des </a:t>
            </a:r>
            <a:r>
              <a:rPr lang="de-CH" dirty="0" err="1">
                <a:solidFill>
                  <a:schemeClr val="accent2">
                    <a:lumMod val="50000"/>
                  </a:schemeClr>
                </a:solidFill>
              </a:rPr>
              <a:t>relations</a:t>
            </a:r>
            <a:r>
              <a:rPr lang="de-CH" dirty="0">
                <a:solidFill>
                  <a:schemeClr val="accent2">
                    <a:lumMod val="50000"/>
                  </a:schemeClr>
                </a:solidFill>
              </a:rPr>
              <a:t> Suisse–UE </a:t>
            </a:r>
            <a:br>
              <a:rPr lang="de-CH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de-CH" dirty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de-CH" dirty="0" err="1">
                <a:solidFill>
                  <a:schemeClr val="accent2">
                    <a:lumMod val="50000"/>
                  </a:schemeClr>
                </a:solidFill>
              </a:rPr>
              <a:t>Bilatérales</a:t>
            </a:r>
            <a:r>
              <a:rPr lang="de-CH" dirty="0">
                <a:solidFill>
                  <a:schemeClr val="accent2">
                    <a:lumMod val="50000"/>
                  </a:schemeClr>
                </a:solidFill>
              </a:rPr>
              <a:t> III)»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A0CCFEE-A0F7-385C-C5EA-AA7CB05EA3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63242"/>
            <a:ext cx="9144000" cy="994558"/>
          </a:xfrm>
        </p:spPr>
        <p:txBody>
          <a:bodyPr/>
          <a:lstStyle/>
          <a:p>
            <a:r>
              <a:rPr lang="de-CH" dirty="0" err="1"/>
              <a:t>Commissions</a:t>
            </a:r>
            <a:r>
              <a:rPr lang="de-CH" dirty="0"/>
              <a:t> de politique extérieure du Conseil des États</a:t>
            </a:r>
          </a:p>
          <a:p>
            <a:r>
              <a:rPr lang="de-CH" dirty="0"/>
              <a:t>25 mars 2026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447E9D0-5A96-03C6-2615-9B9318B59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D775-2C08-354D-A718-B9B97DB698C0}" type="slidenum">
              <a:rPr lang="de-CH" smtClean="0"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540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C34B9C-ED08-FFDE-787B-F0C72F2E0C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D7305E-E6D8-7C93-3B8B-2DB5E3A64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CH" sz="3600" dirty="0" err="1">
                <a:solidFill>
                  <a:schemeClr val="accent2">
                    <a:lumMod val="50000"/>
                  </a:schemeClr>
                </a:solidFill>
              </a:rPr>
              <a:t>Appréciation</a:t>
            </a:r>
            <a:r>
              <a:rPr lang="de-CH" sz="3600" dirty="0">
                <a:solidFill>
                  <a:schemeClr val="accent2">
                    <a:lumMod val="50000"/>
                  </a:schemeClr>
                </a:solidFill>
              </a:rPr>
              <a:t> globale du </a:t>
            </a:r>
            <a:r>
              <a:rPr lang="de-CH" sz="3600" dirty="0" err="1">
                <a:solidFill>
                  <a:schemeClr val="accent2">
                    <a:lumMod val="50000"/>
                  </a:schemeClr>
                </a:solidFill>
              </a:rPr>
              <a:t>point</a:t>
            </a:r>
            <a:r>
              <a:rPr lang="de-CH" sz="3600" dirty="0">
                <a:solidFill>
                  <a:schemeClr val="accent2">
                    <a:lumMod val="50000"/>
                  </a:schemeClr>
                </a:solidFill>
              </a:rPr>
              <a:t> de vue </a:t>
            </a:r>
            <a:r>
              <a:rPr lang="de-CH" sz="3600" dirty="0" err="1">
                <a:solidFill>
                  <a:schemeClr val="accent2">
                    <a:lumMod val="50000"/>
                  </a:schemeClr>
                </a:solidFill>
              </a:rPr>
              <a:t>politique</a:t>
            </a:r>
            <a:r>
              <a:rPr lang="de-CH" sz="36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CH" sz="3600" dirty="0" err="1">
                <a:solidFill>
                  <a:schemeClr val="accent2">
                    <a:lumMod val="50000"/>
                  </a:schemeClr>
                </a:solidFill>
              </a:rPr>
              <a:t>extérieure</a:t>
            </a:r>
            <a:endParaRPr lang="de-CH" sz="36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EC2EBCA-8E64-864F-1D50-4025A22242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CH" dirty="0"/>
          </a:p>
          <a:p>
            <a:pPr marL="0" indent="0">
              <a:buNone/>
            </a:pPr>
            <a:r>
              <a:rPr lang="de-CH" dirty="0"/>
              <a:t>Remarques préliminaires</a:t>
            </a:r>
            <a:br>
              <a:rPr lang="de-CH" dirty="0"/>
            </a:br>
            <a:endParaRPr lang="de-CH" dirty="0"/>
          </a:p>
          <a:p>
            <a:pPr marL="514350" indent="-514350">
              <a:buFont typeface="+mj-lt"/>
              <a:buAutoNum type="arabicParenR"/>
            </a:pPr>
            <a:r>
              <a:rPr lang="de-CH" dirty="0"/>
              <a:t>Contexte géopolitique</a:t>
            </a:r>
          </a:p>
          <a:p>
            <a:pPr marL="514350" indent="-514350">
              <a:buFont typeface="+mj-lt"/>
              <a:buAutoNum type="arabicParenR"/>
            </a:pPr>
            <a:r>
              <a:rPr lang="de-CH" dirty="0"/>
              <a:t>Souveraineté et démocratie</a:t>
            </a:r>
          </a:p>
          <a:p>
            <a:pPr marL="514350" indent="-514350">
              <a:buFont typeface="+mj-lt"/>
              <a:buAutoNum type="arabicParenR"/>
            </a:pPr>
            <a:r>
              <a:rPr lang="de-CH" dirty="0"/>
              <a:t>Immigration</a:t>
            </a:r>
          </a:p>
          <a:p>
            <a:pPr marL="0" indent="0">
              <a:buNone/>
            </a:pPr>
            <a:br>
              <a:rPr lang="de-CH" dirty="0"/>
            </a:br>
            <a:r>
              <a:rPr lang="de-CH" dirty="0"/>
              <a:t>Conclusion</a:t>
            </a:r>
          </a:p>
          <a:p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08EF653-5B33-24EF-7119-DD6953654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06270" y="6308850"/>
            <a:ext cx="947530" cy="365125"/>
          </a:xfrm>
        </p:spPr>
        <p:txBody>
          <a:bodyPr/>
          <a:lstStyle/>
          <a:p>
            <a:fld id="{24E4D775-2C08-354D-A718-B9B97DB698C0}" type="slidenum">
              <a:rPr lang="de-CH" sz="1400" smtClean="0">
                <a:solidFill>
                  <a:schemeClr val="bg1">
                    <a:lumMod val="50000"/>
                  </a:schemeClr>
                </a:solidFill>
              </a:rPr>
              <a:t>2</a:t>
            </a:fld>
            <a:endParaRPr lang="de-CH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1008ADE-FD43-AD67-989D-9BBB32D79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Audition de la CPE-E «Stabilisation et développement des </a:t>
            </a:r>
            <a:r>
              <a:rPr lang="de-CH" dirty="0" err="1"/>
              <a:t>relations</a:t>
            </a:r>
            <a:r>
              <a:rPr lang="de-CH" dirty="0"/>
              <a:t> Suisse–UE (</a:t>
            </a:r>
            <a:r>
              <a:rPr lang="de-CH" dirty="0" err="1"/>
              <a:t>Bilatérales</a:t>
            </a:r>
            <a:r>
              <a:rPr lang="de-CH" dirty="0"/>
              <a:t> III)» 25 mars 2026</a:t>
            </a:r>
          </a:p>
        </p:txBody>
      </p:sp>
    </p:spTree>
    <p:extLst>
      <p:ext uri="{BB962C8B-B14F-4D97-AF65-F5344CB8AC3E}">
        <p14:creationId xmlns:p14="http://schemas.microsoft.com/office/powerpoint/2010/main" val="292079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FACA43-2842-4FEE-2FB0-54174F109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3F93F2-7934-8706-7BB8-48621EC7E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Contexte géopolitique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00FD83-ED10-47C0-AAF5-D9136325F9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6660"/>
            <a:ext cx="10515600" cy="46030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CH" dirty="0"/>
              <a:t>Un monde divisé en blocs </a:t>
            </a:r>
          </a:p>
          <a:p>
            <a:pPr marL="0" indent="0">
              <a:buNone/>
            </a:pPr>
            <a:r>
              <a:rPr lang="de-CH" dirty="0"/>
              <a:t>► Nécessité des partenariats</a:t>
            </a:r>
          </a:p>
          <a:p>
            <a:pPr marL="0" indent="0">
              <a:buNone/>
            </a:pPr>
            <a:r>
              <a:rPr lang="de-CH" dirty="0"/>
              <a:t>Politique des grandes puissances</a:t>
            </a:r>
          </a:p>
          <a:p>
            <a:pPr marL="0" indent="0">
              <a:buNone/>
            </a:pPr>
            <a:r>
              <a:rPr lang="de-CH" dirty="0"/>
              <a:t>►  vs. démocratie et État de droit</a:t>
            </a:r>
          </a:p>
          <a:p>
            <a:pPr marL="0" indent="0">
              <a:buNone/>
            </a:pPr>
            <a:r>
              <a:rPr lang="de-CH" dirty="0"/>
              <a:t>L'Europe, un partenaire naturel : géographiquement, politiquement, </a:t>
            </a:r>
            <a:br>
              <a:rPr lang="de-CH" dirty="0"/>
            </a:br>
            <a:r>
              <a:rPr lang="de-CH" dirty="0"/>
              <a:t>géopolitique ► y compris en matière de politique de sécurité</a:t>
            </a:r>
          </a:p>
          <a:p>
            <a:pPr marL="0" indent="0">
              <a:buNone/>
            </a:pPr>
            <a:r>
              <a:rPr lang="de-CH" b="1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✓ </a:t>
            </a:r>
            <a:r>
              <a:rPr lang="de-CH" dirty="0"/>
              <a:t>Dialogue de haut niveau entre la Suisse et l'UE</a:t>
            </a:r>
          </a:p>
          <a:p>
            <a:pPr marL="0" indent="0">
              <a:buNone/>
            </a:pPr>
            <a:r>
              <a:rPr lang="de-CH" b="1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✓ </a:t>
            </a:r>
            <a:r>
              <a:rPr lang="de-CH" dirty="0"/>
              <a:t>Comité parlementaire mixte Suisse – UE</a:t>
            </a:r>
          </a:p>
          <a:p>
            <a:pPr marL="0" indent="0">
              <a:buNone/>
            </a:pPr>
            <a:r>
              <a:rPr lang="de-CH" b="1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✓ </a:t>
            </a:r>
            <a:r>
              <a:rPr lang="de-CH" dirty="0"/>
              <a:t>Dialogue en matière de politique de sécurité entre DFAE et PESC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E6541CD-92D6-591D-0BE1-88EA6AD1A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06270" y="6308850"/>
            <a:ext cx="947530" cy="365125"/>
          </a:xfrm>
        </p:spPr>
        <p:txBody>
          <a:bodyPr/>
          <a:lstStyle/>
          <a:p>
            <a:fld id="{24E4D775-2C08-354D-A718-B9B97DB698C0}" type="slidenum">
              <a:rPr lang="de-CH" sz="1400" smtClean="0">
                <a:solidFill>
                  <a:schemeClr val="bg1">
                    <a:lumMod val="50000"/>
                  </a:schemeClr>
                </a:solidFill>
              </a:rPr>
              <a:t>3</a:t>
            </a:fld>
            <a:endParaRPr lang="de-CH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Fußzeilenplatzhalter 3">
            <a:extLst>
              <a:ext uri="{FF2B5EF4-FFF2-40B4-BE49-F238E27FC236}">
                <a16:creationId xmlns:a16="http://schemas.microsoft.com/office/drawing/2014/main" id="{BB07C3F4-4736-86EE-82D6-E0F935080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38129" y="6297735"/>
            <a:ext cx="8940885" cy="365125"/>
          </a:xfrm>
        </p:spPr>
        <p:txBody>
          <a:bodyPr/>
          <a:lstStyle/>
          <a:p>
            <a:r>
              <a:rPr lang="de-CH" dirty="0"/>
              <a:t>Audition de la CPE-E «Stabilisation et développement des </a:t>
            </a:r>
            <a:r>
              <a:rPr lang="de-CH" dirty="0" err="1"/>
              <a:t>relations</a:t>
            </a:r>
            <a:r>
              <a:rPr lang="de-CH" dirty="0"/>
              <a:t> Suisse–UE (</a:t>
            </a:r>
            <a:r>
              <a:rPr lang="de-CH" dirty="0" err="1"/>
              <a:t>Bilatérales</a:t>
            </a:r>
            <a:r>
              <a:rPr lang="de-CH" dirty="0"/>
              <a:t> III)» 25 mars 2026</a:t>
            </a:r>
          </a:p>
        </p:txBody>
      </p:sp>
    </p:spTree>
    <p:extLst>
      <p:ext uri="{BB962C8B-B14F-4D97-AF65-F5344CB8AC3E}">
        <p14:creationId xmlns:p14="http://schemas.microsoft.com/office/powerpoint/2010/main" val="1431657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EB7BC9-5728-A3E4-661E-9A132A1BD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804137-D780-1FEE-91CE-D1CBFE1B0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Souveraineté et démocratie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7DD45DE-98C0-207B-4FFF-404A74289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286677"/>
            <a:ext cx="11353801" cy="4603067"/>
          </a:xfrm>
        </p:spPr>
        <p:txBody>
          <a:bodyPr/>
          <a:lstStyle/>
          <a:p>
            <a:pPr marL="0" indent="0">
              <a:buNone/>
            </a:pPr>
            <a:r>
              <a:rPr lang="de-CH" dirty="0"/>
              <a:t>La souveraineté, un bien précieux</a:t>
            </a:r>
          </a:p>
          <a:p>
            <a:pPr marL="0" indent="0">
              <a:buNone/>
            </a:pPr>
            <a:r>
              <a:rPr lang="de-CH" dirty="0"/>
              <a:t>► Autodétermination ; participation aux décisions là où </a:t>
            </a:r>
            <a:r>
              <a:rPr lang="de-CH" dirty="0" err="1"/>
              <a:t>cela</a:t>
            </a:r>
            <a:r>
              <a:rPr lang="de-CH" dirty="0"/>
              <a:t> </a:t>
            </a:r>
            <a:r>
              <a:rPr lang="de-CH" dirty="0" err="1"/>
              <a:t>s'avère</a:t>
            </a:r>
            <a:r>
              <a:rPr lang="de-CH" dirty="0"/>
              <a:t> </a:t>
            </a:r>
            <a:r>
              <a:rPr lang="de-CH" dirty="0" err="1"/>
              <a:t>pertinent</a:t>
            </a:r>
            <a:r>
              <a:rPr lang="de-CH" dirty="0"/>
              <a:t> </a:t>
            </a:r>
          </a:p>
          <a:p>
            <a:pPr marL="0" indent="0">
              <a:buNone/>
            </a:pPr>
            <a:r>
              <a:rPr lang="de-CH" dirty="0" err="1"/>
              <a:t>Souveraineté</a:t>
            </a:r>
            <a:r>
              <a:rPr lang="de-CH" dirty="0"/>
              <a:t> normative ≠ souveraineté de fait</a:t>
            </a:r>
          </a:p>
          <a:p>
            <a:pPr marL="0" indent="0">
              <a:buNone/>
            </a:pPr>
            <a:r>
              <a:rPr lang="de-CH" dirty="0"/>
              <a:t>► Élément décisif : la légitimité démocratique</a:t>
            </a:r>
          </a:p>
          <a:p>
            <a:pPr marL="0" indent="0">
              <a:buNone/>
            </a:pPr>
            <a:r>
              <a:rPr lang="de-CH" b="1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✓ </a:t>
            </a:r>
            <a:r>
              <a:rPr lang="de-CH" dirty="0"/>
              <a:t>Participation : ce qu’on appelle le « </a:t>
            </a:r>
            <a:r>
              <a:rPr lang="de-CH" dirty="0" err="1"/>
              <a:t>decision shaping »</a:t>
            </a:r>
            <a:endParaRPr lang="de-CH" dirty="0"/>
          </a:p>
          <a:p>
            <a:pPr marL="0" indent="0">
              <a:buNone/>
            </a:pPr>
            <a:r>
              <a:rPr lang="de-CH" b="1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✓ </a:t>
            </a:r>
            <a:r>
              <a:rPr lang="de-CH" dirty="0"/>
              <a:t>Le Parlement et les cantons sont impliqués</a:t>
            </a:r>
          </a:p>
          <a:p>
            <a:pPr marL="0" indent="0">
              <a:buNone/>
            </a:pPr>
            <a:r>
              <a:rPr lang="de-CH" b="1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✓ </a:t>
            </a:r>
            <a:r>
              <a:rPr lang="de-CH" dirty="0" err="1"/>
              <a:t>Les</a:t>
            </a:r>
            <a:r>
              <a:rPr lang="de-CH" dirty="0"/>
              <a:t> </a:t>
            </a:r>
            <a:r>
              <a:rPr lang="de-CH" dirty="0" err="1"/>
              <a:t>droits</a:t>
            </a:r>
            <a:r>
              <a:rPr lang="de-CH" dirty="0"/>
              <a:t> d'initiative et de </a:t>
            </a:r>
            <a:r>
              <a:rPr lang="de-CH" dirty="0" err="1"/>
              <a:t>référendum</a:t>
            </a:r>
            <a:r>
              <a:rPr lang="de-CH" dirty="0"/>
              <a:t> </a:t>
            </a:r>
            <a:r>
              <a:rPr lang="de-CH" dirty="0" err="1"/>
              <a:t>sont</a:t>
            </a:r>
            <a:r>
              <a:rPr lang="de-CH" dirty="0"/>
              <a:t> </a:t>
            </a:r>
            <a:r>
              <a:rPr lang="de-CH" dirty="0" err="1"/>
              <a:t>préservés</a:t>
            </a:r>
            <a:r>
              <a:rPr lang="de-CH" dirty="0"/>
              <a:t> </a:t>
            </a:r>
          </a:p>
          <a:p>
            <a:pPr marL="0" indent="0">
              <a:buNone/>
            </a:pPr>
            <a:r>
              <a:rPr lang="de-CH" dirty="0"/>
              <a:t>► « dynamique » = « </a:t>
            </a:r>
            <a:r>
              <a:rPr lang="de-CH" b="1" dirty="0"/>
              <a:t>adoption démocratique du droit </a:t>
            </a:r>
            <a:r>
              <a:rPr lang="de-CH" dirty="0"/>
              <a:t>»</a:t>
            </a:r>
          </a:p>
          <a:p>
            <a:pPr marL="0" indent="0">
              <a:buNone/>
            </a:pPr>
            <a:endParaRPr lang="de-CH" dirty="0"/>
          </a:p>
          <a:p>
            <a:pPr marL="0" indent="0">
              <a:buNone/>
            </a:pPr>
            <a:endParaRPr lang="de-CH" dirty="0"/>
          </a:p>
          <a:p>
            <a:pPr marL="0" indent="0">
              <a:buNone/>
            </a:pPr>
            <a:endParaRPr lang="de-CH" dirty="0"/>
          </a:p>
          <a:p>
            <a:pPr marL="300600" indent="-300600">
              <a:buFont typeface="Symbol" pitchFamily="2" charset="2"/>
              <a:buChar char="-"/>
            </a:pPr>
            <a:endParaRPr lang="de-CH" dirty="0"/>
          </a:p>
          <a:p>
            <a:pPr marL="300600" indent="-300600">
              <a:buFont typeface="Symbol" pitchFamily="2" charset="2"/>
              <a:buChar char="-"/>
            </a:pPr>
            <a:endParaRPr lang="de-CH" dirty="0"/>
          </a:p>
          <a:p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F72BDEF-5942-050D-A1D0-B83C66C12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06270" y="6308850"/>
            <a:ext cx="947530" cy="365125"/>
          </a:xfrm>
        </p:spPr>
        <p:txBody>
          <a:bodyPr/>
          <a:lstStyle/>
          <a:p>
            <a:fld id="{24E4D775-2C08-354D-A718-B9B97DB698C0}" type="slidenum">
              <a:rPr lang="de-CH" sz="1400" smtClean="0">
                <a:solidFill>
                  <a:schemeClr val="bg1">
                    <a:lumMod val="50000"/>
                  </a:schemeClr>
                </a:solidFill>
              </a:rPr>
              <a:t>4</a:t>
            </a:fld>
            <a:endParaRPr lang="de-CH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Fußzeilenplatzhalter 3">
            <a:extLst>
              <a:ext uri="{FF2B5EF4-FFF2-40B4-BE49-F238E27FC236}">
                <a16:creationId xmlns:a16="http://schemas.microsoft.com/office/drawing/2014/main" id="{08601F0C-2B96-4A34-15F8-20CC6ADD1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38129" y="6297735"/>
            <a:ext cx="8940885" cy="365125"/>
          </a:xfrm>
        </p:spPr>
        <p:txBody>
          <a:bodyPr/>
          <a:lstStyle/>
          <a:p>
            <a:r>
              <a:rPr lang="de-CH" dirty="0"/>
              <a:t>Audition de la CPE-E «Stabilisation et développement des </a:t>
            </a:r>
            <a:r>
              <a:rPr lang="de-CH" dirty="0" err="1"/>
              <a:t>relations</a:t>
            </a:r>
            <a:r>
              <a:rPr lang="de-CH" dirty="0"/>
              <a:t> Suisse–UE (</a:t>
            </a:r>
            <a:r>
              <a:rPr lang="de-CH" dirty="0" err="1"/>
              <a:t>Bilatérales</a:t>
            </a:r>
            <a:r>
              <a:rPr lang="de-CH" dirty="0"/>
              <a:t> III)» 25 mars 2026</a:t>
            </a:r>
          </a:p>
        </p:txBody>
      </p:sp>
    </p:spTree>
    <p:extLst>
      <p:ext uri="{BB962C8B-B14F-4D97-AF65-F5344CB8AC3E}">
        <p14:creationId xmlns:p14="http://schemas.microsoft.com/office/powerpoint/2010/main" val="3929711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60253-840A-0E63-10FA-0D13116B9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A7588D-C9C7-83C4-CFFD-269C503F3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Immigration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BF5AF11-BD5D-ABCB-8F35-C5D688049C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6660"/>
            <a:ext cx="10515600" cy="46030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CH" dirty="0"/>
              <a:t>► intérêt national à la gestion </a:t>
            </a:r>
          </a:p>
          <a:p>
            <a:pPr marL="0" indent="0">
              <a:buNone/>
            </a:pPr>
            <a:r>
              <a:rPr lang="de-CH" dirty="0"/>
              <a:t>► </a:t>
            </a:r>
            <a:r>
              <a:rPr lang="de-CH" dirty="0" err="1"/>
              <a:t>économie</a:t>
            </a:r>
            <a:r>
              <a:rPr lang="de-CH" dirty="0"/>
              <a:t>, croissance, prospérité</a:t>
            </a:r>
          </a:p>
          <a:p>
            <a:pPr marL="0" indent="0">
              <a:buNone/>
            </a:pPr>
            <a:r>
              <a:rPr lang="de-CH" dirty="0"/>
              <a:t>► pas d'affaiblissement du consensus social national</a:t>
            </a:r>
          </a:p>
          <a:p>
            <a:pPr marL="0" indent="0">
              <a:buNone/>
            </a:pPr>
            <a:r>
              <a:rPr lang="de-CH" b="1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✓ </a:t>
            </a:r>
            <a:r>
              <a:rPr lang="de-CH" dirty="0" err="1"/>
              <a:t>garanties</a:t>
            </a:r>
            <a:r>
              <a:rPr lang="de-CH" dirty="0"/>
              <a:t> : exceptions, principes, </a:t>
            </a:r>
            <a:r>
              <a:rPr lang="de-CH" dirty="0" err="1"/>
              <a:t>clause</a:t>
            </a:r>
            <a:r>
              <a:rPr lang="de-CH" dirty="0"/>
              <a:t> de non-régression</a:t>
            </a:r>
          </a:p>
          <a:p>
            <a:pPr marL="0" indent="0">
              <a:buNone/>
            </a:pPr>
            <a:r>
              <a:rPr lang="de-CH" b="1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✓ </a:t>
            </a:r>
            <a:r>
              <a:rPr lang="de-CH" dirty="0" err="1"/>
              <a:t>clause</a:t>
            </a:r>
            <a:r>
              <a:rPr lang="de-CH" dirty="0"/>
              <a:t> de protection : ouverture d'une procédure autonome </a:t>
            </a:r>
            <a:br>
              <a:rPr lang="de-CH" dirty="0"/>
            </a:br>
            <a:r>
              <a:rPr lang="de-CH" dirty="0"/>
              <a:t>      et </a:t>
            </a:r>
            <a:r>
              <a:rPr lang="de-CH" dirty="0" err="1"/>
              <a:t>adoption</a:t>
            </a:r>
            <a:r>
              <a:rPr lang="de-CH" dirty="0"/>
              <a:t> de mesures de protection</a:t>
            </a:r>
          </a:p>
          <a:p>
            <a:pPr marL="0" indent="0">
              <a:buNone/>
            </a:pPr>
            <a:r>
              <a:rPr lang="de-CH" b="1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✓ </a:t>
            </a:r>
            <a:r>
              <a:rPr lang="de-CH" dirty="0" err="1"/>
              <a:t>délai</a:t>
            </a:r>
            <a:r>
              <a:rPr lang="de-CH" dirty="0"/>
              <a:t> pour l'obtention du droit d'établissement en </a:t>
            </a:r>
            <a:r>
              <a:rPr lang="de-CH" dirty="0" err="1"/>
              <a:t>fonction</a:t>
            </a:r>
            <a:r>
              <a:rPr lang="de-CH" dirty="0"/>
              <a:t> </a:t>
            </a:r>
            <a:br>
              <a:rPr lang="de-CH" dirty="0"/>
            </a:br>
            <a:r>
              <a:rPr lang="de-CH" dirty="0"/>
              <a:t>     de </a:t>
            </a:r>
            <a:r>
              <a:rPr lang="de-CH" dirty="0" err="1"/>
              <a:t>l'activité</a:t>
            </a:r>
            <a:r>
              <a:rPr lang="de-CH" dirty="0"/>
              <a:t> </a:t>
            </a:r>
            <a:r>
              <a:rPr lang="de-CH" dirty="0" err="1"/>
              <a:t>lucrative</a:t>
            </a:r>
            <a:endParaRPr lang="de-CH" dirty="0"/>
          </a:p>
          <a:p>
            <a:pPr marL="0" indent="0">
              <a:buNone/>
            </a:pPr>
            <a:r>
              <a:rPr lang="de-CH" b="1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✓ </a:t>
            </a:r>
            <a:r>
              <a:rPr lang="de-CH" dirty="0" err="1"/>
              <a:t>obligation</a:t>
            </a:r>
            <a:r>
              <a:rPr lang="de-CH" dirty="0"/>
              <a:t> de s'inscrire auprès de l'ORP et de </a:t>
            </a:r>
            <a:r>
              <a:rPr lang="de-CH" dirty="0" err="1"/>
              <a:t>coopérer</a:t>
            </a:r>
            <a:r>
              <a:rPr lang="de-CH" dirty="0"/>
              <a:t> </a:t>
            </a:r>
            <a:r>
              <a:rPr lang="de-CH" dirty="0" err="1"/>
              <a:t>avec</a:t>
            </a:r>
            <a:br>
              <a:rPr lang="de-CH" dirty="0"/>
            </a:br>
            <a:r>
              <a:rPr lang="de-CH" dirty="0"/>
              <a:t>     </a:t>
            </a:r>
            <a:r>
              <a:rPr lang="de-CH" dirty="0" err="1"/>
              <a:t>celui</a:t>
            </a:r>
            <a:r>
              <a:rPr lang="de-CH" dirty="0"/>
              <a:t>-ci</a:t>
            </a:r>
          </a:p>
          <a:p>
            <a:pPr marL="300600" indent="-300600">
              <a:buFont typeface="Symbol" pitchFamily="2" charset="2"/>
              <a:buChar char="-"/>
            </a:pPr>
            <a:endParaRPr lang="de-CH" dirty="0"/>
          </a:p>
          <a:p>
            <a:pPr marL="300600" indent="-300600">
              <a:buFont typeface="Symbol" pitchFamily="2" charset="2"/>
              <a:buChar char="-"/>
            </a:pPr>
            <a:endParaRPr lang="de-CH" dirty="0"/>
          </a:p>
          <a:p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EFCFEB9-78EC-64F5-17A3-96C3882C5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06270" y="6308850"/>
            <a:ext cx="947530" cy="365125"/>
          </a:xfrm>
        </p:spPr>
        <p:txBody>
          <a:bodyPr/>
          <a:lstStyle/>
          <a:p>
            <a:fld id="{24E4D775-2C08-354D-A718-B9B97DB698C0}" type="slidenum">
              <a:rPr lang="de-CH" sz="1400" smtClean="0">
                <a:solidFill>
                  <a:schemeClr val="bg1">
                    <a:lumMod val="50000"/>
                  </a:schemeClr>
                </a:solidFill>
              </a:rPr>
              <a:t>5</a:t>
            </a:fld>
            <a:endParaRPr lang="de-CH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Fußzeilenplatzhalter 3">
            <a:extLst>
              <a:ext uri="{FF2B5EF4-FFF2-40B4-BE49-F238E27FC236}">
                <a16:creationId xmlns:a16="http://schemas.microsoft.com/office/drawing/2014/main" id="{55FCC3ED-1AC3-E9B3-5E01-BB2AE0861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38129" y="6297735"/>
            <a:ext cx="8940885" cy="365125"/>
          </a:xfrm>
        </p:spPr>
        <p:txBody>
          <a:bodyPr/>
          <a:lstStyle/>
          <a:p>
            <a:r>
              <a:rPr lang="de-CH" dirty="0"/>
              <a:t>Audition de la CPE-E «Stabilisation et développement des </a:t>
            </a:r>
            <a:r>
              <a:rPr lang="de-CH" dirty="0" err="1"/>
              <a:t>relations</a:t>
            </a:r>
            <a:r>
              <a:rPr lang="de-CH" dirty="0"/>
              <a:t> Suisse–UE (</a:t>
            </a:r>
            <a:r>
              <a:rPr lang="de-CH" dirty="0" err="1"/>
              <a:t>Bilatérales</a:t>
            </a:r>
            <a:r>
              <a:rPr lang="de-CH" dirty="0"/>
              <a:t> III)» 25 mars 2026</a:t>
            </a:r>
          </a:p>
        </p:txBody>
      </p:sp>
    </p:spTree>
    <p:extLst>
      <p:ext uri="{BB962C8B-B14F-4D97-AF65-F5344CB8AC3E}">
        <p14:creationId xmlns:p14="http://schemas.microsoft.com/office/powerpoint/2010/main" val="916989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A0B317-9398-11CC-368C-9BEE3B4052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0A7235-81A9-7AA4-9C63-CC15C6862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Conclusion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6876762-C4E5-E810-AEAD-AA1ACA8AA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3796"/>
            <a:ext cx="10515600" cy="46030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CH" dirty="0"/>
              <a:t>Le trilemme politique des économies de </a:t>
            </a:r>
            <a:r>
              <a:rPr lang="de-CH" dirty="0" err="1"/>
              <a:t>marché</a:t>
            </a:r>
            <a:r>
              <a:rPr lang="de-CH" dirty="0"/>
              <a:t> ouvertes :  </a:t>
            </a:r>
          </a:p>
          <a:p>
            <a:pPr marL="0" indent="0">
              <a:buNone/>
            </a:pPr>
            <a:r>
              <a:rPr lang="de-CH" b="1" dirty="0"/>
              <a:t>démocratie – mondialisation – souveraineté </a:t>
            </a:r>
            <a:r>
              <a:rPr lang="de-CH" dirty="0"/>
              <a:t>(D. Rodrik, 2011) : </a:t>
            </a:r>
            <a:endParaRPr lang="de-CH" b="1" dirty="0"/>
          </a:p>
          <a:p>
            <a:pPr marL="0" indent="0">
              <a:buNone/>
            </a:pPr>
            <a:r>
              <a:rPr lang="de-CH" dirty="0"/>
              <a:t>✘ Démocratie + mondialisation = pas de souveraineté</a:t>
            </a:r>
          </a:p>
          <a:p>
            <a:pPr marL="0" indent="0">
              <a:buNone/>
            </a:pPr>
            <a:r>
              <a:rPr lang="de-CH" dirty="0"/>
              <a:t>✘ Démocratie + souveraineté = pas de mondialisation</a:t>
            </a:r>
          </a:p>
          <a:p>
            <a:pPr marL="0" indent="0">
              <a:buNone/>
            </a:pPr>
            <a:r>
              <a:rPr lang="de-CH" dirty="0"/>
              <a:t>✘ Mondialisation + souveraineté = pas de démocratie</a:t>
            </a:r>
          </a:p>
          <a:p>
            <a:pPr marL="0" indent="0">
              <a:buNone/>
            </a:pPr>
            <a:r>
              <a:rPr lang="de-CH" b="1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✓ </a:t>
            </a:r>
            <a:r>
              <a:rPr lang="de-CH" dirty="0"/>
              <a:t>Le paquet « Bilatérales III » crée le meilleur équilibre possible pour la Suisse : en tant que petite </a:t>
            </a:r>
            <a:r>
              <a:rPr lang="de-CH" dirty="0" err="1"/>
              <a:t>économie</a:t>
            </a:r>
            <a:r>
              <a:rPr lang="de-CH" dirty="0"/>
              <a:t> ouverte et démocratie directe. Ma </a:t>
            </a:r>
            <a:r>
              <a:rPr lang="de-CH" dirty="0" err="1"/>
              <a:t>recommandation</a:t>
            </a:r>
            <a:r>
              <a:rPr lang="de-CH" dirty="0"/>
              <a:t> : </a:t>
            </a:r>
            <a:r>
              <a:rPr lang="de-CH" dirty="0" err="1"/>
              <a:t>accepter</a:t>
            </a:r>
            <a:r>
              <a:rPr lang="de-CH" dirty="0"/>
              <a:t> en </a:t>
            </a:r>
            <a:r>
              <a:rPr lang="de-CH" dirty="0" err="1"/>
              <a:t>respectant</a:t>
            </a:r>
            <a:r>
              <a:rPr lang="de-CH" dirty="0"/>
              <a:t> la Constitution (référendum facultatif). </a:t>
            </a:r>
          </a:p>
          <a:p>
            <a:pPr marL="0" indent="0">
              <a:buNone/>
            </a:pPr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E2AEED5-C495-9C2B-6042-A07F955FB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06270" y="6308850"/>
            <a:ext cx="947530" cy="365125"/>
          </a:xfrm>
        </p:spPr>
        <p:txBody>
          <a:bodyPr/>
          <a:lstStyle/>
          <a:p>
            <a:fld id="{24E4D775-2C08-354D-A718-B9B97DB698C0}" type="slidenum">
              <a:rPr lang="de-CH" sz="1400" smtClean="0">
                <a:solidFill>
                  <a:schemeClr val="bg1">
                    <a:lumMod val="50000"/>
                  </a:schemeClr>
                </a:solidFill>
              </a:rPr>
              <a:t>6</a:t>
            </a:fld>
            <a:endParaRPr lang="de-CH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Fußzeilenplatzhalter 3">
            <a:extLst>
              <a:ext uri="{FF2B5EF4-FFF2-40B4-BE49-F238E27FC236}">
                <a16:creationId xmlns:a16="http://schemas.microsoft.com/office/drawing/2014/main" id="{93C9DFA8-0EBB-6427-B13D-7C645CAF2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38129" y="6297735"/>
            <a:ext cx="8940885" cy="365125"/>
          </a:xfrm>
        </p:spPr>
        <p:txBody>
          <a:bodyPr/>
          <a:lstStyle/>
          <a:p>
            <a:r>
              <a:rPr lang="de-CH" dirty="0"/>
              <a:t>Audition de la CPE-E «Stabilisation et développement des </a:t>
            </a:r>
            <a:r>
              <a:rPr lang="de-CH" dirty="0" err="1"/>
              <a:t>relations</a:t>
            </a:r>
            <a:r>
              <a:rPr lang="de-CH"/>
              <a:t> Suisse–UE </a:t>
            </a:r>
            <a:r>
              <a:rPr lang="de-CH" dirty="0"/>
              <a:t>(</a:t>
            </a:r>
            <a:r>
              <a:rPr lang="de-CH" dirty="0" err="1"/>
              <a:t>Bilatérales</a:t>
            </a:r>
            <a:r>
              <a:rPr lang="de-CH" dirty="0"/>
              <a:t> III)» 25 mars 2026</a:t>
            </a:r>
          </a:p>
        </p:txBody>
      </p:sp>
    </p:spTree>
    <p:extLst>
      <p:ext uri="{BB962C8B-B14F-4D97-AF65-F5344CB8AC3E}">
        <p14:creationId xmlns:p14="http://schemas.microsoft.com/office/powerpoint/2010/main" val="809267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Rot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äs_KG" id="{B27B75D1-4D0A-8548-93E2-155FFD699D15}" vid="{1D22113C-EBA6-1447-AFF4-C1D817A88C89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ParlDocEparl" ma:contentTypeID="0x010100F71585DFDA751D469ADC5A68BF7DD0BA0100A5783CB89D907D438DB10C6F5B6CE298" ma:contentTypeVersion="12" ma:contentTypeDescription="Ein neues Dokument erstellen." ma:contentTypeScope="" ma:versionID="8fc202970ed3d7b0c1951ab0bf807087">
  <xsd:schema xmlns:xsd="http://www.w3.org/2001/XMLSchema" xmlns:xs="http://www.w3.org/2001/XMLSchema" xmlns:p="http://schemas.microsoft.com/office/2006/metadata/properties" xmlns:ns2="7f707e96-1f10-4a6c-ae52-3ad34ac89802" targetNamespace="http://schemas.microsoft.com/office/2006/metadata/properties" ma:root="true" ma:fieldsID="6ea58144b2362a816352039280fa3a46" ns2:_="">
    <xsd:import namespace="7f707e96-1f10-4a6c-ae52-3ad34ac89802"/>
    <xsd:element name="properties">
      <xsd:complexType>
        <xsd:sequence>
          <xsd:element name="documentManagement">
            <xsd:complexType>
              <xsd:all>
                <xsd:element ref="ns2:Teildossier" minOccurs="0"/>
                <xsd:element ref="ns2:TeildossierZusatz" minOccurs="0"/>
                <xsd:element ref="ns2:Dokumentendatum"/>
                <xsd:element ref="ns2:Klassifizierung" minOccurs="0"/>
                <xsd:element ref="ns2:Dokumententyp"/>
                <xsd:element ref="ns2:Anzeigesprachen" minOccurs="0"/>
                <xsd:element ref="ns2:Autor"/>
                <xsd:element ref="ns2:Aktenzeichen" minOccurs="0"/>
                <xsd:element ref="ns2:e-parl" minOccurs="0"/>
                <xsd:element ref="ns2:Entklassifizierungsvermerk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707e96-1f10-4a6c-ae52-3ad34ac89802" elementFormDefault="qualified">
    <xsd:import namespace="http://schemas.microsoft.com/office/2006/documentManagement/types"/>
    <xsd:import namespace="http://schemas.microsoft.com/office/infopath/2007/PartnerControls"/>
    <xsd:element name="Teildossier" ma:index="5" nillable="true" ma:displayName="Teildossier--Sous-dossier" ma:default="" ma:internalName="Teildossier" ma:readOnly="false">
      <xsd:simpleType>
        <xsd:union memberTypes="dms:Text">
          <xsd:simpleType>
            <xsd:restriction base="dms:Choice">
              <xsd:enumeration value="Anträge, Fahnen--Propositions, dépliants"/>
              <xsd:enumeration value="Berichte--Rapports"/>
              <xsd:enumeration value="Dokumentation (alle Dokumente)--Documentation (tous les documents)"/>
              <xsd:enumeration value="Nicht sitzungsbezogene Unterlagen--Documents non liés à une séance particulière"/>
              <xsd:enumeration value="Protokolle--Procès-verbaux"/>
            </xsd:restriction>
          </xsd:simpleType>
        </xsd:union>
      </xsd:simpleType>
    </xsd:element>
    <xsd:element name="TeildossierZusatz" ma:index="6" nillable="true" ma:displayName="Teildossier-Zusatz--Supplément au sous-dossier" ma:default="" ma:internalName="TeildossierZusatz" ma:readOnly="false">
      <xsd:simpleType>
        <xsd:union memberTypes="dms:Text">
          <xsd:simpleType>
            <xsd:restriction base="dms:Choice">
              <xsd:enumeration value="1. Berichts- und Erlassentwurf / Stellungnahme des Bundesrates--Avant-projet de rapport et d'acte législatif / Prise de position du Conseil fédéral"/>
              <xsd:enumeration value="1. Botschaft des Bundesrates--Message du Conseil fédéral"/>
              <xsd:enumeration value="1. Text der Petition / Stellungnahme des Departements--Texte de la pétition / Prise de position du département"/>
              <xsd:enumeration value="1. Text der Standes- / parlamentarischen Initiative--Texte de l'initiaitve parlementaire/cantonale"/>
              <xsd:enumeration value="1. Text des Vorstosses--Texte de l'intervention"/>
              <xsd:enumeration value="10. Vernehmlassung--Consultation"/>
              <xsd:enumeration value="2. Fahnen und Anträge--Dépliants et propositions"/>
              <xsd:enumeration value="3. Verhandlungen der Räte und Kommissionen--Délibérations des Conseils et Commissions"/>
              <xsd:enumeration value="4. Parlamentarische Vorstösse und Initiativen / Verwandte Geschäfte--Interventions et initiatives parlementaires / objets apparentés"/>
              <xsd:enumeration value="5. Rechtsgrundlagen--Bases légales"/>
              <xsd:enumeration value="6. Berichte--Rapports"/>
              <xsd:enumeration value="7. Korrespondenzen--Correspondences"/>
              <xsd:enumeration value="8. Literatur--Littérature"/>
              <xsd:enumeration value="9. Weitere Unterlagen--Autres documents"/>
            </xsd:restriction>
          </xsd:simpleType>
        </xsd:union>
      </xsd:simpleType>
    </xsd:element>
    <xsd:element name="Dokumentendatum" ma:index="7" ma:displayName="Dok.datum--Date du doc." ma:default="[today]" ma:format="DateOnly" ma:internalName="Dokumentendatum" ma:readOnly="false">
      <xsd:simpleType>
        <xsd:restriction base="dms:DateTime"/>
      </xsd:simpleType>
    </xsd:element>
    <xsd:element name="Klassifizierung" ma:index="8" nillable="true" ma:displayName="Klassifizierung--Classification" ma:default="INTERN--INTERNE" ma:internalName="Klassifizierung" ma:readOnly="false">
      <xsd:simpleType>
        <xsd:restriction base="dms:Choice">
          <xsd:enumeration value=""/>
          <xsd:enumeration value="INTERN--INTERNE"/>
          <xsd:enumeration value="VERTRAULICH--CONFIDENTIEL"/>
          <xsd:enumeration value="GEHEIM--SECRET"/>
        </xsd:restriction>
      </xsd:simpleType>
    </xsd:element>
    <xsd:element name="Dokumententyp" ma:index="9" ma:displayName="Dokumententyp--Type de document" ma:format="Dropdown" ma:internalName="Dokumententyp" ma:readOnly="false">
      <xsd:simpleType>
        <xsd:restriction base="dms:Choice">
          <xsd:enumeration value="Sitzungseinladung--Invitation séance"/>
          <xsd:enumeration value="Protokoll--Procès-verbal"/>
          <xsd:enumeration value="Kommissionsprotokoll--PV-Commission"/>
          <xsd:enumeration value="Korrespondenz--Correspondance"/>
          <xsd:enumeration value="Medienmitteilung--Communiqué de presse"/>
          <xsd:enumeration value="Drehbuch--Scénario"/>
          <xsd:enumeration value="Unterlagen der Bundesverwaltung--Documents émanant de l'admin. fédérale"/>
          <xsd:enumeration value="Unterlagen Dritter--Documents émanant de tiers"/>
          <xsd:enumeration value="Unterlagen der PVK--Documents émanant du CPA"/>
          <xsd:enumeration value="Bericht--Rapport"/>
          <xsd:enumeration value="Bericht des Bundesrates--Rapport du Conseil fédéral"/>
          <xsd:enumeration value="Arbeitspapier--Document de travail"/>
          <xsd:enumeration value="Dokumentation--Documentation"/>
          <xsd:enumeration value="Dokumentationsverzeichnis--Liste de documents"/>
          <xsd:enumeration value="Antrag--Proposition"/>
          <xsd:enumeration value="Fahne--Dépliant"/>
          <xsd:enumeration value="Vorstoss--Intervention"/>
          <xsd:enumeration value="Fragen, Antworten--Questions, réponses"/>
          <xsd:enumeration value="Stellungnahme--Prise de position"/>
          <xsd:enumeration value="Empfehlung--Recommandation"/>
          <xsd:enumeration value="Präsentation--Présentation"/>
          <xsd:enumeration value="Publikation--Publication"/>
          <xsd:enumeration value="Vertrag--Contrat"/>
          <xsd:enumeration value="Bestellung--Commande"/>
          <xsd:enumeration value="Auftrag--Mandat"/>
          <xsd:enumeration value="Offerte--Soumission"/>
          <xsd:enumeration value="Planung--Planification"/>
          <xsd:enumeration value="Programm--Programme"/>
          <xsd:enumeration value="Botschaft--Message"/>
          <xsd:enumeration value="Rede--Discours"/>
          <xsd:enumeration value="Weisungen--Instructions"/>
          <xsd:enumeration value="Rechnung--Facture"/>
          <xsd:enumeration value="Baupläne--Plans constructions et aménagement"/>
          <xsd:enumeration value="Presseschau--Revue de presse"/>
          <xsd:enumeration value="Tagesordnung--Ordre du jour"/>
          <xsd:enumeration value="Fragestunde--Heure des questions"/>
          <xsd:enumeration value="Rednerliste--Liste des orateurs"/>
          <xsd:enumeration value="Schlussabstimmungstext--Texte pour le vote final"/>
          <xsd:enumeration value="Bericht in Erfüllung des Vorstosses--Rapport en réponse à l'intervention"/>
          <xsd:enumeration value="Vorabpublikation--Prépublication"/>
          <xsd:enumeration value="Vorabpublikation Pa.Iv.--Prépublication iv.pa."/>
          <xsd:enumeration value="Parl. Vorstösse--Interventions parlementaires"/>
          <xsd:enumeration value="Eingereichte Vorstösse--Interventions déposées"/>
        </xsd:restriction>
      </xsd:simpleType>
    </xsd:element>
    <xsd:element name="Anzeigesprachen" ma:index="10" nillable="true" ma:displayName="Anzeigesprachen--Langue d'affichage" ma:default="" ma:internalName="Anzeigesprachen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de"/>
                    <xsd:enumeration value="fr"/>
                    <xsd:enumeration value="it"/>
                  </xsd:restriction>
                </xsd:simpleType>
              </xsd:element>
            </xsd:sequence>
          </xsd:extension>
        </xsd:complexContent>
      </xsd:complexType>
    </xsd:element>
    <xsd:element name="Autor" ma:index="11" ma:displayName="AutorIn--Auteur" ma:internalName="Autor" ma:readOnly="false">
      <xsd:simpleType>
        <xsd:restriction base="dms:Text"/>
      </xsd:simpleType>
    </xsd:element>
    <xsd:element name="Aktenzeichen" ma:index="12" nillable="true" ma:displayName="Aktenzeichen--Référence" ma:internalName="Aktenzeichen" ma:readOnly="false">
      <xsd:simpleType>
        <xsd:restriction base="dms:Text"/>
      </xsd:simpleType>
    </xsd:element>
    <xsd:element name="e-parl" ma:index="13" nillable="true" ma:displayName="e-parl" ma:internalName="e_x002d_parl" ma:readOnly="false">
      <xsd:simpleType>
        <xsd:restriction base="dms:Boolean"/>
      </xsd:simpleType>
    </xsd:element>
    <xsd:element name="Entklassifizierungsvermerk" ma:index="14" nillable="true" ma:displayName="Entklassifizierungsvermerk--Note de déclassification" ma:internalName="Entklassifizierungsvermerk" ma:readOnly="fals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Inhaltstyp"/>
        <xsd:element ref="dc:title" maxOccurs="1" ma:index="2" ma:displayName="Dokumententitel--Titre du document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e-parl Publishing - ItemAdding</Name>
    <Synchronization>Synchronous</Synchronization>
    <Type>1</Type>
    <SequenceNumber>12101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ItemUpdating</Name>
    <Synchronization>Synchronous</Synchronization>
    <Type>2</Type>
    <SequenceNumber>12102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ItemDeleting</Name>
    <Synchronization>Synchronous</Synchronization>
    <Type>3</Type>
    <SequenceNumber>12103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ItemFileMoving</Name>
    <Synchronization>Synchronous</Synchronization>
    <Type>9</Type>
    <SequenceNumber>12104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ItemCheckingOut</Name>
    <Synchronization>Synchronous</Synchronization>
    <Type>5</Type>
    <SequenceNumber>12105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ItemAdded</Name>
    <Synchronization>Asynchronous</Synchronization>
    <Type>10001</Type>
    <SequenceNumber>12106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ItemUpdated</Name>
    <Synchronization>Asynchronous</Synchronization>
    <Type>10002</Type>
    <SequenceNumber>12107</SequenceNumber>
    <Url/>
    <Assembly>Parl.Dms.Core, Version=1.0.0.0, Culture=neutral, PublicKeyToken=ffce76bc17c21d60</Assembly>
    <Class>Parl.Dms.Core.eparl.ContentTypeEventReceiver</Class>
    <Data/>
    <Filter/>
  </Receiver>
  <Receiver>
    <Name>ItemUpdating ArchiveDocumentReceiver</Name>
    <Synchronization>Synchronous</Synchronization>
    <Type>2</Type>
    <SequenceNumber>3000</SequenceNumber>
    <Url/>
    <Assembly>Parl.Dms.Core, Version=1.0.0.0, Culture=neutral, PublicKeyToken=ffce76bc17c21d60</Assembly>
    <Class>Parl.Dms.Core.EventReceivers.ArchiveDocumentReceiver</Class>
    <Data/>
    <Filter/>
  </Receiver>
  <Receiver>
    <Name>ItemDeleting ArchiveDocumentReceiver</Name>
    <Synchronization>Synchronous</Synchronization>
    <Type>3</Type>
    <SequenceNumber>3000</SequenceNumber>
    <Url/>
    <Assembly>Parl.Dms.Core, Version=1.0.0.0, Culture=neutral, PublicKeyToken=ffce76bc17c21d60</Assembly>
    <Class>Parl.Dms.Core.EventReceivers.ArchiveDocumentReceiver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lassifizierung xmlns="7f707e96-1f10-4a6c-ae52-3ad34ac89802">INTERN--INTERNE</Klassifizierung>
    <Dokumentendatum xmlns="7f707e96-1f10-4a6c-ae52-3ad34ac89802">2026-03-24T23:00:00+00:00</Dokumentendatum>
    <Teildossier xmlns="7f707e96-1f10-4a6c-ae52-3ad34ac89802">Anhörungen -- Auditions</Teildossier>
    <Entklassifizierungsvermerk xmlns="7f707e96-1f10-4a6c-ae52-3ad34ac89802" xsi:nil="true"/>
    <e-parl xmlns="7f707e96-1f10-4a6c-ae52-3ad34ac89802">true</e-parl>
    <Anzeigesprachen xmlns="7f707e96-1f10-4a6c-ae52-3ad34ac89802">
      <Value>fr</Value>
    </Anzeigesprachen>
    <Dokumententyp xmlns="7f707e96-1f10-4a6c-ae52-3ad34ac89802">Unterlagen Dritter--Documents émanant de tiers</Dokumententyp>
    <TeildossierZusatz xmlns="7f707e96-1f10-4a6c-ae52-3ad34ac89802" xsi:nil="true"/>
    <Autor xmlns="7f707e96-1f10-4a6c-ae52-3ad34ac89802">Katja Gianetta</Autor>
    <Aktenzeichen xmlns="7f707e96-1f10-4a6c-ae52-3ad34ac89802" xsi:nil="true"/>
  </documentManagement>
</p:properties>
</file>

<file path=customXml/itemProps1.xml><?xml version="1.0" encoding="utf-8"?>
<ds:datastoreItem xmlns:ds="http://schemas.openxmlformats.org/officeDocument/2006/customXml" ds:itemID="{7AD70552-12B1-46F2-B673-E9C713CACCA4}"/>
</file>

<file path=customXml/itemProps2.xml><?xml version="1.0" encoding="utf-8"?>
<ds:datastoreItem xmlns:ds="http://schemas.openxmlformats.org/officeDocument/2006/customXml" ds:itemID="{C0E84936-1E54-4619-83EE-562A892A6EF9}"/>
</file>

<file path=customXml/itemProps3.xml><?xml version="1.0" encoding="utf-8"?>
<ds:datastoreItem xmlns:ds="http://schemas.openxmlformats.org/officeDocument/2006/customXml" ds:itemID="{A9D65444-2CAE-42B7-B52F-3D45CFFB2758}"/>
</file>

<file path=customXml/itemProps4.xml><?xml version="1.0" encoding="utf-8"?>
<ds:datastoreItem xmlns:ds="http://schemas.openxmlformats.org/officeDocument/2006/customXml" ds:itemID="{E7BD5CAC-DA19-4A76-8103-790B5FB4B16F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475</Words>
  <Application>Microsoft Macintosh PowerPoint</Application>
  <PresentationFormat>Breitbild</PresentationFormat>
  <Paragraphs>65</Paragraphs>
  <Slides>6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4" baseType="lpstr">
      <vt:lpstr>Aptos</vt:lpstr>
      <vt:lpstr>Aptos Display</vt:lpstr>
      <vt:lpstr>Arial</vt:lpstr>
      <vt:lpstr>Courier New</vt:lpstr>
      <vt:lpstr>Dreaming Outloud Script Pro</vt:lpstr>
      <vt:lpstr>Symbol</vt:lpstr>
      <vt:lpstr>Wingdings</vt:lpstr>
      <vt:lpstr>Office</vt:lpstr>
      <vt:lpstr>OCF. Paquet  «Stabilisation et développement des relations Suisse–UE  (Bilatérales III)»</vt:lpstr>
      <vt:lpstr>Appréciation globale du point de vue politique extérieure</vt:lpstr>
      <vt:lpstr>Contexte géopolitique</vt:lpstr>
      <vt:lpstr>Souveraineté et démocratie</vt:lpstr>
      <vt:lpstr>Immigration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2026-03-25 Präsentation Aussenpolitik Katja Gentinetta F</dc:title>
  <dc:creator>Katja Gentinetta</dc:creator>
  <cp:keywords>, docId:17096DDAE2D7F442C23DF2A9DA61664C</cp:keywords>
  <cp:lastModifiedBy>Katja Gentinetta</cp:lastModifiedBy>
  <cp:revision>58</cp:revision>
  <cp:lastPrinted>2026-03-24T12:46:42Z</cp:lastPrinted>
  <dcterms:created xsi:type="dcterms:W3CDTF">2026-03-22T13:18:11Z</dcterms:created>
  <dcterms:modified xsi:type="dcterms:W3CDTF">2026-03-24T13:54:03Z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0x010100F71585DFDA751D469ADC5A68BF7DD0BA0100A5783CB89D907D438DB10C6F5B6CE298</vt:lpwstr>
  </property>
  <property fmtid="{D5CDD505-2E9C-101B-9397-08002B2CF9AE}" pid="3" name="Anzeigesprachen--Langue d'affichage">
    <vt:lpwstr/>
  </property>
</Properties>
</file>