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9" r:id="rId5"/>
    <p:sldMasterId id="2147483706" r:id="rId6"/>
    <p:sldMasterId id="2147483710" r:id="rId7"/>
    <p:sldMasterId id="2147483715" r:id="rId8"/>
    <p:sldMasterId id="2147483722" r:id="rId9"/>
  </p:sldMasterIdLst>
  <p:notesMasterIdLst>
    <p:notesMasterId r:id="rId19"/>
  </p:notesMasterIdLst>
  <p:handoutMasterIdLst>
    <p:handoutMasterId r:id="rId20"/>
  </p:handoutMasterIdLst>
  <p:sldIdLst>
    <p:sldId id="533" r:id="rId10"/>
    <p:sldId id="483" r:id="rId11"/>
    <p:sldId id="564" r:id="rId12"/>
    <p:sldId id="569" r:id="rId13"/>
    <p:sldId id="477" r:id="rId14"/>
    <p:sldId id="484" r:id="rId15"/>
    <p:sldId id="560" r:id="rId16"/>
    <p:sldId id="567" r:id="rId17"/>
    <p:sldId id="568" r:id="rId18"/>
  </p:sldIdLst>
  <p:sldSz cx="9906000" cy="6858000" type="A4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utu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FFFFCC"/>
    <a:srgbClr val="FFCC99"/>
    <a:srgbClr val="DDDDDD"/>
    <a:srgbClr val="EAEAEA"/>
    <a:srgbClr val="FDB9B9"/>
    <a:srgbClr val="FDA1A1"/>
    <a:srgbClr val="FD7B7B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BFEB9-988F-4CD3-8586-D83CF9C682A4}" v="48" dt="2026-03-18T07:26:53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4" autoAdjust="0"/>
    <p:restoredTop sz="86321" autoAdjust="0"/>
  </p:normalViewPr>
  <p:slideViewPr>
    <p:cSldViewPr>
      <p:cViewPr varScale="1">
        <p:scale>
          <a:sx n="137" d="100"/>
          <a:sy n="137" d="100"/>
        </p:scale>
        <p:origin x="1968" y="126"/>
      </p:cViewPr>
      <p:guideLst>
        <p:guide orient="horz" pos="326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70"/>
    </p:cViewPr>
  </p:sorterViewPr>
  <p:notesViewPr>
    <p:cSldViewPr>
      <p:cViewPr varScale="1">
        <p:scale>
          <a:sx n="53" d="100"/>
          <a:sy n="53" d="100"/>
        </p:scale>
        <p:origin x="-1806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6" y="0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6" y="9430306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8011017C-10A2-4536-84CC-9EB43A590C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2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6" y="0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3564"/>
            <a:ext cx="4983903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6" y="9430306"/>
            <a:ext cx="294460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1" rIns="94045" bIns="47021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23CB1B4A-C0BC-4656-9925-9059ABBC28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794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sgb-uss_mit_webs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308725"/>
            <a:ext cx="781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630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06085" y="1124744"/>
            <a:ext cx="9149427" cy="53285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 baseline="0"/>
            </a:lvl2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Erste Ebene	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000" dirty="0">
                <a:latin typeface="Arial" pitchFamily="34" charset="0"/>
                <a:cs typeface="Arial" pitchFamily="34" charset="0"/>
              </a:rPr>
              <a:t>Zweite Ebene</a:t>
            </a: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6426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sgb-logo-web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188" y="325439"/>
            <a:ext cx="250229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76476"/>
            <a:ext cx="84201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4500"/>
              </a:lnSpc>
              <a:defRPr sz="2800"/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5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dirty="0"/>
              <a:t>Formatvorlage des Untertitelmasters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7453350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0836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06085" y="1124744"/>
            <a:ext cx="9149427" cy="53285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 baseline="0"/>
            </a:lvl2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Erste Ebene	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000" dirty="0">
                <a:latin typeface="Arial" pitchFamily="34" charset="0"/>
                <a:cs typeface="Arial" pitchFamily="34" charset="0"/>
              </a:rPr>
              <a:t>Zweite Ebene</a:t>
            </a: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4021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sgb-logo-web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188" y="325439"/>
            <a:ext cx="250229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76476"/>
            <a:ext cx="84201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4500"/>
              </a:lnSpc>
              <a:defRPr sz="2800"/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5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dirty="0"/>
              <a:t>Formatvorlage des Untertitelmasters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3845556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4390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06085" y="1124744"/>
            <a:ext cx="9149427" cy="53285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 baseline="0"/>
            </a:lvl2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Erste Ebene	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000" dirty="0">
                <a:latin typeface="Arial" pitchFamily="34" charset="0"/>
                <a:cs typeface="Arial" pitchFamily="34" charset="0"/>
              </a:rPr>
              <a:t>Zweite Ebene</a:t>
            </a: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83640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sgb-logo-web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188" y="325439"/>
            <a:ext cx="250229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76476"/>
            <a:ext cx="84201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4500"/>
              </a:lnSpc>
              <a:defRPr sz="2800"/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5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dirty="0"/>
              <a:t>Formatvorlage des Untertitelmasters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0249753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4919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EDF3-88AB-4F38-B0A0-13FACE76112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FF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FF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FF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4" name="Gerade Verbindung 6"/>
          <p:cNvCxnSpPr/>
          <p:nvPr userDrawn="1"/>
        </p:nvCxnSpPr>
        <p:spPr>
          <a:xfrm>
            <a:off x="495301" y="900113"/>
            <a:ext cx="89824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61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405871" y="274638"/>
            <a:ext cx="8915400" cy="633412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l">
              <a:defRPr/>
            </a:pPr>
            <a:endParaRPr lang="de-CH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95301" y="900113"/>
            <a:ext cx="89824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340769"/>
            <a:ext cx="8915400" cy="452596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lang="de-DE" sz="2800" noProof="0" smtClean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de-DE" sz="2400" noProof="0" smtClean="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lang="de-DE" noProof="0" smtClean="0"/>
            </a:lvl3pPr>
            <a:lvl4pPr marL="1600200" indent="-228600">
              <a:buFont typeface="Wingdings" panose="05000000000000000000" pitchFamily="2" charset="2"/>
              <a:buChar char="§"/>
              <a:defRPr lang="de-DE" noProof="0" smtClean="0"/>
            </a:lvl4pPr>
            <a:lvl5pPr marL="2057400" indent="-228600">
              <a:buFont typeface="Wingdings" panose="05000000000000000000" pitchFamily="2" charset="2"/>
              <a:buChar char="§"/>
              <a:defRPr lang="de-CH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7339" y="260350"/>
            <a:ext cx="8915400" cy="792386"/>
          </a:xfrm>
        </p:spPr>
        <p:txBody>
          <a:bodyPr/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6531482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_mi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339" y="260350"/>
            <a:ext cx="8915400" cy="792386"/>
          </a:xfrm>
        </p:spPr>
        <p:txBody>
          <a:bodyPr/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3396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926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046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293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06085" y="1124744"/>
            <a:ext cx="9149427" cy="53285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 baseline="0"/>
            </a:lvl2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Erste Ebene	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CH" sz="2000" dirty="0">
                <a:latin typeface="Arial" pitchFamily="34" charset="0"/>
                <a:cs typeface="Arial" pitchFamily="34" charset="0"/>
              </a:rPr>
              <a:t>Zweite Ebene</a:t>
            </a: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552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sgb-logo-web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188" y="325439"/>
            <a:ext cx="250229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76476"/>
            <a:ext cx="84201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4500"/>
              </a:lnSpc>
              <a:defRPr sz="2800"/>
            </a:lvl1pPr>
          </a:lstStyle>
          <a:p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5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dirty="0"/>
              <a:t>Formatvorlage des Untertitelmasters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5916744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ste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fld id="{2F5EB6F0-188A-44F4-BC13-A0B2866EE800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fld id="{6C58D6A9-BD3E-4FE1-A215-B0FB3D2D28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6085" y="239013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>
              <a:defRPr b="0" baseline="0"/>
            </a:lvl1pPr>
          </a:lstStyle>
          <a:p>
            <a:pPr algn="l"/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1195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29" name="Picture 8" descr="logo-sgb-uss_mit_websit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308725"/>
            <a:ext cx="781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08725"/>
            <a:ext cx="2311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dirty="0" smtClean="0">
                <a:latin typeface="NimbusSanNov" pitchFamily="18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fld id="{B1DDA642-AA2A-4380-BA96-1D6A4A310BC2}" type="datetime1">
              <a:rPr lang="de-CH">
                <a:solidFill>
                  <a:srgbClr val="000000"/>
                </a:solidFill>
              </a:rPr>
              <a:pPr algn="l" eaLnBrk="1" hangingPunct="1"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6256" y="6364288"/>
            <a:ext cx="421176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dirty="0" smtClean="0">
                <a:latin typeface="NimbusSanNovSemBol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000000"/>
              </a:solidFill>
            </a:endParaRPr>
          </a:p>
          <a:p>
            <a:pPr eaLnBrk="1" hangingPunct="1">
              <a:defRPr/>
            </a:pPr>
            <a:fld id="{DB910B38-8C58-4D2D-8539-314398D723EB}" type="slidenum">
              <a:rPr lang="de-DE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6" descr="klein-sgb-logo-web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246" y="6327775"/>
            <a:ext cx="155641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406085" y="274638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NimbusSanNov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l"/>
            <a:endParaRPr lang="de-CH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980729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95300" y="239013"/>
            <a:ext cx="8915400" cy="62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480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ransition>
    <p:fade thruBlk="1"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9pPr>
    </p:titleStyle>
    <p:bodyStyle>
      <a:lvl1pPr marL="457200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§"/>
        <a:defRPr sz="24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808037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§"/>
        <a:defRPr sz="2200" baseline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112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779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4pPr>
      <a:lvl5pPr marL="15446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3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5pPr>
      <a:lvl6pPr marL="18859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6pPr>
      <a:lvl7pPr marL="23431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7pPr>
      <a:lvl8pPr marL="28003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8pPr>
      <a:lvl9pPr marL="32575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08725"/>
            <a:ext cx="2311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dirty="0" smtClean="0">
                <a:latin typeface="NimbusSanNov" pitchFamily="18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fld id="{B1DDA642-AA2A-4380-BA96-1D6A4A310BC2}" type="datetime1">
              <a:rPr lang="de-CH">
                <a:solidFill>
                  <a:srgbClr val="000000"/>
                </a:solidFill>
              </a:rPr>
              <a:pPr algn="l" eaLnBrk="1" hangingPunct="1"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6256" y="6364288"/>
            <a:ext cx="421176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dirty="0" smtClean="0">
                <a:latin typeface="NimbusSanNovSemBol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000000"/>
              </a:solidFill>
            </a:endParaRPr>
          </a:p>
          <a:p>
            <a:pPr eaLnBrk="1" hangingPunct="1">
              <a:defRPr/>
            </a:pPr>
            <a:fld id="{DB910B38-8C58-4D2D-8539-314398D723EB}" type="slidenum">
              <a:rPr lang="de-DE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6" descr="klein-sgb-logo-web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246" y="6327775"/>
            <a:ext cx="155641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406085" y="274638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NimbusSanNov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l"/>
            <a:endParaRPr lang="de-CH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980729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95300" y="239013"/>
            <a:ext cx="8915400" cy="62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332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ransition>
    <p:fade thruBlk="1"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9pPr>
    </p:titleStyle>
    <p:bodyStyle>
      <a:lvl1pPr marL="457200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§"/>
        <a:defRPr sz="24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808037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§"/>
        <a:defRPr sz="2200" baseline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112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779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4pPr>
      <a:lvl5pPr marL="15446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3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5pPr>
      <a:lvl6pPr marL="18859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6pPr>
      <a:lvl7pPr marL="23431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7pPr>
      <a:lvl8pPr marL="28003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8pPr>
      <a:lvl9pPr marL="32575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08725"/>
            <a:ext cx="2311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dirty="0" smtClean="0">
                <a:latin typeface="NimbusSanNov" pitchFamily="18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fld id="{B1DDA642-AA2A-4380-BA96-1D6A4A310BC2}" type="datetime1">
              <a:rPr lang="de-CH">
                <a:solidFill>
                  <a:srgbClr val="000000"/>
                </a:solidFill>
              </a:rPr>
              <a:pPr algn="l" eaLnBrk="1" hangingPunct="1"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6256" y="6364288"/>
            <a:ext cx="421176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dirty="0" smtClean="0">
                <a:latin typeface="NimbusSanNovSemBol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000000"/>
              </a:solidFill>
            </a:endParaRPr>
          </a:p>
          <a:p>
            <a:pPr eaLnBrk="1" hangingPunct="1">
              <a:defRPr/>
            </a:pPr>
            <a:fld id="{DB910B38-8C58-4D2D-8539-314398D723EB}" type="slidenum">
              <a:rPr lang="de-DE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6" descr="klein-sgb-logo-web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246" y="6327775"/>
            <a:ext cx="155641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406085" y="274638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NimbusSanNov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l"/>
            <a:endParaRPr lang="de-CH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980729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95300" y="239013"/>
            <a:ext cx="8915400" cy="62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956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>
    <p:fade thruBlk="1"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9pPr>
    </p:titleStyle>
    <p:bodyStyle>
      <a:lvl1pPr marL="457200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§"/>
        <a:defRPr sz="24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808037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§"/>
        <a:defRPr sz="2200" baseline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112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779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4pPr>
      <a:lvl5pPr marL="15446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3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5pPr>
      <a:lvl6pPr marL="18859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6pPr>
      <a:lvl7pPr marL="23431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7pPr>
      <a:lvl8pPr marL="28003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8pPr>
      <a:lvl9pPr marL="32575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08725"/>
            <a:ext cx="2311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dirty="0" smtClean="0">
                <a:latin typeface="NimbusSanNov" pitchFamily="18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endParaRPr lang="de-CH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fld id="{B1DDA642-AA2A-4380-BA96-1D6A4A310BC2}" type="datetime1">
              <a:rPr lang="de-CH">
                <a:solidFill>
                  <a:srgbClr val="000000"/>
                </a:solidFill>
              </a:rPr>
              <a:pPr algn="l" eaLnBrk="1" hangingPunct="1">
                <a:defRPr/>
              </a:pPr>
              <a:t>25.03.2026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6256" y="6364288"/>
            <a:ext cx="421176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dirty="0" smtClean="0">
                <a:latin typeface="NimbusSanNovSemBol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000000"/>
              </a:solidFill>
            </a:endParaRPr>
          </a:p>
          <a:p>
            <a:pPr eaLnBrk="1" hangingPunct="1">
              <a:defRPr/>
            </a:pPr>
            <a:fld id="{DB910B38-8C58-4D2D-8539-314398D723EB}" type="slidenum">
              <a:rPr lang="de-DE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6" descr="klein-sgb-logo-web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246" y="6327775"/>
            <a:ext cx="155641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406085" y="274638"/>
            <a:ext cx="8915400" cy="634082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NimbusSanNov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l"/>
            <a:endParaRPr lang="de-CH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95300" y="900000"/>
            <a:ext cx="89822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980729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95300" y="239013"/>
            <a:ext cx="8915400" cy="62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83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ransition>
    <p:fade thruBlk="1"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9pPr>
    </p:titleStyle>
    <p:bodyStyle>
      <a:lvl1pPr marL="457200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§"/>
        <a:defRPr sz="24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808037" indent="-4572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§"/>
        <a:defRPr sz="2200" baseline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112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779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4pPr>
      <a:lvl5pPr marL="1544637" indent="-342900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35000"/>
        <a:buFont typeface="Wingdings" pitchFamily="2" charset="2"/>
        <a:buChar char="§"/>
        <a:defRPr sz="2000">
          <a:solidFill>
            <a:schemeClr val="tx1"/>
          </a:solidFill>
          <a:latin typeface="NimbusSanNov" pitchFamily="18" charset="0"/>
        </a:defRPr>
      </a:lvl5pPr>
      <a:lvl6pPr marL="18859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6pPr>
      <a:lvl7pPr marL="23431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7pPr>
      <a:lvl8pPr marL="28003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8pPr>
      <a:lvl9pPr marL="32575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Bilaterale III: Lohnschutz</a:t>
            </a:r>
            <a:br>
              <a:rPr lang="de-CH" dirty="0"/>
            </a:br>
            <a:r>
              <a:rPr lang="de-CH" dirty="0"/>
              <a:t>Position des SGB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Daniel Lampart</a:t>
            </a:r>
          </a:p>
          <a:p>
            <a:r>
              <a:rPr lang="de-CH"/>
              <a:t>25. </a:t>
            </a:r>
            <a:r>
              <a:rPr lang="de-CH" dirty="0"/>
              <a:t>März 2026</a:t>
            </a:r>
          </a:p>
        </p:txBody>
      </p:sp>
    </p:spTree>
    <p:extLst>
      <p:ext uri="{BB962C8B-B14F-4D97-AF65-F5344CB8AC3E}">
        <p14:creationId xmlns:p14="http://schemas.microsoft.com/office/powerpoint/2010/main" val="298861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89FD2-D8D6-9CE5-D25E-8FD6D9CC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80" y="274638"/>
            <a:ext cx="9138220" cy="490537"/>
          </a:xfrm>
        </p:spPr>
        <p:txBody>
          <a:bodyPr/>
          <a:lstStyle/>
          <a:p>
            <a:pPr algn="l"/>
            <a:r>
              <a:rPr lang="de-CH" sz="2600" dirty="0"/>
              <a:t>Schweiz braucht den besten Schutz: Höchste Löhne und einziges Land ohne schützende «natürliche» Sprachgrenzen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2B13F5-6779-949B-072B-68D98F85303F}"/>
              </a:ext>
            </a:extLst>
          </p:cNvPr>
          <p:cNvSpPr txBox="1"/>
          <p:nvPr/>
        </p:nvSpPr>
        <p:spPr>
          <a:xfrm>
            <a:off x="632520" y="5877272"/>
            <a:ext cx="863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000" dirty="0">
                <a:latin typeface="+mj-lt"/>
              </a:rPr>
              <a:t>Die Hälfte der EU kann in ihrer Muttersprache in der Schweiz operieren! Nachbarländer mit 220 Mio. </a:t>
            </a:r>
            <a:r>
              <a:rPr lang="de-CH" sz="2000" dirty="0" err="1">
                <a:latin typeface="+mj-lt"/>
              </a:rPr>
              <a:t>Einw</a:t>
            </a:r>
            <a:r>
              <a:rPr lang="de-CH" sz="2000" dirty="0">
                <a:latin typeface="+mj-lt"/>
              </a:rPr>
              <a:t>. - gegenüber CH mit rund 9 Mio. </a:t>
            </a:r>
            <a:r>
              <a:rPr lang="de-CH" sz="2000" dirty="0" err="1">
                <a:latin typeface="+mj-lt"/>
              </a:rPr>
              <a:t>Einw</a:t>
            </a:r>
            <a:r>
              <a:rPr lang="de-CH" sz="2000" dirty="0">
                <a:latin typeface="+mj-lt"/>
              </a:rPr>
              <a:t>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2F5F50-0D31-ECBC-824C-3A44FB40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1" y="1196752"/>
            <a:ext cx="4323919" cy="4413072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DB43F65-629D-BD75-9AF6-6BDA7A31B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1299494"/>
            <a:ext cx="4323919" cy="4361754"/>
          </a:xfrm>
        </p:spPr>
      </p:pic>
    </p:spTree>
    <p:extLst>
      <p:ext uri="{BB962C8B-B14F-4D97-AF65-F5344CB8AC3E}">
        <p14:creationId xmlns:p14="http://schemas.microsoft.com/office/powerpoint/2010/main" val="82913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C4ED3-795A-1E35-BED9-26E67E9C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8736"/>
            <a:ext cx="8915400" cy="490537"/>
          </a:xfrm>
        </p:spPr>
        <p:txBody>
          <a:bodyPr/>
          <a:lstStyle/>
          <a:p>
            <a:pPr algn="l"/>
            <a:r>
              <a:rPr lang="de-CH" sz="2800" dirty="0"/>
              <a:t>Bedeutung des Lohnschutzes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6398EB-D6EE-4109-22E4-C45924C3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4525963"/>
          </a:xfrm>
        </p:spPr>
        <p:txBody>
          <a:bodyPr/>
          <a:lstStyle/>
          <a:p>
            <a:r>
              <a:rPr lang="de-CH" sz="2000" dirty="0"/>
              <a:t>Schweizer Firmen stellen pro Jahr deutlich über 300’000 Berufstätige neu aus dem Ausland ein</a:t>
            </a:r>
          </a:p>
          <a:p>
            <a:r>
              <a:rPr lang="de-CH" sz="2000" dirty="0"/>
              <a:t>Dazu kommen jährlich rund 100’000 angestellte Arbeitnehmende über ausländischen Firmen (Entsandte) sowie Selbständige in die Schweiz</a:t>
            </a:r>
          </a:p>
          <a:p>
            <a:r>
              <a:rPr lang="de-CH" sz="2000" dirty="0"/>
              <a:t>In Grenzregionen haben ausländische Firmen mit Entsandten bereits heute z.B. in Küchen-/Fensterbau, Gartenbau usw. Marktanteile von 20 Prozent und mehr</a:t>
            </a:r>
          </a:p>
          <a:p>
            <a:r>
              <a:rPr lang="de-CH" sz="2000" dirty="0"/>
              <a:t>Lohnschutz verhindert Dumping sowie viel höhere Marktanteile über unfairen Wettbewerb bzw. tiefere Lohnkosten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59683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D72C1-92EB-737B-3FEF-A6B40ECD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dirty="0"/>
              <a:t>Politische Bedeutung des Lohnschutzes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2EA88D-0DC4-8E49-ABE7-C24B5268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/>
              <a:t>Zustimmung der Gewerkschaften </a:t>
            </a:r>
            <a:br>
              <a:rPr lang="de-CH" sz="2000" dirty="0"/>
            </a:br>
            <a:r>
              <a:rPr lang="de-CH" sz="2000" dirty="0"/>
              <a:t>zu Bilateralen I, nur wenn Löhne und </a:t>
            </a:r>
            <a:br>
              <a:rPr lang="de-CH" sz="2000" dirty="0"/>
            </a:br>
            <a:r>
              <a:rPr lang="de-CH" sz="2000" dirty="0"/>
              <a:t>Arbeitsbedingungen gesichert sind</a:t>
            </a:r>
          </a:p>
          <a:p>
            <a:r>
              <a:rPr lang="de-CH" sz="2000" dirty="0"/>
              <a:t>Flankierende Massnahmen eingeführt</a:t>
            </a:r>
          </a:p>
          <a:p>
            <a:r>
              <a:rPr lang="de-CH" sz="2000" dirty="0"/>
              <a:t>Versprechen des Bundesrates </a:t>
            </a:r>
            <a:br>
              <a:rPr lang="de-CH" sz="2000" dirty="0"/>
            </a:br>
            <a:r>
              <a:rPr lang="de-CH" sz="2000" dirty="0"/>
              <a:t>in der Volksabstimmung vom </a:t>
            </a:r>
            <a:br>
              <a:rPr lang="de-CH" sz="2000" dirty="0"/>
            </a:br>
            <a:r>
              <a:rPr lang="de-CH" sz="2000" dirty="0"/>
              <a:t>21. Mai 2000: </a:t>
            </a:r>
            <a:r>
              <a:rPr lang="de-DE" sz="2000" dirty="0"/>
              <a:t>«Umfassender Schutz </a:t>
            </a:r>
            <a:br>
              <a:rPr lang="de-DE" sz="2000" dirty="0"/>
            </a:br>
            <a:r>
              <a:rPr lang="de-DE" sz="2000" dirty="0"/>
              <a:t>vor Lohn- und Sozialdumping</a:t>
            </a:r>
            <a:r>
              <a:rPr lang="de-CH" sz="2000" dirty="0"/>
              <a:t>» </a:t>
            </a:r>
          </a:p>
          <a:p>
            <a:endParaRPr lang="de-CH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CE6D2D-13CB-C80E-5E9D-545CE2C6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072" y="1628800"/>
            <a:ext cx="4070063" cy="45259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D8EA86-5924-2FE9-0E21-69C59F1B89F5}"/>
              </a:ext>
            </a:extLst>
          </p:cNvPr>
          <p:cNvSpPr txBox="1"/>
          <p:nvPr/>
        </p:nvSpPr>
        <p:spPr>
          <a:xfrm>
            <a:off x="5529064" y="1095937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600" b="1" dirty="0">
                <a:latin typeface="+mj-lt"/>
              </a:rPr>
              <a:t>Lohndruck: Eines der Hauptargumente gegen den EWR, 50.3% Nein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DC4EFB5-B536-0C90-38DC-5FF32EC7F84B}"/>
              </a:ext>
            </a:extLst>
          </p:cNvPr>
          <p:cNvSpPr/>
          <p:nvPr/>
        </p:nvSpPr>
        <p:spPr bwMode="auto">
          <a:xfrm>
            <a:off x="5817096" y="4700736"/>
            <a:ext cx="2664296" cy="4564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utu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7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5316F-2C70-4F23-B199-8A339DFE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400" dirty="0"/>
              <a:t>Besonderheiten des Schweizer Lohnschutzes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741CC7-A761-4B55-BFE6-50797E42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4525963"/>
          </a:xfrm>
        </p:spPr>
        <p:txBody>
          <a:bodyPr/>
          <a:lstStyle/>
          <a:p>
            <a:r>
              <a:rPr lang="de-CH" sz="2000" dirty="0"/>
              <a:t>Sozialpartner kontrollieren GAV und büssen Verstösse gegen GAV-Bestimmungen: Einzigartig in Europa, in EU primär Staatsaufgabe </a:t>
            </a:r>
          </a:p>
          <a:p>
            <a:r>
              <a:rPr lang="de-CH" sz="2000" dirty="0"/>
              <a:t>Kantone kontrollieren Löhne in Branchen ohne GAV föderalistisch</a:t>
            </a:r>
          </a:p>
          <a:p>
            <a:r>
              <a:rPr lang="de-CH" sz="2000" dirty="0"/>
              <a:t>Hohes Kontrollniveau wegen hohem Lohnniveau – Schweiz ist Kontroll-«Europameister» (Anzahl Kontrollen in CH ungefähr so hoch wie im fast zehn mal grösseren Deutschland)</a:t>
            </a:r>
          </a:p>
          <a:p>
            <a:r>
              <a:rPr lang="de-CH" sz="2000" dirty="0"/>
              <a:t>Einführung von diversen </a:t>
            </a:r>
            <a:r>
              <a:rPr lang="de-CH" sz="2000" dirty="0" err="1"/>
              <a:t>FlaM</a:t>
            </a:r>
            <a:r>
              <a:rPr lang="de-CH" sz="2000" dirty="0"/>
              <a:t> aufgrund des besonderen Schutzbedarfs (Voranmeldefrist, Kaution, Dienstleistungssperre, Massnahmen gegen Scheinselbständige, Subunternehmerhaftung, GAV-Bescheinigungen u.a.)</a:t>
            </a:r>
          </a:p>
          <a:p>
            <a:r>
              <a:rPr lang="de-CH" sz="2000" dirty="0"/>
              <a:t>Rechtlich ist der Arbeitnehmerschutz in der Schweiz den Marktfreiheiten gleichgestellt – im EU-Binnenmarkt gilt das Primat der «Grundfreiheiten», nationale Schutzmassnahmen sind rechtfertigungsbedürftig und müssen «verhältnismässig» sein</a:t>
            </a:r>
          </a:p>
          <a:p>
            <a:r>
              <a:rPr lang="de-CH" sz="2000" dirty="0"/>
              <a:t>Bei Entsendungen verlangt EU Spesen, wie im Herkunftsland der Firmen; in der Schweiz gelten hingegen Schweizer Spesen</a:t>
            </a:r>
          </a:p>
          <a:p>
            <a:endParaRPr lang="de-CH" sz="2000" dirty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11752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D35AA6-6077-C8DF-69DD-AB00B47BA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4525963"/>
          </a:xfrm>
        </p:spPr>
        <p:txBody>
          <a:bodyPr/>
          <a:lstStyle/>
          <a:p>
            <a:r>
              <a:rPr lang="de-CH" sz="2000" dirty="0"/>
              <a:t>Dumping ist Realität: ca. 20 Prozent Lohnverstösse</a:t>
            </a:r>
          </a:p>
          <a:p>
            <a:r>
              <a:rPr lang="de-CH" sz="2000" dirty="0"/>
              <a:t>Erosion der Gesamtarbeitsverträge durch viele kleine Firmen, die nicht Mitglied in den Arbeitgeber-Verbänden sind – Quoren (insb. Arbeitgeberquorum) aus 1956 sind nicht mehr zeitgemäss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14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r>
              <a:rPr lang="de-CH" sz="2000" dirty="0"/>
              <a:t>Kantonaler Vollzug mangelhaft: vor allem in der Deutschschweiz zu wenig Kontrollen und zu tiefe Richtlöhne, kaum Normalarbeitsverträge erlassen</a:t>
            </a:r>
          </a:p>
          <a:p>
            <a:r>
              <a:rPr lang="de-CH" sz="2000" dirty="0"/>
              <a:t>Lohnschutz im Betrieb funktioniert mangelhaft, da Personalkommissionen unter Druck sind, weil ihnen heute relativ einfach gekündigt werden kann.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D8E5AF-AC1C-CA95-72C2-66D4F908785D}"/>
              </a:ext>
            </a:extLst>
          </p:cNvPr>
          <p:cNvSpPr txBox="1"/>
          <p:nvPr/>
        </p:nvSpPr>
        <p:spPr>
          <a:xfrm>
            <a:off x="920552" y="2621811"/>
            <a:ext cx="4680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400" b="1" dirty="0">
                <a:latin typeface="+mj-lt"/>
              </a:rPr>
              <a:t>Auch die Verkehrsmittel von 1956 entsprechen nicht mehr den heutigen Sicherheitsanforderungen</a:t>
            </a:r>
          </a:p>
          <a:p>
            <a:pPr algn="l"/>
            <a:endParaRPr lang="de-CH" sz="1400" dirty="0">
              <a:latin typeface="+mj-lt"/>
            </a:endParaRPr>
          </a:p>
          <a:p>
            <a:pPr algn="l"/>
            <a:endParaRPr lang="de-CH" sz="1400" dirty="0">
              <a:latin typeface="+mj-lt"/>
            </a:endParaRPr>
          </a:p>
          <a:p>
            <a:pPr algn="l"/>
            <a:endParaRPr lang="de-CH" sz="1400" dirty="0">
              <a:latin typeface="+mj-lt"/>
            </a:endParaRPr>
          </a:p>
          <a:p>
            <a:pPr algn="l"/>
            <a:endParaRPr lang="de-CH" sz="1400" dirty="0">
              <a:latin typeface="+mj-lt"/>
            </a:endParaRPr>
          </a:p>
          <a:p>
            <a:pPr algn="l"/>
            <a:endParaRPr lang="de-CH" sz="1400" dirty="0">
              <a:latin typeface="+mj-lt"/>
            </a:endParaRPr>
          </a:p>
          <a:p>
            <a:pPr algn="l"/>
            <a:endParaRPr lang="de-CH" sz="1400" dirty="0">
              <a:latin typeface="+mj-lt"/>
            </a:endParaRPr>
          </a:p>
          <a:p>
            <a:pPr algn="l"/>
            <a:endParaRPr lang="de-CH" sz="1400" dirty="0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83B574-E61F-1704-9A05-E7B4B4B5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600" dirty="0"/>
              <a:t>Problematische Entwicklungen beim Lohnschutz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023149-251F-8E95-36A6-6ED6871C0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3161710"/>
            <a:ext cx="1872208" cy="13479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183AE93-5393-7808-2EC0-C3A6B7A5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40" y="3141113"/>
            <a:ext cx="1555214" cy="13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5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06297-A987-4C8C-B442-EEEBD569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600" dirty="0"/>
              <a:t>SGB-Position zum Lohnschutz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5CD150-E24B-4C11-A4FD-216B73484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2"/>
            <a:ext cx="8915400" cy="4525963"/>
          </a:xfrm>
        </p:spPr>
        <p:txBody>
          <a:bodyPr/>
          <a:lstStyle/>
          <a:p>
            <a:r>
              <a:rPr lang="de-CH" sz="2400" dirty="0"/>
              <a:t>Schweizer Lohnschutz muss garantiert sein; Probleme bei GAV-Quoren müssen gelöst werden</a:t>
            </a:r>
          </a:p>
          <a:p>
            <a:r>
              <a:rPr lang="de-CH" sz="2400" dirty="0"/>
              <a:t>Abkommen verschlechtert den Schutz</a:t>
            </a:r>
          </a:p>
          <a:p>
            <a:pPr lvl="1"/>
            <a:r>
              <a:rPr lang="de-CH" sz="1800" dirty="0"/>
              <a:t>Kaution weitgehend abgeschafft</a:t>
            </a:r>
          </a:p>
          <a:p>
            <a:pPr lvl="1"/>
            <a:r>
              <a:rPr lang="de-CH" sz="1800" dirty="0"/>
              <a:t>Verkürzte Voranmeldefrist erschwert Kontrollen im trägen, föderalistischen Meldeverfahren</a:t>
            </a:r>
          </a:p>
          <a:p>
            <a:pPr lvl="1"/>
            <a:r>
              <a:rPr lang="de-CH" sz="1800" dirty="0"/>
              <a:t>Keine Schweizer Spesen mehr garantiert (EU-Regelung: Spesen gemäss Regelung im Herkunftsland)</a:t>
            </a:r>
          </a:p>
          <a:p>
            <a:pPr lvl="1"/>
            <a:r>
              <a:rPr lang="de-CH" sz="1800" dirty="0"/>
              <a:t>Instrument der Dienstleistungssperre im EU-Recht nicht explizit vorgesehen</a:t>
            </a:r>
          </a:p>
          <a:p>
            <a:pPr lvl="1"/>
            <a:r>
              <a:rPr lang="de-CH" sz="1800" dirty="0"/>
              <a:t>Zuständigkeit des EuGH für Streitschlichtung – auch bei den immunisierten Bereichen (Kontrolldichte usw.)</a:t>
            </a:r>
          </a:p>
          <a:p>
            <a:pPr lvl="1"/>
            <a:r>
              <a:rPr lang="de-CH" sz="1800" dirty="0"/>
              <a:t>…	</a:t>
            </a:r>
          </a:p>
          <a:p>
            <a:r>
              <a:rPr lang="de-CH" sz="2400" dirty="0"/>
              <a:t>Diese Probleme müssen gelöst werden (Sicherung von Spesen, Dienstleistungssperre, neue «Ersatz»-Massnahmen für Kaution, kürzere Voranmeldefrist usw.)</a:t>
            </a:r>
          </a:p>
          <a:p>
            <a:pPr lvl="1"/>
            <a:endParaRPr lang="de-CH" sz="1800" dirty="0"/>
          </a:p>
          <a:p>
            <a:pPr lvl="1"/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12958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B7C15-C102-8FF2-3080-246CCC21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9BE76-A319-D7EB-D285-D259B07F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600" dirty="0"/>
              <a:t>Lohnschutzpaket (Massnahmen 1-14)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E70BCA-B5CE-11DA-367B-62C02B1E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4525963"/>
          </a:xfrm>
        </p:spPr>
        <p:txBody>
          <a:bodyPr/>
          <a:lstStyle/>
          <a:p>
            <a:r>
              <a:rPr lang="de-CH" sz="2000" dirty="0"/>
              <a:t>Stärkung der Prävention als Antwort auf Verschlechterungen bei Kontrollen (Voranmeldung) und Sanktionen (Kaution) </a:t>
            </a:r>
          </a:p>
          <a:p>
            <a:pPr lvl="1"/>
            <a:r>
              <a:rPr lang="de-CH" sz="1400" dirty="0"/>
              <a:t>Nutzungspflicht der Kontroll-Datenbanken bei öffentlichen Aufträgen. Ziel: Aufträge an korrekte Firmen</a:t>
            </a:r>
          </a:p>
          <a:p>
            <a:pPr lvl="1"/>
            <a:r>
              <a:rPr lang="de-CH" sz="1400" dirty="0"/>
              <a:t>Nutzung dieser Kontrollresultate auch bei der Weitervergaben von Aufträgen bzw. von privaten Auftraggebern </a:t>
            </a:r>
          </a:p>
          <a:p>
            <a:r>
              <a:rPr lang="de-CH" sz="2000" dirty="0"/>
              <a:t>Sanktionierung von Erstunternehmen möglich zur Eindämmung des verbreiteten Dumpings über Subunternehmen</a:t>
            </a:r>
          </a:p>
          <a:p>
            <a:r>
              <a:rPr lang="de-CH" sz="2000" dirty="0"/>
              <a:t>Beschleunigung der Meldeprozesse</a:t>
            </a:r>
          </a:p>
          <a:p>
            <a:r>
              <a:rPr lang="de-CH" sz="2000" dirty="0"/>
              <a:t>Regelung, dass Schweizer Spesen bezahlt werden müssen</a:t>
            </a:r>
          </a:p>
          <a:p>
            <a:r>
              <a:rPr lang="de-CH" sz="2000" dirty="0"/>
              <a:t>Non-Regression-</a:t>
            </a:r>
            <a:r>
              <a:rPr lang="de-CH" sz="2000" dirty="0" err="1"/>
              <a:t>Clause</a:t>
            </a:r>
            <a:r>
              <a:rPr lang="de-CH" sz="2000" dirty="0"/>
              <a:t>: Schweiz muss künftige Verschlechterungen im EU-Lohnschutz nicht übernehmen	</a:t>
            </a:r>
          </a:p>
          <a:p>
            <a:pPr lvl="1"/>
            <a:r>
              <a:rPr lang="de-CH" sz="1400" dirty="0"/>
              <a:t>Zurzeit Diskussion in der EU zur Schwächung des Meldeverfahrens</a:t>
            </a:r>
          </a:p>
          <a:p>
            <a:r>
              <a:rPr lang="de-CH" sz="2000" dirty="0"/>
              <a:t>Modernisierung der Quoren bei der Allgemeinverbindlich-Erklärung von GAV ein Schritt in die richtige Richtung</a:t>
            </a:r>
          </a:p>
          <a:p>
            <a:r>
              <a:rPr lang="de-CH" sz="2000" dirty="0"/>
              <a:t>Betrieblicher Lohnschutz wird mit Massnahme 14 gestärkt (Vorverfahren von 2 Monaten, bevor gekündigt werden kann; höhere Sanktion bei Missbrauch)</a:t>
            </a:r>
          </a:p>
          <a:p>
            <a:pPr marL="0" indent="0">
              <a:buNone/>
            </a:pPr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 lvl="1"/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9754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61DE9-E9D5-81AC-222D-8B83ECA1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D31F3-972A-9EEC-98AA-77DA7993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600" dirty="0"/>
              <a:t>Lohnschutzpaket (Massnahmen 1-14)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7F012-6458-1FDB-1683-200F2F87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2"/>
            <a:ext cx="8915400" cy="4525963"/>
          </a:xfrm>
        </p:spPr>
        <p:txBody>
          <a:bodyPr/>
          <a:lstStyle/>
          <a:p>
            <a:r>
              <a:rPr lang="de-CH" sz="2000" dirty="0"/>
              <a:t>SGB stimmt dem Lohnschutzpaket zu, Lohnschutz ist grundsätzlich gewährleistet</a:t>
            </a:r>
          </a:p>
          <a:p>
            <a:r>
              <a:rPr lang="de-CH" sz="2000" dirty="0"/>
              <a:t>Das Lohnschutzpaket ist jedoch eine Minimallösung! Verschlechterungen des Paketes führen zu einer Verschlechterung des Lohnschutzes.</a:t>
            </a:r>
          </a:p>
          <a:p>
            <a:r>
              <a:rPr lang="de-CH" sz="2000" dirty="0"/>
              <a:t>Risiken:</a:t>
            </a:r>
          </a:p>
          <a:p>
            <a:pPr lvl="1"/>
            <a:r>
              <a:rPr lang="de-CH" sz="1600" dirty="0"/>
              <a:t>Bei Spesen (Übernachtungs- und Verpflegungskosten von z.T. über 1000 Fr.) gilt EU-Recht: Regelung gemäss Herkunftsland, Schweizer Recht soll das «übersteuern»</a:t>
            </a:r>
          </a:p>
          <a:p>
            <a:pPr lvl="1"/>
            <a:r>
              <a:rPr lang="de-CH" sz="1600" dirty="0"/>
              <a:t>Grossumbau des Kontroll- und Meldeverfahrens: Praktische Umsetzung noch nicht getestet</a:t>
            </a:r>
          </a:p>
          <a:p>
            <a:pPr lvl="1"/>
            <a:r>
              <a:rPr lang="de-CH" sz="1600" dirty="0"/>
              <a:t>Non-Regression-</a:t>
            </a:r>
            <a:r>
              <a:rPr lang="de-CH" sz="1600" dirty="0" err="1"/>
              <a:t>Clause</a:t>
            </a:r>
            <a:r>
              <a:rPr lang="de-CH" sz="1600" dirty="0"/>
              <a:t> soll Verschlechterungen verhindern: Wann ist eine Änderung </a:t>
            </a:r>
            <a:r>
              <a:rPr lang="de-CH" sz="1600"/>
              <a:t>beim Lohnschutz eine </a:t>
            </a:r>
            <a:r>
              <a:rPr lang="de-CH" sz="1600" dirty="0"/>
              <a:t>Verschlechterung?	</a:t>
            </a:r>
          </a:p>
          <a:p>
            <a:r>
              <a:rPr lang="de-CH" sz="2000" dirty="0"/>
              <a:t>Nach fast 10 Jahren Verhandlungen und Diskussion über den Lohnschutz mit Sozialpartnern, Bund und der EU ist das Lohnschutzpaket wohl das einzige realistische Ergebnis</a:t>
            </a:r>
          </a:p>
          <a:p>
            <a:r>
              <a:rPr lang="de-CH" sz="2000" dirty="0"/>
              <a:t>Der SGB fordert die eidg. Räte auf, dieses in langer Arbeit entwickelte Paket so zu verabschieden</a:t>
            </a:r>
          </a:p>
          <a:p>
            <a:endParaRPr lang="de-CH" sz="2400" dirty="0"/>
          </a:p>
          <a:p>
            <a:pPr lvl="1"/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99221825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-SGB-Powerpointvorlage_weiss">
  <a:themeElements>
    <a:clrScheme name="Präsentation SG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SGB">
      <a:majorFont>
        <a:latin typeface="Futura Hv BT"/>
        <a:ea typeface=""/>
        <a:cs typeface=""/>
      </a:majorFont>
      <a:minorFont>
        <a:latin typeface="Futura Md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 S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-SGB-Powerpointvorlage_weiss">
  <a:themeElements>
    <a:clrScheme name="Präsentation SG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SGB">
      <a:majorFont>
        <a:latin typeface="Futura Hv BT"/>
        <a:ea typeface=""/>
        <a:cs typeface=""/>
      </a:majorFont>
      <a:minorFont>
        <a:latin typeface="Futura Md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 S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-SGB-Powerpointvorlage_weiss">
  <a:themeElements>
    <a:clrScheme name="Präsentation SG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SGB">
      <a:majorFont>
        <a:latin typeface="Futura Hv BT"/>
        <a:ea typeface=""/>
        <a:cs typeface=""/>
      </a:majorFont>
      <a:minorFont>
        <a:latin typeface="Futura Md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 S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-SGB-Powerpointvorlage_weiss">
  <a:themeElements>
    <a:clrScheme name="Präsentation SG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SGB">
      <a:majorFont>
        <a:latin typeface="Futura Hv BT"/>
        <a:ea typeface=""/>
        <a:cs typeface=""/>
      </a:majorFont>
      <a:minorFont>
        <a:latin typeface="Futura Md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 S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tenzeichen xmlns="7f707e96-1f10-4a6c-ae52-3ad34ac89802">101-01/26.023/APK--CPE</Aktenzeichen>
    <Klassifizierung xmlns="7f707e96-1f10-4a6c-ae52-3ad34ac89802">INTERN--INTERNE</Klassifizierung>
    <Teildossier xmlns="7f707e96-1f10-4a6c-ae52-3ad34ac89802">Anhörungen -- Auditions</Teildossier>
    <e-parl xmlns="7f707e96-1f10-4a6c-ae52-3ad34ac89802">true</e-parl>
    <Autor xmlns="7f707e96-1f10-4a6c-ae52-3ad34ac89802">Daniel Lampart</Autor>
    <Dokumentendatum xmlns="7f707e96-1f10-4a6c-ae52-3ad34ac89802">2026-03-24T23:00:00+00:00</Dokumentendatum>
    <Anzeigesprachen xmlns="7f707e96-1f10-4a6c-ae52-3ad34ac89802">
      <Value>de</Value>
    </Anzeigesprachen>
    <Dokumententyp xmlns="7f707e96-1f10-4a6c-ae52-3ad34ac89802">Unterlagen Dritter--Documents émanant de tiers</Dokumententyp>
    <Entklassifizierungsvermerk xmlns="7f707e96-1f10-4a6c-ae52-3ad34ac89802" xsi:nil="true"/>
    <TeildossierZusatz xmlns="7f707e96-1f10-4a6c-ae52-3ad34ac898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arlDocEparl" ma:contentTypeID="0x010100F71585DFDA751D469ADC5A68BF7DD0BA0100A5783CB89D907D438DB10C6F5B6CE298" ma:contentTypeVersion="12" ma:contentTypeDescription="Ein neues Dokument erstellen." ma:contentTypeScope="" ma:versionID="8fc202970ed3d7b0c1951ab0bf807087">
  <xsd:schema xmlns:xsd="http://www.w3.org/2001/XMLSchema" xmlns:xs="http://www.w3.org/2001/XMLSchema" xmlns:p="http://schemas.microsoft.com/office/2006/metadata/properties" xmlns:ns2="7f707e96-1f10-4a6c-ae52-3ad34ac89802" targetNamespace="http://schemas.microsoft.com/office/2006/metadata/properties" ma:root="true" ma:fieldsID="6ea58144b2362a816352039280fa3a46" ns2:_="">
    <xsd:import namespace="7f707e96-1f10-4a6c-ae52-3ad34ac89802"/>
    <xsd:element name="properties">
      <xsd:complexType>
        <xsd:sequence>
          <xsd:element name="documentManagement">
            <xsd:complexType>
              <xsd:all>
                <xsd:element ref="ns2:Teildossier" minOccurs="0"/>
                <xsd:element ref="ns2:TeildossierZusatz" minOccurs="0"/>
                <xsd:element ref="ns2:Dokumentendatum"/>
                <xsd:element ref="ns2:Klassifizierung" minOccurs="0"/>
                <xsd:element ref="ns2:Dokumententyp"/>
                <xsd:element ref="ns2:Anzeigesprachen" minOccurs="0"/>
                <xsd:element ref="ns2:Autor"/>
                <xsd:element ref="ns2:Aktenzeichen" minOccurs="0"/>
                <xsd:element ref="ns2:e-parl" minOccurs="0"/>
                <xsd:element ref="ns2:Entklassifizierungsverme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7e96-1f10-4a6c-ae52-3ad34ac89802" elementFormDefault="qualified">
    <xsd:import namespace="http://schemas.microsoft.com/office/2006/documentManagement/types"/>
    <xsd:import namespace="http://schemas.microsoft.com/office/infopath/2007/PartnerControls"/>
    <xsd:element name="Teildossier" ma:index="5" nillable="true" ma:displayName="Teildossier--Sous-dossier" ma:default="" ma:internalName="Teildossier" ma:readOnly="false">
      <xsd:simpleType>
        <xsd:union memberTypes="dms:Text">
          <xsd:simpleType>
            <xsd:restriction base="dms:Choice">
              <xsd:enumeration value="Anträge, Fahnen--Propositions, dépliants"/>
              <xsd:enumeration value="Berichte--Rapports"/>
              <xsd:enumeration value="Dokumentation (alle Dokumente)--Documentation (tous les documents)"/>
              <xsd:enumeration value="Nicht sitzungsbezogene Unterlagen--Documents non liés à une séance particulière"/>
              <xsd:enumeration value="Protokolle--Procès-verbaux"/>
            </xsd:restriction>
          </xsd:simpleType>
        </xsd:union>
      </xsd:simpleType>
    </xsd:element>
    <xsd:element name="TeildossierZusatz" ma:index="6" nillable="true" ma:displayName="Teildossier-Zusatz--Supplément au sous-dossier" ma:default="" ma:internalName="TeildossierZusatz" ma:readOnly="false">
      <xsd:simpleType>
        <xsd:union memberTypes="dms:Text">
          <xsd:simpleType>
            <xsd:restriction base="dms:Choice">
              <xsd:enumeration value="1. Berichts- und Erlassentwurf / Stellungnahme des Bundesrates--Avant-projet de rapport et d'acte législatif / Prise de position du Conseil fédéral"/>
              <xsd:enumeration value="1. Botschaft des Bundesrates--Message du Conseil fédéral"/>
              <xsd:enumeration value="1. Text der Petition / Stellungnahme des Departements--Texte de la pétition / Prise de position du département"/>
              <xsd:enumeration value="1. Text der Standes- / parlamentarischen Initiative--Texte de l'initiaitve parlementaire/cantonale"/>
              <xsd:enumeration value="1. Text des Vorstosses--Texte de l'intervention"/>
              <xsd:enumeration value="10. Vernehmlassung--Consultation"/>
              <xsd:enumeration value="2. Fahnen und Anträge--Dépliants et propositions"/>
              <xsd:enumeration value="3. Verhandlungen der Räte und Kommissionen--Délibérations des Conseils et Commissions"/>
              <xsd:enumeration value="4. Parlamentarische Vorstösse und Initiativen / Verwandte Geschäfte--Interventions et initiatives parlementaires / objets apparentés"/>
              <xsd:enumeration value="5. Rechtsgrundlagen--Bases légales"/>
              <xsd:enumeration value="6. Berichte--Rapports"/>
              <xsd:enumeration value="7. Korrespondenzen--Correspondences"/>
              <xsd:enumeration value="8. Literatur--Littérature"/>
              <xsd:enumeration value="9. Weitere Unterlagen--Autres documents"/>
            </xsd:restriction>
          </xsd:simpleType>
        </xsd:union>
      </xsd:simpleType>
    </xsd:element>
    <xsd:element name="Dokumentendatum" ma:index="7" ma:displayName="Dok.datum--Date du doc." ma:default="[today]" ma:format="DateOnly" ma:internalName="Dokumentendatum" ma:readOnly="false">
      <xsd:simpleType>
        <xsd:restriction base="dms:DateTime"/>
      </xsd:simpleType>
    </xsd:element>
    <xsd:element name="Klassifizierung" ma:index="8" nillable="true" ma:displayName="Klassifizierung--Classification" ma:default="INTERN--INTERNE" ma:internalName="Klassifizierung" ma:readOnly="false">
      <xsd:simpleType>
        <xsd:restriction base="dms:Choice">
          <xsd:enumeration value=""/>
          <xsd:enumeration value="INTERN--INTERNE"/>
          <xsd:enumeration value="VERTRAULICH--CONFIDENTIEL"/>
          <xsd:enumeration value="GEHEIM--SECRET"/>
        </xsd:restriction>
      </xsd:simpleType>
    </xsd:element>
    <xsd:element name="Dokumententyp" ma:index="9" ma:displayName="Dokumententyp--Type de document" ma:format="Dropdown" ma:internalName="Dokumententyp" ma:readOnly="false">
      <xsd:simpleType>
        <xsd:restriction base="dms:Choice">
          <xsd:enumeration value="Sitzungseinladung--Invitation séance"/>
          <xsd:enumeration value="Protokoll--Procès-verbal"/>
          <xsd:enumeration value="Kommissionsprotokoll--PV-Commission"/>
          <xsd:enumeration value="Korrespondenz--Correspondance"/>
          <xsd:enumeration value="Medienmitteilung--Communiqué de presse"/>
          <xsd:enumeration value="Drehbuch--Scénario"/>
          <xsd:enumeration value="Unterlagen der Bundesverwaltung--Documents émanant de l'admin. fédérale"/>
          <xsd:enumeration value="Unterlagen Dritter--Documents émanant de tiers"/>
          <xsd:enumeration value="Unterlagen der PVK--Documents émanant du CPA"/>
          <xsd:enumeration value="Bericht--Rapport"/>
          <xsd:enumeration value="Bericht des Bundesrates--Rapport du Conseil fédéral"/>
          <xsd:enumeration value="Arbeitspapier--Document de travail"/>
          <xsd:enumeration value="Dokumentation--Documentation"/>
          <xsd:enumeration value="Dokumentationsverzeichnis--Liste de documents"/>
          <xsd:enumeration value="Antrag--Proposition"/>
          <xsd:enumeration value="Fahne--Dépliant"/>
          <xsd:enumeration value="Vorstoss--Intervention"/>
          <xsd:enumeration value="Fragen, Antworten--Questions, réponses"/>
          <xsd:enumeration value="Stellungnahme--Prise de position"/>
          <xsd:enumeration value="Empfehlung--Recommandation"/>
          <xsd:enumeration value="Präsentation--Présentation"/>
          <xsd:enumeration value="Publikation--Publication"/>
          <xsd:enumeration value="Vertrag--Contrat"/>
          <xsd:enumeration value="Bestellung--Commande"/>
          <xsd:enumeration value="Auftrag--Mandat"/>
          <xsd:enumeration value="Offerte--Soumission"/>
          <xsd:enumeration value="Planung--Planification"/>
          <xsd:enumeration value="Programm--Programme"/>
          <xsd:enumeration value="Botschaft--Message"/>
          <xsd:enumeration value="Rede--Discours"/>
          <xsd:enumeration value="Weisungen--Instructions"/>
          <xsd:enumeration value="Rechnung--Facture"/>
          <xsd:enumeration value="Baupläne--Plans constructions et aménagement"/>
          <xsd:enumeration value="Presseschau--Revue de presse"/>
          <xsd:enumeration value="Tagesordnung--Ordre du jour"/>
          <xsd:enumeration value="Fragestunde--Heure des questions"/>
          <xsd:enumeration value="Rednerliste--Liste des orateurs"/>
          <xsd:enumeration value="Schlussabstimmungstext--Texte pour le vote final"/>
          <xsd:enumeration value="Bericht in Erfüllung des Vorstosses--Rapport en réponse à l'intervention"/>
          <xsd:enumeration value="Vorabpublikation--Prépublication"/>
          <xsd:enumeration value="Vorabpublikation Pa.Iv.--Prépublication iv.pa."/>
          <xsd:enumeration value="Parl. Vorstösse--Interventions parlementaires"/>
          <xsd:enumeration value="Eingereichte Vorstösse--Interventions déposées"/>
        </xsd:restriction>
      </xsd:simpleType>
    </xsd:element>
    <xsd:element name="Anzeigesprachen" ma:index="10" nillable="true" ma:displayName="Anzeigesprachen--Langue d'affichage" ma:default="" ma:internalName="Anzeigesprache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"/>
                    <xsd:enumeration value="fr"/>
                    <xsd:enumeration value="it"/>
                  </xsd:restriction>
                </xsd:simpleType>
              </xsd:element>
            </xsd:sequence>
          </xsd:extension>
        </xsd:complexContent>
      </xsd:complexType>
    </xsd:element>
    <xsd:element name="Autor" ma:index="11" ma:displayName="AutorIn--Auteur" ma:internalName="Autor" ma:readOnly="false">
      <xsd:simpleType>
        <xsd:restriction base="dms:Text"/>
      </xsd:simpleType>
    </xsd:element>
    <xsd:element name="Aktenzeichen" ma:index="12" nillable="true" ma:displayName="Aktenzeichen--Référence" ma:internalName="Aktenzeichen" ma:readOnly="false">
      <xsd:simpleType>
        <xsd:restriction base="dms:Text"/>
      </xsd:simpleType>
    </xsd:element>
    <xsd:element name="e-parl" ma:index="13" nillable="true" ma:displayName="e-parl" ma:internalName="e_x002d_parl" ma:readOnly="false">
      <xsd:simpleType>
        <xsd:restriction base="dms:Boolean"/>
      </xsd:simpleType>
    </xsd:element>
    <xsd:element name="Entklassifizierungsvermerk" ma:index="14" nillable="true" ma:displayName="Entklassifizierungsvermerk--Note de déclassification" ma:internalName="Entklassifizierungsvermerk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haltstyp"/>
        <xsd:element ref="dc:title" maxOccurs="1" ma:index="2" ma:displayName="Dokumententitel--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e-parl Publishing - ItemAdding</Name>
    <Synchronization>Synchronous</Synchronization>
    <Type>1</Type>
    <SequenceNumber>12101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ItemUpdating</Name>
    <Synchronization>Synchronous</Synchronization>
    <Type>2</Type>
    <SequenceNumber>12102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ItemDeleting</Name>
    <Synchronization>Synchronous</Synchronization>
    <Type>3</Type>
    <SequenceNumber>12103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ItemFileMoving</Name>
    <Synchronization>Synchronous</Synchronization>
    <Type>9</Type>
    <SequenceNumber>12104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ItemCheckingOut</Name>
    <Synchronization>Synchronous</Synchronization>
    <Type>5</Type>
    <SequenceNumber>12105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ItemAdded</Name>
    <Synchronization>Asynchronous</Synchronization>
    <Type>10001</Type>
    <SequenceNumber>12106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ItemUpdated</Name>
    <Synchronization>Asynchronous</Synchronization>
    <Type>10002</Type>
    <SequenceNumber>12107</SequenceNumber>
    <Url/>
    <Assembly>Parl.Dms.Core, Version=1.0.0.0, Culture=neutral, PublicKeyToken=ffce76bc17c21d60</Assembly>
    <Class>Parl.Dms.Core.eparl.ContentTypeEventReceiver</Class>
    <Data/>
    <Filter/>
  </Receiver>
  <Receiver>
    <Name>ItemUpdating ArchiveDocumentReceiver</Name>
    <Synchronization>Synchronous</Synchronization>
    <Type>2</Type>
    <SequenceNumber>3000</SequenceNumber>
    <Url/>
    <Assembly>Parl.Dms.Core, Version=1.0.0.0, Culture=neutral, PublicKeyToken=ffce76bc17c21d60</Assembly>
    <Class>Parl.Dms.Core.EventReceivers.ArchiveDocumentReceiver</Class>
    <Data/>
    <Filter/>
  </Receiver>
  <Receiver>
    <Name>ItemDeleting ArchiveDocumentReceiver</Name>
    <Synchronization>Synchronous</Synchronization>
    <Type>3</Type>
    <SequenceNumber>3000</SequenceNumber>
    <Url/>
    <Assembly>Parl.Dms.Core, Version=1.0.0.0, Culture=neutral, PublicKeyToken=ffce76bc17c21d60</Assembly>
    <Class>Parl.Dms.Core.EventReceivers.ArchiveDocumentReceiver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00A47-9F33-429E-8B70-E4E2B63D5A16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7f707e96-1f10-4a6c-ae52-3ad34ac89802"/>
  </ds:schemaRefs>
</ds:datastoreItem>
</file>

<file path=customXml/itemProps2.xml><?xml version="1.0" encoding="utf-8"?>
<ds:datastoreItem xmlns:ds="http://schemas.openxmlformats.org/officeDocument/2006/customXml" ds:itemID="{EEFE5AAF-A1B8-417D-8C4F-996D25380349}"/>
</file>

<file path=customXml/itemProps3.xml><?xml version="1.0" encoding="utf-8"?>
<ds:datastoreItem xmlns:ds="http://schemas.openxmlformats.org/officeDocument/2006/customXml" ds:itemID="{36F66029-3BD5-4745-B79A-E0E2297ECB2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BE3E2C-B7B7-4D9C-8DBD-B16172EE9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Office PowerPoint</Application>
  <PresentationFormat>A4-Papier (210 x 297 mm)</PresentationFormat>
  <Paragraphs>78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9</vt:i4>
      </vt:variant>
    </vt:vector>
  </HeadingPairs>
  <TitlesOfParts>
    <vt:vector size="22" baseType="lpstr">
      <vt:lpstr>Arial</vt:lpstr>
      <vt:lpstr>Futura</vt:lpstr>
      <vt:lpstr>Futura Bk BT</vt:lpstr>
      <vt:lpstr>Futura Hv BT</vt:lpstr>
      <vt:lpstr>NimbusSanNov</vt:lpstr>
      <vt:lpstr>NimbusSanNovSemBol</vt:lpstr>
      <vt:lpstr>Times New Roman</vt:lpstr>
      <vt:lpstr>Wingdings</vt:lpstr>
      <vt:lpstr>Standarddesign</vt:lpstr>
      <vt:lpstr>D-SGB-Powerpointvorlage_weiss</vt:lpstr>
      <vt:lpstr>1_D-SGB-Powerpointvorlage_weiss</vt:lpstr>
      <vt:lpstr>2_D-SGB-Powerpointvorlage_weiss</vt:lpstr>
      <vt:lpstr>3_D-SGB-Powerpointvorlage_weiss</vt:lpstr>
      <vt:lpstr>Bilaterale III: Lohnschutz Position des SGB</vt:lpstr>
      <vt:lpstr>Schweiz braucht den besten Schutz: Höchste Löhne und einziges Land ohne schützende «natürliche» Sprachgrenzen</vt:lpstr>
      <vt:lpstr>Bedeutung des Lohnschutzes</vt:lpstr>
      <vt:lpstr>Politische Bedeutung des Lohnschutzes</vt:lpstr>
      <vt:lpstr>Besonderheiten des Schweizer Lohnschutzes</vt:lpstr>
      <vt:lpstr>Problematische Entwicklungen beim Lohnschutz</vt:lpstr>
      <vt:lpstr>SGB-Position zum Lohnschutz</vt:lpstr>
      <vt:lpstr>Lohnschutzpaket (Massnahmen 1-14)</vt:lpstr>
      <vt:lpstr>Lohnschutzpaket (Massnahmen 1-14)</vt:lpstr>
    </vt:vector>
  </TitlesOfParts>
  <Company>EVD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2026-03-25 Präsentation Wirtschaft Daniel Lampart D</dc:title>
  <dc:creator>sa</dc:creator>
  <cp:lastModifiedBy>Gruber Petra PARL INT</cp:lastModifiedBy>
  <cp:revision>705</cp:revision>
  <cp:lastPrinted>2022-10-25T11:58:01Z</cp:lastPrinted>
  <dcterms:created xsi:type="dcterms:W3CDTF">2004-03-31T12:46:35Z</dcterms:created>
  <dcterms:modified xsi:type="dcterms:W3CDTF">2026-03-25T10:36:37Z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COO.2101.104.5.79538</vt:lpwstr>
  </property>
  <property fmtid="{D5CDD505-2E9C-101B-9397-08002B2CF9AE}" pid="3" name="FSC#COOELAK@1.1001:Subject">
    <vt:lpwstr>Referate des Stv. Direktors / Direktors für Arbeit, die nicht einem LB DA zugeordnet werden können</vt:lpwstr>
  </property>
  <property fmtid="{D5CDD505-2E9C-101B-9397-08002B2CF9AE}" pid="4" name="FSC#COOELAK@1.1001:FileReference">
    <vt:lpwstr>Referate des Stv. Direktors / Direktors für Arbeit (034.2/2005/03203)</vt:lpwstr>
  </property>
  <property fmtid="{D5CDD505-2E9C-101B-9397-08002B2CF9AE}" pid="5" name="FSC#COOELAK@1.1001:FileRefYear">
    <vt:lpwstr>2005</vt:lpwstr>
  </property>
  <property fmtid="{D5CDD505-2E9C-101B-9397-08002B2CF9AE}" pid="6" name="FSC#COOELAK@1.1001:FileRefOrdinal">
    <vt:lpwstr>3203</vt:lpwstr>
  </property>
  <property fmtid="{D5CDD505-2E9C-101B-9397-08002B2CF9AE}" pid="7" name="FSC#COOELAK@1.1001:FileRefOU">
    <vt:lpwstr>DA /seco</vt:lpwstr>
  </property>
  <property fmtid="{D5CDD505-2E9C-101B-9397-08002B2CF9AE}" pid="8" name="FSC#COOELAK@1.1001:Organization">
    <vt:lpwstr/>
  </property>
  <property fmtid="{D5CDD505-2E9C-101B-9397-08002B2CF9AE}" pid="9" name="FSC#COOELAK@1.1001:Owner">
    <vt:lpwstr> seco Zucchelli-Kaltenrieder</vt:lpwstr>
  </property>
  <property fmtid="{D5CDD505-2E9C-101B-9397-08002B2CF9AE}" pid="10" name="FSC#COOELAK@1.1001:OwnerExtension">
    <vt:lpwstr>+41 (31) 322 29 09</vt:lpwstr>
  </property>
  <property fmtid="{D5CDD505-2E9C-101B-9397-08002B2CF9AE}" pid="11" name="FSC#COOELAK@1.1001:OwnerFaxExtension">
    <vt:lpwstr>+41 (31) 323 08 68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Direktion für Arbeit (DA /seco)</vt:lpwstr>
  </property>
  <property fmtid="{D5CDD505-2E9C-101B-9397-08002B2CF9AE}" pid="17" name="FSC#COOELAK@1.1001:CreatedAt">
    <vt:lpwstr>16.01.2006 15:35:50</vt:lpwstr>
  </property>
  <property fmtid="{D5CDD505-2E9C-101B-9397-08002B2CF9AE}" pid="18" name="FSC#COOELAK@1.1001:OU">
    <vt:lpwstr>Direktion für Arbeit (DA /seco)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*COO.2101.104.5.79538*</vt:lpwstr>
  </property>
  <property fmtid="{D5CDD505-2E9C-101B-9397-08002B2CF9AE}" pid="21" name="FSC#COOELAK@1.1001:RefBarCode">
    <vt:lpwstr>*Mitgliederveranstaltung der Arbeitsgemeinschaft Wirtschaft und Gesellschaft des Kantons Zug vom 17.8.05, Personenfreizügigkeit - Flankierende Massnahmen; Eine entscheidende Weichenstellung für Arbeitnehmer und Arbeitgeber*</vt:lpwstr>
  </property>
  <property fmtid="{D5CDD505-2E9C-101B-9397-08002B2CF9AE}" pid="22" name="FSC#COOELAK@1.1001:FileRefBarCode">
    <vt:lpwstr>*Referate des Stv. Direktors / Direktors für Arbeit (034.2/2005/03203)*</vt:lpwstr>
  </property>
  <property fmtid="{D5CDD505-2E9C-101B-9397-08002B2CF9AE}" pid="23" name="FSC#COOELAK@1.1001:ExternalRef">
    <vt:lpwstr/>
  </property>
  <property fmtid="{D5CDD505-2E9C-101B-9397-08002B2CF9AE}" pid="24" name="FSC#EVDCFG@15.1400:Dossierref">
    <vt:lpwstr/>
  </property>
  <property fmtid="{D5CDD505-2E9C-101B-9397-08002B2CF9AE}" pid="25" name="FSC#EVDCFG@15.1400:FileRespEmail">
    <vt:lpwstr>silvia.zucchelli-kaltenrieder@seco.admin.ch</vt:lpwstr>
  </property>
  <property fmtid="{D5CDD505-2E9C-101B-9397-08002B2CF9AE}" pid="26" name="FSC#EVDCFG@15.1400:FileRespFax">
    <vt:lpwstr>+41 (31) 323 08 68</vt:lpwstr>
  </property>
  <property fmtid="{D5CDD505-2E9C-101B-9397-08002B2CF9AE}" pid="27" name="FSC#EVDCFG@15.1400:FileRespHome">
    <vt:lpwstr>Bern</vt:lpwstr>
  </property>
  <property fmtid="{D5CDD505-2E9C-101B-9397-08002B2CF9AE}" pid="28" name="FSC#EVDCFG@15.1400:FileResponsible">
    <vt:lpwstr>Silvia Zucchelli-Kaltenrieder</vt:lpwstr>
  </property>
  <property fmtid="{D5CDD505-2E9C-101B-9397-08002B2CF9AE}" pid="29" name="FSC#EVDCFG@15.1400:FileRespOrg">
    <vt:lpwstr>Direktion für Arbeit</vt:lpwstr>
  </property>
  <property fmtid="{D5CDD505-2E9C-101B-9397-08002B2CF9AE}" pid="30" name="FSC#EVDCFG@15.1400:FileRespOrgHome">
    <vt:lpwstr/>
  </property>
  <property fmtid="{D5CDD505-2E9C-101B-9397-08002B2CF9AE}" pid="31" name="FSC#EVDCFG@15.1400:FileRespOrgStreet">
    <vt:lpwstr/>
  </property>
  <property fmtid="{D5CDD505-2E9C-101B-9397-08002B2CF9AE}" pid="32" name="FSC#EVDCFG@15.1400:FileRespOrgZipCode">
    <vt:lpwstr/>
  </property>
  <property fmtid="{D5CDD505-2E9C-101B-9397-08002B2CF9AE}" pid="33" name="FSC#EVDCFG@15.1400:FileRespshortsign">
    <vt:lpwstr>zuc</vt:lpwstr>
  </property>
  <property fmtid="{D5CDD505-2E9C-101B-9397-08002B2CF9AE}" pid="34" name="FSC#EVDCFG@15.1400:FileRespStreet">
    <vt:lpwstr>Effingerstrasse 31</vt:lpwstr>
  </property>
  <property fmtid="{D5CDD505-2E9C-101B-9397-08002B2CF9AE}" pid="35" name="FSC#EVDCFG@15.1400:FileRespTel">
    <vt:lpwstr>+41 (31) 322 29 09</vt:lpwstr>
  </property>
  <property fmtid="{D5CDD505-2E9C-101B-9397-08002B2CF9AE}" pid="36" name="FSC#EVDCFG@15.1400:FileRespZipCode">
    <vt:lpwstr>3003</vt:lpwstr>
  </property>
  <property fmtid="{D5CDD505-2E9C-101B-9397-08002B2CF9AE}" pid="37" name="FSC#EVDCFG@15.1400:OutAttachElectr">
    <vt:lpwstr/>
  </property>
  <property fmtid="{D5CDD505-2E9C-101B-9397-08002B2CF9AE}" pid="38" name="FSC#EVDCFG@15.1400:OutAttachPhysic">
    <vt:lpwstr/>
  </property>
  <property fmtid="{D5CDD505-2E9C-101B-9397-08002B2CF9AE}" pid="39" name="FSC#EVDCFG@15.1400:SignAcceptedDraft1">
    <vt:lpwstr/>
  </property>
  <property fmtid="{D5CDD505-2E9C-101B-9397-08002B2CF9AE}" pid="40" name="FSC#EVDCFG@15.1400:SignAcceptedDraft1FR">
    <vt:lpwstr/>
  </property>
  <property fmtid="{D5CDD505-2E9C-101B-9397-08002B2CF9AE}" pid="41" name="FSC#EVDCFG@15.1400:SignAcceptedDraft2">
    <vt:lpwstr/>
  </property>
  <property fmtid="{D5CDD505-2E9C-101B-9397-08002B2CF9AE}" pid="42" name="FSC#EVDCFG@15.1400:SignAcceptedDraft2FR">
    <vt:lpwstr/>
  </property>
  <property fmtid="{D5CDD505-2E9C-101B-9397-08002B2CF9AE}" pid="43" name="FSC#EVDCFG@15.1400:SignApproved1">
    <vt:lpwstr/>
  </property>
  <property fmtid="{D5CDD505-2E9C-101B-9397-08002B2CF9AE}" pid="44" name="FSC#EVDCFG@15.1400:SignApproved1FR">
    <vt:lpwstr/>
  </property>
  <property fmtid="{D5CDD505-2E9C-101B-9397-08002B2CF9AE}" pid="45" name="FSC#EVDCFG@15.1400:SignApproved2">
    <vt:lpwstr/>
  </property>
  <property fmtid="{D5CDD505-2E9C-101B-9397-08002B2CF9AE}" pid="46" name="FSC#EVDCFG@15.1400:SignApproved2FR">
    <vt:lpwstr/>
  </property>
  <property fmtid="{D5CDD505-2E9C-101B-9397-08002B2CF9AE}" pid="47" name="FSC#EVDCFG@15.1400:SubDossierBarCode">
    <vt:lpwstr>*COO.2101.104.6.28402*</vt:lpwstr>
  </property>
  <property fmtid="{D5CDD505-2E9C-101B-9397-08002B2CF9AE}" pid="48" name="FSC#EVDCFG@15.1400:Subject">
    <vt:lpwstr>Personenfreizügigkeit - Flankierende Massnahmen; Eine entscheidende Weichenstellung für Arbeitnehmer und Arbeitgeber</vt:lpwstr>
  </property>
  <property fmtid="{D5CDD505-2E9C-101B-9397-08002B2CF9AE}" pid="49" name="FSC#EVDCFG@15.1400:Title">
    <vt:lpwstr>Mitgliederveranstaltung der Arbeitsgemeinschaft Wirtschaft und Gesellschaft des Kantons Zug vom 17.8.05, Personenfreizügigkeit - Flankierende Massnahmen; Eine entscheidende Weichenstellung für Arbeitnehmer und Arbeitgeber</vt:lpwstr>
  </property>
  <property fmtid="{D5CDD505-2E9C-101B-9397-08002B2CF9AE}" pid="50" name="FSC#EVDCFG@15.1400:UserFunction">
    <vt:lpwstr/>
  </property>
  <property fmtid="{D5CDD505-2E9C-101B-9397-08002B2CF9AE}" pid="51" name="FSC#EVDCFG@15.1400:SalutationEnglish">
    <vt:lpwstr>Labour Directorate</vt:lpwstr>
  </property>
  <property fmtid="{D5CDD505-2E9C-101B-9397-08002B2CF9AE}" pid="52" name="FSC#EVDCFG@15.1400:SalutationFrench">
    <vt:lpwstr>Direction du travail</vt:lpwstr>
  </property>
  <property fmtid="{D5CDD505-2E9C-101B-9397-08002B2CF9AE}" pid="53" name="FSC#EVDCFG@15.1400:SalutationGerman">
    <vt:lpwstr>Direktion für Arbeit</vt:lpwstr>
  </property>
  <property fmtid="{D5CDD505-2E9C-101B-9397-08002B2CF9AE}" pid="54" name="FSC#EVDCFG@15.1400:SalutationItalian">
    <vt:lpwstr>Direzione del lavoro</vt:lpwstr>
  </property>
  <property fmtid="{D5CDD505-2E9C-101B-9397-08002B2CF9AE}" pid="55" name="FSC#EVDCFG@15.1400:SalutationEnglishUser">
    <vt:lpwstr/>
  </property>
  <property fmtid="{D5CDD505-2E9C-101B-9397-08002B2CF9AE}" pid="56" name="FSC#EVDCFG@15.1400:SalutationFrenchUser">
    <vt:lpwstr/>
  </property>
  <property fmtid="{D5CDD505-2E9C-101B-9397-08002B2CF9AE}" pid="57" name="FSC#EVDCFG@15.1400:SalutationGermanUser">
    <vt:lpwstr/>
  </property>
  <property fmtid="{D5CDD505-2E9C-101B-9397-08002B2CF9AE}" pid="58" name="FSC#EVDCFG@15.1400:SalutationItalianUser">
    <vt:lpwstr/>
  </property>
  <property fmtid="{D5CDD505-2E9C-101B-9397-08002B2CF9AE}" pid="59" name="ContentTypeId">
    <vt:lpwstr>0x010100F71585DFDA751D469ADC5A68BF7DD0BA0100A5783CB89D907D438DB10C6F5B6CE298</vt:lpwstr>
  </property>
  <property fmtid="{D5CDD505-2E9C-101B-9397-08002B2CF9AE}" pid="60" name="Anzeigesprachen--Langue d'affichage">
    <vt:lpwstr/>
  </property>
</Properties>
</file>