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3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30"/>
    <p:restoredTop sz="94694"/>
  </p:normalViewPr>
  <p:slideViewPr>
    <p:cSldViewPr snapToGrid="0">
      <p:cViewPr varScale="1">
        <p:scale>
          <a:sx n="107" d="100"/>
          <a:sy n="107" d="100"/>
        </p:scale>
        <p:origin x="89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6AA15-C237-304F-8450-6C228846F978}" type="datetimeFigureOut">
              <a:rPr lang="de-CH" smtClean="0"/>
              <a:t>24.03.26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6F2F7-1BC3-A446-9A63-7CBC13EC765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5718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DD354-BBA4-1CEF-17A2-3027CAD08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59864FD-0974-1254-0B7C-B2A6665A99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76FC73E-1A9A-BD2A-9FB9-C11F50B73D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E7BADB5-B73B-2B96-242B-11B92E3A03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498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3545E-9484-0D80-F78E-906C7AD3B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5370642-B318-E5FB-4B72-E35D61FFB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2F7BC61-630B-5E4E-C045-1A92F501AE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65DD41-5218-78EA-82DB-A74C9BB58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0109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A3A94-127A-1918-6EE1-5E4F3365E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14B8DA8-CB78-4A69-B44A-8D06A6D508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5111A96-1FC6-222B-5645-77837A82FE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A37E34-FD3D-2ABD-AB7A-081C0A8BEA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88222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39D2D-0455-78FD-E751-B528F699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88B05C4-7C87-389B-2FE4-F18A748C5C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919CBD0-9A35-DD58-9134-3E2D62FBBE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E981DCD-90B9-C356-7744-A6F940941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3204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417E3-AF1C-061B-0A13-E26047BA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C002CF5-BEF7-1698-7531-AB0486D50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2D0564B-0473-4954-9CA2-583C18CF7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... von «Unterwerfung» kann also keine Rede sein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322582-A90A-4461-B075-B005AFA0E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6F2F7-1BC3-A446-9A63-7CBC13EC765E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32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93BE83-662D-818A-5AB7-DDAD44749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5FF69F-408E-F4C0-7B5F-19C75E4D8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9ECA46-F2F6-A281-49CA-E6F90E5DB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9FB06E-0D54-C2C8-B63A-33D2C333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2CA26D-88B8-4475-DDBA-5E6A79B1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DC04663-B053-0C47-B7F8-84060A9860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863A090-96E0-8283-A5B7-974C30431E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63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B515F-09B2-896B-E28E-EBEA94404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7784B7D-31D8-18E8-2FBC-7A27CADAA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A3DB7C-9E66-773B-CC87-77537B8C3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616059-5DDD-914E-F6C3-73E73634D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1F36B7-89BD-AF0D-9FE8-E7F8982D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262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6E37013-E021-835C-3105-223B29A84B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C897E6-2CAA-F8D9-64BE-9A5B2221E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8C9D28-2059-764B-DB3D-9ECADAD2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BF9CF2-37D1-75AA-E8F3-DD7268FA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6C1936-AA8B-FAD1-053F-148A2B23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625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F9185-1ED4-8C11-9A79-26306D061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290"/>
            <a:ext cx="10515600" cy="922031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88BC64-B0D9-7DE9-418C-568ED8A63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812"/>
            <a:ext cx="10515600" cy="4603067"/>
          </a:xfrm>
        </p:spPr>
        <p:txBody>
          <a:bodyPr/>
          <a:lstStyle>
            <a:lvl1pPr marL="336600" indent="-336600">
              <a:buFont typeface="Symbol" pitchFamily="2" charset="2"/>
              <a:buChar char="-"/>
              <a:defRPr/>
            </a:lvl1pPr>
            <a:lvl2pPr indent="-336600">
              <a:buSzPct val="80000"/>
              <a:buFont typeface="Wingdings" pitchFamily="2" charset="2"/>
              <a:buChar char="§"/>
              <a:defRPr/>
            </a:lvl2pPr>
            <a:lvl3pPr indent="-336600">
              <a:buSzPct val="8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768F3E-E3DF-D2EB-5B2E-68A5881F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38129" y="6297735"/>
            <a:ext cx="8940885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de-CH" dirty="0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1CD572-FF9F-EFE7-618A-6EC67DBD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96246" y="6297735"/>
            <a:ext cx="451337" cy="365125"/>
          </a:xfrm>
        </p:spPr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52845E0-87B0-8C40-53B8-659C877ED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FEB0CFB9-17F3-0609-E9E9-2E381F251B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18251" y="6176515"/>
            <a:ext cx="9445399" cy="4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67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7A6F6-99FC-E878-5DDD-EDF932A1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0CBDFE-88FF-43E3-BCBE-16B0C579F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AF830D-3E58-9B89-0E15-9E679EB6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AC7024-A81C-8D24-1A2A-EF92FD2D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887672-0CD4-9C4A-E322-E4C6BBB7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D908B9C-F4EA-0A0B-A0F0-5B681237C9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DDE0890B-A6ED-23BD-BAD9-14DE0BCEA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58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85C507-D400-31C5-EAB0-B26B1B290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2C3197-1475-93C2-E60E-B1B794A7C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37BDC6-DA06-299F-F565-E053D8B93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246652-8205-360A-7F6C-01F4B0EAB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036310-FA47-88A1-AAE8-2297FC4F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68AD4C-0A3A-1E8E-FCAC-D99F12B63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3A9B4FB-014E-6CED-FC2A-E78E1476B1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A3EAE03-F80A-0A76-5938-7F2CAFF946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47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D1504-5F5A-7DC7-DBC8-7DF585204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35C1D9-B5B5-CD1E-4D47-DABAAF06B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8578ADB-0263-4F47-2CA9-9756952CF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B282BE4-1A62-1ADB-A475-E2B6717D4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28C5220-EEEE-D2E4-CDD1-0B146A53E5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EABBD8C-BF05-4D2B-1E88-D9BAC28C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7CA6EE3-E8AC-1204-0E61-0B32D147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E085083-9211-C61E-1FCB-938B67C71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D54D0D0-CEF4-D468-806B-4474D6378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C9BBCDBD-720F-EA9F-CE75-378B10A764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79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364A5-3017-51FC-CFBF-62E7008B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50359FA-FA3F-EEB5-A1F0-85E94AC0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EE6D2A2-A8C9-6318-9D73-81E52E0D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D42F769-B621-1FE9-1E71-6887E78F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6997F20-1020-F5AC-FEA5-C1AE5E781A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F1F6389-772C-34E8-A633-21AC6AFFC2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55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D4AE226-6B5C-3A7B-D3DF-53BCCE6B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923A8F5-1FB6-338E-A341-CA2937E2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8A08DB-4F0D-D42E-3F24-24EDE4A87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ACC01F3-137C-0A72-3ABA-088F43B078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3760B1D7-5DCB-6481-B3C7-CB8E1238D4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0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5C20A-F274-DE52-8EDF-A6375C5F8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51F69C-2AB5-21A1-1D9D-A67B67ABD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C25B40-8D68-0AC5-DBB4-ABE0EAF24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98E231-02DD-DD7F-EA20-F334E6696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2AFE32-8700-3067-A57C-7EE67309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C56A2D-F81C-2862-6606-424E4646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B147B26-5063-3FD7-6CA8-325AAD2A40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848502A-17D8-BC2E-5D88-761D846773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31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8F049C-FC5C-02A2-472D-6C5190C69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D623E59-E692-FA78-1AAC-7CCA6CE7F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6B51E71-2E22-89BD-AB6B-8B109EA7C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EC787C-498E-D40C-2D08-A2CDEE259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1F1C195-00B9-BF99-5E3A-4920ADEA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80EB4C-C7E5-07D9-F820-C4EA78227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EFBA3D8-78E7-BC55-0436-5DD97F4297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8349" y="5774428"/>
            <a:ext cx="2157418" cy="7594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E05C11F-FE47-C81B-056E-37FFFF28DC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8130" y="6156637"/>
            <a:ext cx="9415670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F1B807F-C7FA-C749-5B61-2632C80B6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3C78CC-17FC-5F7A-B55E-7D1924788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86D949-73CD-0B0F-BA44-C1D8761C7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B0AF99-916C-A8B4-EA9C-F03A6E2C5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CH"/>
              <a:t>APK-S Anhörung «Stabilisierung und Weiterentwicklung der Beziehungen Schweiz–EU (Bilaterale III)» 25.3.2026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5555EB-51A4-AA11-F7D2-D9CB7C0DE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E4D775-2C08-354D-A718-B9B97DB698C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6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76801-3F8F-61E0-7E7E-CCFCB7B3A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9" y="1122362"/>
            <a:ext cx="11530940" cy="3022125"/>
          </a:xfrm>
        </p:spPr>
        <p:txBody>
          <a:bodyPr>
            <a:normAutofit fontScale="90000"/>
          </a:bodyPr>
          <a:lstStyle/>
          <a:p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BRG. Paket </a:t>
            </a:r>
            <a:br>
              <a:rPr lang="de-CH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«Stabilisierung und Weiterentwicklung der Beziehungen Schweiz–EU </a:t>
            </a:r>
            <a:br>
              <a:rPr lang="de-CH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(Bilaterale III)»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A0CCFEE-A0F7-385C-C5EA-AA7CB05EA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3242"/>
            <a:ext cx="9144000" cy="994558"/>
          </a:xfrm>
        </p:spPr>
        <p:txBody>
          <a:bodyPr/>
          <a:lstStyle/>
          <a:p>
            <a:r>
              <a:rPr lang="de-CH" dirty="0"/>
              <a:t>Aussenpolitische Kommission Ständerat</a:t>
            </a:r>
          </a:p>
          <a:p>
            <a:r>
              <a:rPr lang="de-CH" dirty="0"/>
              <a:t>25. März 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47E9D0-5A96-03C6-2615-9B9318B5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4D775-2C08-354D-A718-B9B97DB698C0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4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34B9C-ED08-FFDE-787B-F0C72F2E0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D7305E-E6D8-7C93-3B8B-2DB5E3A64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chemeClr val="accent2">
                    <a:lumMod val="50000"/>
                  </a:schemeClr>
                </a:solidFill>
              </a:rPr>
              <a:t>Aussenpolitische Gesamtwürdigung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C2EBCA-8E64-864F-1D50-4025A2224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Vorbemerkungen</a:t>
            </a:r>
            <a:br>
              <a:rPr lang="de-CH" dirty="0"/>
            </a:br>
            <a:endParaRPr lang="de-CH" dirty="0"/>
          </a:p>
          <a:p>
            <a:pPr marL="514350" indent="-514350">
              <a:buFont typeface="+mj-lt"/>
              <a:buAutoNum type="arabicParenR"/>
            </a:pPr>
            <a:r>
              <a:rPr lang="de-CH" dirty="0"/>
              <a:t>Geopolitischer Kontext</a:t>
            </a:r>
          </a:p>
          <a:p>
            <a:pPr marL="514350" indent="-514350">
              <a:buFont typeface="+mj-lt"/>
              <a:buAutoNum type="arabicParenR"/>
            </a:pPr>
            <a:r>
              <a:rPr lang="de-CH" dirty="0"/>
              <a:t>Souveränität und Demokratie</a:t>
            </a:r>
          </a:p>
          <a:p>
            <a:pPr marL="514350" indent="-514350">
              <a:buFont typeface="+mj-lt"/>
              <a:buAutoNum type="arabicParenR"/>
            </a:pPr>
            <a:r>
              <a:rPr lang="de-CH" dirty="0"/>
              <a:t>Zuwanderung</a:t>
            </a:r>
          </a:p>
          <a:p>
            <a:pPr marL="0" indent="0">
              <a:buNone/>
            </a:pPr>
            <a:br>
              <a:rPr lang="de-CH" dirty="0"/>
            </a:br>
            <a:r>
              <a:rPr lang="de-CH" dirty="0"/>
              <a:t>Fazit</a:t>
            </a:r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8EF653-5B33-24EF-7119-DD6953654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2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008ADE-FD43-AD67-989D-9BBB32D7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APK-S Anhörung «Stabilisierung und Weiterentwicklung der Beziehungen Schweiz–EU (Bilaterale III)» 25.3.2026</a:t>
            </a:r>
          </a:p>
        </p:txBody>
      </p:sp>
    </p:spTree>
    <p:extLst>
      <p:ext uri="{BB962C8B-B14F-4D97-AF65-F5344CB8AC3E}">
        <p14:creationId xmlns:p14="http://schemas.microsoft.com/office/powerpoint/2010/main" val="29207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ACA43-2842-4FEE-2FB0-54174F109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F93F2-7934-8706-7BB8-48621EC7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Geopolitischer Kontext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00FD83-ED10-47C0-AAF5-D9136325F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660"/>
            <a:ext cx="10515600" cy="460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Welt in Blöcken </a:t>
            </a:r>
          </a:p>
          <a:p>
            <a:pPr marL="0" indent="0">
              <a:buNone/>
            </a:pPr>
            <a:r>
              <a:rPr lang="de-CH" dirty="0"/>
              <a:t>► Notwendigkeit von Partnerschaften</a:t>
            </a:r>
          </a:p>
          <a:p>
            <a:pPr marL="0" indent="0">
              <a:buNone/>
            </a:pPr>
            <a:r>
              <a:rPr lang="de-CH" dirty="0"/>
              <a:t>Grossmachtpolitik</a:t>
            </a:r>
          </a:p>
          <a:p>
            <a:pPr marL="0" indent="0">
              <a:buNone/>
            </a:pPr>
            <a:r>
              <a:rPr lang="de-CH" dirty="0"/>
              <a:t>►  vs. Demokratie und Rechtsstaatlichkeit</a:t>
            </a:r>
          </a:p>
          <a:p>
            <a:pPr marL="0" indent="0">
              <a:buNone/>
            </a:pPr>
            <a:r>
              <a:rPr lang="de-CH" dirty="0"/>
              <a:t>Europa als naheliegender Partner: geographisch, politisch, </a:t>
            </a:r>
            <a:br>
              <a:rPr lang="de-CH" dirty="0"/>
            </a:br>
            <a:r>
              <a:rPr lang="de-CH" dirty="0"/>
              <a:t>geopolitisch ► auch für Sicherheitspolitik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Hochrangiger Dialog zwischen Schweiz und EU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 </a:t>
            </a:r>
            <a:r>
              <a:rPr lang="de-CH" dirty="0"/>
              <a:t>Gemischter Parlamentarischer Ausschuss Schweiz – EU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sicherheitspolitischer Dialog zwischen EDA und GASP</a:t>
            </a:r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6541CD-92D6-591D-0BE1-88EA6AD1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3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1B9FE2-714D-AAFD-4F6E-EF1D7E3CD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APK-S Anhörung «Stabilisierung und Weiterentwicklung der Beziehungen Schweiz–EU (Bilaterale III)» 25.3.2026</a:t>
            </a:r>
          </a:p>
        </p:txBody>
      </p:sp>
    </p:spTree>
    <p:extLst>
      <p:ext uri="{BB962C8B-B14F-4D97-AF65-F5344CB8AC3E}">
        <p14:creationId xmlns:p14="http://schemas.microsoft.com/office/powerpoint/2010/main" val="1431657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B7BC9-5728-A3E4-661E-9A132A1BD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804137-D780-1FEE-91CE-D1CBFE1B0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Souveränität und Demokratie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DD45DE-98C0-207B-4FFF-404A74289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86677"/>
            <a:ext cx="11353801" cy="4603067"/>
          </a:xfrm>
        </p:spPr>
        <p:txBody>
          <a:bodyPr/>
          <a:lstStyle/>
          <a:p>
            <a:pPr marL="0" indent="0">
              <a:buNone/>
            </a:pPr>
            <a:r>
              <a:rPr lang="de-CH" dirty="0"/>
              <a:t>Souveränität als hohes Gut</a:t>
            </a:r>
          </a:p>
          <a:p>
            <a:pPr marL="0" indent="0">
              <a:buNone/>
            </a:pPr>
            <a:r>
              <a:rPr lang="de-CH" dirty="0"/>
              <a:t>► Selbstbestimmung; Mitbestimmung dort, wo relevant </a:t>
            </a:r>
          </a:p>
          <a:p>
            <a:pPr marL="0" indent="0">
              <a:buNone/>
            </a:pPr>
            <a:r>
              <a:rPr lang="de-CH" dirty="0"/>
              <a:t>normative ≠ faktische Souveränität</a:t>
            </a:r>
          </a:p>
          <a:p>
            <a:pPr marL="0" indent="0">
              <a:buNone/>
            </a:pPr>
            <a:r>
              <a:rPr lang="de-CH" dirty="0"/>
              <a:t>► entscheidend: demokratische Legitimation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Mitwirkung: sog. </a:t>
            </a:r>
            <a:r>
              <a:rPr lang="de-CH" dirty="0" err="1"/>
              <a:t>Decision</a:t>
            </a:r>
            <a:r>
              <a:rPr lang="de-CH" dirty="0"/>
              <a:t> </a:t>
            </a:r>
            <a:r>
              <a:rPr lang="de-CH" dirty="0" err="1"/>
              <a:t>shaping</a:t>
            </a:r>
            <a:endParaRPr lang="de-CH" dirty="0"/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Parlament und Kantone werden einbezogen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Initiativ- und Referendumsrecht bleiben gewahrt </a:t>
            </a:r>
          </a:p>
          <a:p>
            <a:pPr marL="0" indent="0">
              <a:buNone/>
            </a:pPr>
            <a:r>
              <a:rPr lang="de-CH" dirty="0"/>
              <a:t>► «dynamische» = «</a:t>
            </a:r>
            <a:r>
              <a:rPr lang="de-CH" b="1" dirty="0"/>
              <a:t>demokratische Rechtsübernahme</a:t>
            </a:r>
            <a:r>
              <a:rPr lang="de-CH" dirty="0"/>
              <a:t>»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F72BDEF-5942-050D-A1D0-B83C66C1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4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9B522DD-D72D-58D1-85E5-4A7D5482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2971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60253-840A-0E63-10FA-0D13116B9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7588D-C9C7-83C4-CFFD-269C503F3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Zuwanderung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F5AF11-BD5D-ABCB-8F35-C5D688049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660"/>
            <a:ext cx="10515600" cy="460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als Teil der Migration aussenpolitisch relevant: </a:t>
            </a:r>
          </a:p>
          <a:p>
            <a:pPr marL="0" indent="0">
              <a:buNone/>
            </a:pPr>
            <a:r>
              <a:rPr lang="de-CH" dirty="0"/>
              <a:t>► nationales Interesse an Steuerung </a:t>
            </a:r>
          </a:p>
          <a:p>
            <a:pPr marL="0" indent="0">
              <a:buNone/>
            </a:pPr>
            <a:r>
              <a:rPr lang="de-CH" dirty="0"/>
              <a:t>► Wirtschaft, Wachstum, Wohlstand</a:t>
            </a:r>
          </a:p>
          <a:p>
            <a:pPr marL="0" indent="0">
              <a:buNone/>
            </a:pPr>
            <a:r>
              <a:rPr lang="de-CH" dirty="0"/>
              <a:t>► keine Aushöhlung des nationalstaatlichen Sozialkonsenses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Absicherung: Ausnahmen, Prinzipien, Non </a:t>
            </a:r>
            <a:r>
              <a:rPr lang="de-CH" dirty="0" err="1"/>
              <a:t>regression-Clause</a:t>
            </a:r>
            <a:endParaRPr lang="de-CH" dirty="0"/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Schutzklausel: eigenständige Verfahrenseinleitung und Ergreifung</a:t>
            </a:r>
            <a:br>
              <a:rPr lang="de-CH" dirty="0"/>
            </a:br>
            <a:r>
              <a:rPr lang="de-CH" dirty="0"/>
              <a:t>     von Schutzmassnahmen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Frist für Niederlassungsrecht abhängig von Erwerbstätigkeit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Anmelde- und Kooperationspflicht beim/mit RAV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pPr marL="300600" indent="-300600">
              <a:buFont typeface="Symbol" pitchFamily="2" charset="2"/>
              <a:buChar char="-"/>
            </a:pPr>
            <a:endParaRPr lang="de-CH" dirty="0"/>
          </a:p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FCFEB9-78EC-64F5-17A3-96C3882C5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5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DAE760-D273-2471-9CC0-C0FFDE4B0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APK-S Anhörung «Stabilisierung und Weiterentwicklung der Beziehungen Schweiz–EU (Bilaterale III)» 25.3.2026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1698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0B317-9398-11CC-368C-9BEE3B405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0A7235-81A9-7AA4-9C63-CC15C6862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Fazit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876762-C4E5-E810-AEAD-AA1ACA8AA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796"/>
            <a:ext cx="10515600" cy="460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/>
              <a:t>Politisches Trilemma für offene Marktwirtschaften heute:  </a:t>
            </a:r>
          </a:p>
          <a:p>
            <a:pPr marL="0" indent="0">
              <a:buNone/>
            </a:pPr>
            <a:r>
              <a:rPr lang="de-CH" b="1" dirty="0"/>
              <a:t>Demokratie – Globalisierung – Souveränität </a:t>
            </a:r>
            <a:r>
              <a:rPr lang="de-CH" dirty="0"/>
              <a:t>(D. Rodrik, 2011): </a:t>
            </a:r>
            <a:endParaRPr lang="de-CH" b="1" dirty="0"/>
          </a:p>
          <a:p>
            <a:pPr marL="0" indent="0">
              <a:buNone/>
            </a:pPr>
            <a:r>
              <a:rPr lang="de-CH" dirty="0"/>
              <a:t>✘ Demokratie + Globalisierung = keine Souveränität</a:t>
            </a:r>
          </a:p>
          <a:p>
            <a:pPr marL="0" indent="0">
              <a:buNone/>
            </a:pPr>
            <a:r>
              <a:rPr lang="de-CH" dirty="0"/>
              <a:t>✘ Demokratie + Souveränität = keine Globalisierung</a:t>
            </a:r>
          </a:p>
          <a:p>
            <a:pPr marL="0" indent="0">
              <a:buNone/>
            </a:pPr>
            <a:r>
              <a:rPr lang="de-CH" dirty="0"/>
              <a:t>✘ Globalisierung + Souveränität = keine Demokratie</a:t>
            </a:r>
          </a:p>
          <a:p>
            <a:pPr marL="0" indent="0">
              <a:buNone/>
            </a:pPr>
            <a:r>
              <a:rPr lang="de-CH" b="1" dirty="0">
                <a:latin typeface="Dreaming Outloud Script Pro" panose="03050502040304050704" pitchFamily="66" charset="77"/>
                <a:cs typeface="Dreaming Outloud Script Pro" panose="03050502040304050704" pitchFamily="66" charset="77"/>
              </a:rPr>
              <a:t>✓</a:t>
            </a:r>
            <a:r>
              <a:rPr lang="de-CH" dirty="0"/>
              <a:t> Das Paket «Bilaterale III» schafft das bestmögliche Gleichgewicht für die Schweiz: als kleine offene Volkswirtschaft und direkte Demokratie. Deshalb: Annahme unter Wahrung der Verfassung (fakultatives Referendum). 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E2AEED5-C495-9C2B-6042-A07F955FB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06270" y="6308850"/>
            <a:ext cx="947530" cy="365125"/>
          </a:xfrm>
        </p:spPr>
        <p:txBody>
          <a:bodyPr/>
          <a:lstStyle/>
          <a:p>
            <a:fld id="{24E4D775-2C08-354D-A718-B9B97DB698C0}" type="slidenum">
              <a:rPr lang="de-CH" sz="1400" smtClean="0">
                <a:solidFill>
                  <a:schemeClr val="bg1">
                    <a:lumMod val="50000"/>
                  </a:schemeClr>
                </a:solidFill>
              </a:rPr>
              <a:t>6</a:t>
            </a:fld>
            <a:endParaRPr lang="de-C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40481D-6BC0-84F8-EBE6-D7C2595D3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APK-S Anhörung «Stabilisierung und Weiterentwicklung der Beziehungen Schweiz–EU (Bilaterale III)» 25.3.2026</a:t>
            </a:r>
          </a:p>
        </p:txBody>
      </p:sp>
    </p:spTree>
    <p:extLst>
      <p:ext uri="{BB962C8B-B14F-4D97-AF65-F5344CB8AC3E}">
        <p14:creationId xmlns:p14="http://schemas.microsoft.com/office/powerpoint/2010/main" val="809267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ot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äs_KG" id="{B27B75D1-4D0A-8548-93E2-155FFD699D15}" vid="{1D22113C-EBA6-1447-AFF4-C1D817A88C8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assifizierung xmlns="7f707e96-1f10-4a6c-ae52-3ad34ac89802">INTERN--INTERNE</Klassifizierung>
    <Dokumentendatum xmlns="7f707e96-1f10-4a6c-ae52-3ad34ac89802">2026-03-24T23:00:00+00:00</Dokumentendatum>
    <Teildossier xmlns="7f707e96-1f10-4a6c-ae52-3ad34ac89802">Anhörungen -- Auditions</Teildossier>
    <Entklassifizierungsvermerk xmlns="7f707e96-1f10-4a6c-ae52-3ad34ac89802" xsi:nil="true"/>
    <e-parl xmlns="7f707e96-1f10-4a6c-ae52-3ad34ac89802">true</e-parl>
    <Anzeigesprachen xmlns="7f707e96-1f10-4a6c-ae52-3ad34ac89802">
      <Value>de</Value>
    </Anzeigesprachen>
    <Dokumententyp xmlns="7f707e96-1f10-4a6c-ae52-3ad34ac89802">Unterlagen Dritter--Documents émanant de tiers</Dokumententyp>
    <TeildossierZusatz xmlns="7f707e96-1f10-4a6c-ae52-3ad34ac89802" xsi:nil="true"/>
    <Autor xmlns="7f707e96-1f10-4a6c-ae52-3ad34ac89802">Katja Gianetta</Autor>
    <Aktenzeichen xmlns="7f707e96-1f10-4a6c-ae52-3ad34ac89802" xsi:nil="true"/>
  </documentManagement>
</p:properties>
</file>

<file path=customXml/itemProps1.xml><?xml version="1.0" encoding="utf-8"?>
<ds:datastoreItem xmlns:ds="http://schemas.openxmlformats.org/officeDocument/2006/customXml" ds:itemID="{F68095A0-AF27-43D0-B23F-FFB4EA0427C8}"/>
</file>

<file path=customXml/itemProps2.xml><?xml version="1.0" encoding="utf-8"?>
<ds:datastoreItem xmlns:ds="http://schemas.openxmlformats.org/officeDocument/2006/customXml" ds:itemID="{05803651-669F-4942-A663-EDADCF5D83D6}"/>
</file>

<file path=customXml/itemProps3.xml><?xml version="1.0" encoding="utf-8"?>
<ds:datastoreItem xmlns:ds="http://schemas.openxmlformats.org/officeDocument/2006/customXml" ds:itemID="{DC265C43-34C5-47E2-AEA7-BB00097AFF0A}"/>
</file>

<file path=customXml/itemProps4.xml><?xml version="1.0" encoding="utf-8"?>
<ds:datastoreItem xmlns:ds="http://schemas.openxmlformats.org/officeDocument/2006/customXml" ds:itemID="{647C3757-1D1E-493A-90D3-AF45B38FAE9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377</Words>
  <Application>Microsoft Macintosh PowerPoint</Application>
  <PresentationFormat>Breitbild</PresentationFormat>
  <Paragraphs>68</Paragraphs>
  <Slides>6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Courier New</vt:lpstr>
      <vt:lpstr>Dreaming Outloud Script Pro</vt:lpstr>
      <vt:lpstr>Symbol</vt:lpstr>
      <vt:lpstr>Wingdings</vt:lpstr>
      <vt:lpstr>Office</vt:lpstr>
      <vt:lpstr>BRG. Paket  «Stabilisierung und Weiterentwicklung der Beziehungen Schweiz–EU  (Bilaterale III)»</vt:lpstr>
      <vt:lpstr>Aussenpolitische Gesamtwürdigung</vt:lpstr>
      <vt:lpstr>Geopolitischer Kontext</vt:lpstr>
      <vt:lpstr>Souveränität und Demokratie</vt:lpstr>
      <vt:lpstr>Zuwanderung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Aussenpolitik Katja Gentinetta D</dc:title>
  <dc:creator>Katja Gentinetta</dc:creator>
  <cp:lastModifiedBy>Katja Gentinetta</cp:lastModifiedBy>
  <cp:revision>50</cp:revision>
  <cp:lastPrinted>2026-03-24T13:54:37Z</cp:lastPrinted>
  <dcterms:created xsi:type="dcterms:W3CDTF">2026-03-22T13:18:11Z</dcterms:created>
  <dcterms:modified xsi:type="dcterms:W3CDTF">2026-03-24T13:54:41Z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  <property fmtid="{D5CDD505-2E9C-101B-9397-08002B2CF9AE}" pid="3" name="Anzeigesprachen--Langue d'affichage">
    <vt:lpwstr/>
  </property>
</Properties>
</file>