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34"/>
  </p:notesMasterIdLst>
  <p:handoutMasterIdLst>
    <p:handoutMasterId r:id="rId35"/>
  </p:handoutMasterIdLst>
  <p:sldIdLst>
    <p:sldId id="2147475486" r:id="rId6"/>
    <p:sldId id="2147475465" r:id="rId7"/>
    <p:sldId id="2147475483" r:id="rId8"/>
    <p:sldId id="2147475463" r:id="rId9"/>
    <p:sldId id="2147475432" r:id="rId10"/>
    <p:sldId id="2147475464" r:id="rId11"/>
    <p:sldId id="421" r:id="rId12"/>
    <p:sldId id="2147475433" r:id="rId13"/>
    <p:sldId id="2147475424" r:id="rId14"/>
    <p:sldId id="2147475474" r:id="rId15"/>
    <p:sldId id="2147475434" r:id="rId16"/>
    <p:sldId id="2147475381" r:id="rId17"/>
    <p:sldId id="2147475484" r:id="rId18"/>
    <p:sldId id="2147475435" r:id="rId19"/>
    <p:sldId id="2147475425" r:id="rId20"/>
    <p:sldId id="2147475481" r:id="rId21"/>
    <p:sldId id="2147475429" r:id="rId22"/>
    <p:sldId id="2147475436" r:id="rId23"/>
    <p:sldId id="2147475402" r:id="rId24"/>
    <p:sldId id="2147475437" r:id="rId25"/>
    <p:sldId id="2147475482" r:id="rId26"/>
    <p:sldId id="2147475428" r:id="rId27"/>
    <p:sldId id="2147475438" r:id="rId28"/>
    <p:sldId id="440" r:id="rId29"/>
    <p:sldId id="2147475378" r:id="rId30"/>
    <p:sldId id="2147475476" r:id="rId31"/>
    <p:sldId id="2147475475" r:id="rId32"/>
    <p:sldId id="308" r:id="rId33"/>
  </p:sldIdLst>
  <p:sldSz cx="12192000" cy="6858000"/>
  <p:notesSz cx="6797675" cy="9926638"/>
  <p:defaultTextStyle>
    <a:defPPr>
      <a:defRPr lang="de-DE"/>
    </a:defPPr>
    <a:lvl1pPr marL="180000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358775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541338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900113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DC487E-50B9-F1E4-E75D-363E842314A9}" name="Kevin Aschwanden" initials="KA" userId="S::kevin.aschwanden@economiesuisse.ch::13e461c6-0f8f-43cf-8981-955d6f8575e3" providerId="AD"/>
  <p188:author id="{B455D9B9-22AA-6814-AFEF-38B31F1C9492}" name="Nicola Sollberger" initials="NS" userId="S::nicola.sollberger@economiesuisse.ch::3cceb02a-1454-4bc8-91f3-52838044cb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000"/>
    <a:srgbClr val="1D1375"/>
    <a:srgbClr val="FF007D"/>
    <a:srgbClr val="FF66FF"/>
    <a:srgbClr val="4A2400"/>
    <a:srgbClr val="003818"/>
    <a:srgbClr val="F5F5F5"/>
    <a:srgbClr val="FFFFFF"/>
    <a:srgbClr val="F1F3F3"/>
    <a:srgbClr val="E5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8DE4E-CC4D-4194-A598-6CDD8714A974}" v="4" dt="2026-03-24T10:16:55.794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economie suiss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4233" cmpd="sng">
              <a:solidFill>
                <a:schemeClr val="l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>
        <a:fontRef idx="major"/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l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Handel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B2-44E4-B404-9ACFEB411B4C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B2-44E4-B404-9ACFEB411B4C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B2-44E4-B404-9ACFEB411B4C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B2-44E4-B404-9ACFEB411B4C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B2-44E4-B404-9ACFEB411B4C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B2-44E4-B404-9ACFEB411B4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FBFE2F2-9421-4622-9E5E-77D51C9A6E50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638C1B33-985F-4127-BAE2-9D50512D1141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B2-44E4-B404-9ACFEB411B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13951D-C4D4-4C96-B7EC-C98A50C6699D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DB511E82-8C3D-4919-BA74-556C5EBC52AB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B2-44E4-B404-9ACFEB411B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508450-D449-4903-9754-BA4572B2A3AA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FC3C6D92-7782-4D63-AC5F-FA8754FE51E9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B2-44E4-B404-9ACFEB411B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DD738A0-79F6-419F-BB6F-B79B8A7A8982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82B9587F-864E-43DF-A59C-3030C018E66D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B2-44E4-B404-9ACFEB411B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0ABF97D-47DF-4F5E-88E4-82356EB38F3E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235D53BE-E0F9-4579-A781-7D00CEC56B09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EB2-44E4-B404-9ACFEB411B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1E88042-4F1E-4770-A357-B39A63C4F100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714ABEFC-3EF6-4397-A674-9C8F7231EA01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EB2-44E4-B404-9ACFEB411B4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Blatt1!$A$2:$A$7</c:f>
              <c:strCache>
                <c:ptCount val="6"/>
                <c:pt idx="0">
                  <c:v>EU</c:v>
                </c:pt>
                <c:pt idx="1">
                  <c:v>USA</c:v>
                </c:pt>
                <c:pt idx="2">
                  <c:v>China</c:v>
                </c:pt>
                <c:pt idx="3">
                  <c:v>UK</c:v>
                </c:pt>
                <c:pt idx="4">
                  <c:v>Japan</c:v>
                </c:pt>
                <c:pt idx="5">
                  <c:v>Rest</c:v>
                </c:pt>
              </c:strCache>
            </c:strRef>
          </c:cat>
          <c:val>
            <c:numRef>
              <c:f>Blatt1!$B$2:$B$7</c:f>
              <c:numCache>
                <c:formatCode>0%</c:formatCode>
                <c:ptCount val="6"/>
                <c:pt idx="0">
                  <c:v>0.53</c:v>
                </c:pt>
                <c:pt idx="1">
                  <c:v>0.17</c:v>
                </c:pt>
                <c:pt idx="2">
                  <c:v>0.05</c:v>
                </c:pt>
                <c:pt idx="3">
                  <c:v>0.05</c:v>
                </c:pt>
                <c:pt idx="4">
                  <c:v>0.02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B2-44E4-B404-9ACFEB411B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pPr marL="0" indent="0">
              <a:buNone/>
            </a:pPr>
            <a:r>
              <a:rPr lang="de-CH" sz="900"/>
              <a:t>Kopfzeilentext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pPr marL="0" indent="0">
              <a:buNone/>
            </a:pPr>
            <a:fld id="{EEC665CA-D682-48EC-95D2-126FD6449D65}" type="datetime1">
              <a:rPr lang="de-CH" sz="900" smtClean="0"/>
              <a:pPr marL="0" indent="0">
                <a:buNone/>
              </a:pPr>
              <a:t>24.03.2026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pPr marL="0" indent="0">
              <a:buNone/>
            </a:pPr>
            <a:r>
              <a:rPr lang="de-CH" sz="900"/>
              <a:t>Fusszeilentext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marL="0" indent="0">
              <a:buNone/>
            </a:pPr>
            <a:fld id="{2CEDAA2C-602C-494B-9BFF-F0D7FF14E319}" type="slidenum">
              <a:rPr lang="de-CH" sz="900" smtClean="0"/>
              <a:pPr marL="0" indent="0">
                <a:buNone/>
              </a:pPr>
              <a:t>‹Nr.›</a:t>
            </a:fld>
            <a:endParaRPr lang="de-CH" sz="9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76313"/>
            <a:ext cx="6035675" cy="339566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457663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 algn="l">
              <a:buNone/>
              <a:defRPr sz="900"/>
            </a:lvl1pPr>
          </a:lstStyle>
          <a:p>
            <a:r>
              <a:rPr lang="de-CH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457663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 algn="r">
              <a:buNone/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4650634"/>
            <a:ext cx="5511501" cy="46121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marL="0" indent="0" algn="r">
              <a:buNone/>
              <a:defRPr sz="900"/>
            </a:lvl1pPr>
          </a:lstStyle>
          <a:p>
            <a:fld id="{A17AAF7D-4283-4014-80F4-26E915FEACF8}" type="datetime1">
              <a:rPr lang="de-CH" smtClean="0"/>
              <a:pPr/>
              <a:t>24.03.2026</a:t>
            </a:fld>
            <a:endParaRPr lang="de-CH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marL="0" indent="0" algn="l">
              <a:buNone/>
              <a:defRPr sz="900"/>
            </a:lvl1pPr>
          </a:lstStyle>
          <a:p>
            <a:r>
              <a:rPr lang="de-CH"/>
              <a:t>Kopfzeilentext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95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287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47A-0A7E-CEC8-803F-6C029099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575BDC-F2C8-E7B9-4840-EBB029B12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0AF33D-40ED-09D1-0F4A-6F6A7755C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b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7D5DEA-6ADA-46E2-4A89-6A7592500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7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022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78847-16E6-796A-F34F-50BA6B41D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5E116F5-6BCF-7D69-9B8B-9A6CD0D7C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B70C5C-718B-C999-6C63-B3442807F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0DF9EB-FD40-FC08-3165-DA6D5AE4A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3411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248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289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31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FCA7A-6F38-9869-E64A-FB2826338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E4DA3B-5769-C260-C70B-049E38F6F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3386445-6F69-BFF9-7493-AE9290585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sz="1100" b="0">
              <a:effectLst/>
              <a:highlight>
                <a:srgbClr val="FFFF00"/>
              </a:highlight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1AAEA-2169-5CFA-AE43-495F8BD3E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823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768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652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4B8B-24B2-15FC-662F-41FD4813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00CB69-7114-A6EF-F768-40F1EF2D5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15A3A2-971E-715A-4654-D830B166C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14699A-F9D6-DDD0-B004-E97CD176A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9887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0068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3505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C9846-28DB-A770-8EF6-951C06C4A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146458-9847-CFE6-5755-5E667BCB4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EA62FC-3A56-6143-EB45-6827DBD55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BDC558-6415-764F-0573-663583705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3781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F27E4-41DD-B203-27D1-9CE78483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5F00C34-950A-8661-4F7C-59049A37A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3DCFAB2-374E-D9D0-E437-A4E6CB547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E3C793-B433-3839-C323-0450E5332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69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C4A6-E764-DBF8-8311-14AA0E60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BBB428-AAB6-AD1E-C2CB-B5A5EE6DD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E07D5A-2E2F-3C96-140E-E7E297ACD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FC8E57-A9C2-2C68-887F-E914C6C5B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75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4BC74-3FBB-E0F8-CB45-F66E2C0A3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B9ADCB-9C4E-A733-6120-645363F00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E345AE-754C-BDC9-1F12-8D7896C33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54EB71-5E38-B5A2-9327-560D5E388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651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A5E4B-F552-31F3-4C69-F8A0B1CAC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89147A9-5164-DD81-7A25-BE807AFA3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F667029-42CA-A65F-422E-3B8DC5F32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86B338-151F-08C5-110D-0F6560D16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081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38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016A1-460E-57D4-C605-CE21433EE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3DD5C1-35C1-669A-0ED8-87FF1483E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FCEB74-348F-24DC-2FD3-A236EEBF7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274E9-9796-C8ED-785D-2EFF566E0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222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1039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434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51484" y="1822450"/>
            <a:ext cx="10405554" cy="2902694"/>
          </a:xfrm>
        </p:spPr>
        <p:txBody>
          <a:bodyPr anchor="b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1484" y="5408621"/>
            <a:ext cx="10405554" cy="79215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E412C6-9DF7-4761-AF7D-3EBE5C0393EC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E35A8A-2CD8-B363-E476-6E10A8538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1" y="291601"/>
            <a:ext cx="2196000" cy="6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Gel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1772817"/>
            <a:ext cx="11522075" cy="3635796"/>
          </a:xfrm>
        </p:spPr>
        <p:txBody>
          <a:bodyPr/>
          <a:lstStyle>
            <a:lvl1pPr>
              <a:defRPr sz="94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2B47FD-578E-43C1-A9AB-64CA88953333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7D14F13B-F4B4-6E48-7051-75014F6EC8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5408613"/>
            <a:ext cx="1152207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552920-6209-BF2E-0892-4CB5B0050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78715"/>
            <a:ext cx="1777679" cy="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1772817"/>
            <a:ext cx="11522075" cy="3635796"/>
          </a:xfrm>
        </p:spPr>
        <p:txBody>
          <a:bodyPr/>
          <a:lstStyle>
            <a:lvl1pPr>
              <a:defRPr sz="94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54F9A4-2D68-441F-9912-AB902E60742B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7D14F13B-F4B4-6E48-7051-75014F6EC8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5408613"/>
            <a:ext cx="1152207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9BCC43-6D28-1338-B4BF-91392332E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78715"/>
            <a:ext cx="1777679" cy="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2075" cy="39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600"/>
            <a:ext cx="2664693" cy="4737600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1pPr>
            <a:lvl2pPr marL="179388" indent="-179388"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E81A-25B7-433B-8B9E-B2CE9DB79828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883" y="1461600"/>
            <a:ext cx="2664694" cy="4737600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1pPr>
            <a:lvl2pPr marL="179388" indent="-179388"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BBB9BD9-7BD4-8382-0090-563349C5AFC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87423" y="1461600"/>
            <a:ext cx="2664693" cy="4737600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1pPr>
            <a:lvl2pPr marL="179388" indent="-179388"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759ACE7-CCC7-B6C3-AEB4-35C165B20CA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92344" y="1461600"/>
            <a:ext cx="2664694" cy="4737600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1pPr>
            <a:lvl2pPr marL="179388" indent="-179388"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01DA3E8-C0A9-8AD2-E2E0-FC7FA6EC9FA6}"/>
              </a:ext>
            </a:extLst>
          </p:cNvPr>
          <p:cNvCxnSpPr/>
          <p:nvPr userDrawn="1"/>
        </p:nvCxnSpPr>
        <p:spPr>
          <a:xfrm>
            <a:off x="3143250" y="1461600"/>
            <a:ext cx="0" cy="473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A2C9EE9-3D52-9F96-1BD3-15FFE82ED5AC}"/>
              </a:ext>
            </a:extLst>
          </p:cNvPr>
          <p:cNvCxnSpPr/>
          <p:nvPr userDrawn="1"/>
        </p:nvCxnSpPr>
        <p:spPr>
          <a:xfrm>
            <a:off x="6096000" y="1461600"/>
            <a:ext cx="0" cy="473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B5323BE-C3AD-B41C-D8D5-E524B68101CA}"/>
              </a:ext>
            </a:extLst>
          </p:cNvPr>
          <p:cNvCxnSpPr/>
          <p:nvPr userDrawn="1"/>
        </p:nvCxnSpPr>
        <p:spPr>
          <a:xfrm>
            <a:off x="9048750" y="1461600"/>
            <a:ext cx="0" cy="473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66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80" userDrawn="1">
          <p15:clr>
            <a:srgbClr val="A4A3A4"/>
          </p15:clr>
        </p15:guide>
        <p15:guide id="3" pos="5700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396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C30D7A5-D3E6-9324-D7A5-49899AB9A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lnSpc>
                <a:spcPct val="9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fld id="{73309E50-B99F-4156-9794-EC361DF6CD09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600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2999-AA87-48AF-ACB4-4DF18E8DE754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03704" y="1461600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153152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1/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E5BEF80-AA54-8D5B-1A8B-41C4A57FCF2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5425677" cy="9366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599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481CAE-663B-41EE-8F1D-15E30200A500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38666" y="1461599"/>
            <a:ext cx="5418371" cy="473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Inhalt hinzufügen (Hintergrund-Farbe kann geändert werden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F9CB3C-F4DD-85A7-D095-B3A36CC2E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7" y="6527985"/>
            <a:ext cx="799200" cy="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1/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E5BEF80-AA54-8D5B-1A8B-41C4A57FCF2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5769032" y="142979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5425677" cy="9366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599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481CAE-663B-41EE-8F1D-15E30200A500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38666" y="1461599"/>
            <a:ext cx="5418371" cy="473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Inhalt hinzufügen (Hintergrund-Farbe kann geändert werden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7B99BF-4506-651C-2F8E-ACCB0B59F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7" y="6527985"/>
            <a:ext cx="799200" cy="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1/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8">
            <a:extLst>
              <a:ext uri="{FF2B5EF4-FFF2-40B4-BE49-F238E27FC236}">
                <a16:creationId xmlns:a16="http://schemas.microsoft.com/office/drawing/2014/main" id="{6DA8C44E-8C77-000C-85E9-A3CA52D908CD}"/>
              </a:ext>
            </a:extLst>
          </p:cNvPr>
          <p:cNvSpPr/>
          <p:nvPr userDrawn="1"/>
        </p:nvSpPr>
        <p:spPr>
          <a:xfrm>
            <a:off x="0" y="0"/>
            <a:ext cx="42958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5769032" y="142979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4" y="360000"/>
            <a:ext cx="3384550" cy="13323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4" y="1987199"/>
            <a:ext cx="3384550" cy="42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BC162C-9810-4E2D-9356-6558376AD1B8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67214" y="692150"/>
            <a:ext cx="7489824" cy="5508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Inhalt hinzufügen (Hintergrund-Farbe kann geändert werden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3E33EFF-8285-A01C-3C47-462FC7350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3613" y="382770"/>
            <a:ext cx="7453424" cy="182881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Helvetica Now Text Light" panose="020B0404030202020204" pitchFamily="34" charset="0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de-DE"/>
              <a:t>Übertitel hinzufügen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7BA703-B655-59AF-3C5E-DB3A1A6755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7" y="6527985"/>
            <a:ext cx="799200" cy="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5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3" userDrawn="1">
          <p15:clr>
            <a:srgbClr val="A4A3A4"/>
          </p15:clr>
        </p15:guide>
        <p15:guide id="3" pos="2751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2075" cy="39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600"/>
            <a:ext cx="2772705" cy="2340000"/>
          </a:xfrm>
          <a:solidFill>
            <a:schemeClr val="accent1"/>
          </a:solidFill>
        </p:spPr>
        <p:txBody>
          <a:bodyPr lIns="144000" tIns="108000" rIns="144000" bIns="108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220-DDBF-4F71-BA2A-7A607E1E2026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2004" y="1461600"/>
            <a:ext cx="2880320" cy="2340000"/>
          </a:xfrm>
          <a:solidFill>
            <a:schemeClr val="accent3"/>
          </a:solidFill>
        </p:spPr>
        <p:txBody>
          <a:bodyPr lIns="144000" tIns="108000" rIns="144000" bIns="108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BBB9BD9-7BD4-8382-0090-563349C5AFC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79676" y="1461600"/>
            <a:ext cx="2880320" cy="2340000"/>
          </a:xfrm>
          <a:solidFill>
            <a:schemeClr val="accent2"/>
          </a:solidFill>
        </p:spPr>
        <p:txBody>
          <a:bodyPr lIns="144000" tIns="108000" rIns="144000" bIns="108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759ACE7-CCC7-B6C3-AEB4-35C165B20CA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84332" y="1461600"/>
            <a:ext cx="2772706" cy="2340000"/>
          </a:xfrm>
          <a:solidFill>
            <a:schemeClr val="accent4"/>
          </a:solidFill>
        </p:spPr>
        <p:txBody>
          <a:bodyPr lIns="144000" tIns="108000" rIns="144000" bIns="108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21AB870-E8D1-1774-7F16-D4D026DD3B2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4963" y="3862799"/>
            <a:ext cx="2772705" cy="2340000"/>
          </a:xfrm>
          <a:solidFill>
            <a:schemeClr val="accent1"/>
          </a:solidFill>
        </p:spPr>
        <p:txBody>
          <a:bodyPr lIns="144000" tIns="108000" rIns="144000" bIns="108000"/>
          <a:lstStyle>
            <a:lvl1pPr>
              <a:defRPr sz="1600">
                <a:solidFill>
                  <a:srgbClr val="610000"/>
                </a:solidFill>
              </a:defRPr>
            </a:lvl1pPr>
            <a:lvl2pPr>
              <a:defRPr sz="1600">
                <a:solidFill>
                  <a:srgbClr val="61000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FAF5786-437E-62D5-BBB7-322DCC5D44E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32004" y="3862799"/>
            <a:ext cx="2880320" cy="2340000"/>
          </a:xfrm>
          <a:solidFill>
            <a:schemeClr val="accent3"/>
          </a:solidFill>
        </p:spPr>
        <p:txBody>
          <a:bodyPr lIns="144000" tIns="108000" rIns="144000" bIns="108000"/>
          <a:lstStyle>
            <a:lvl1pPr>
              <a:defRPr sz="1600">
                <a:solidFill>
                  <a:srgbClr val="003818"/>
                </a:solidFill>
              </a:defRPr>
            </a:lvl1pPr>
            <a:lvl2pPr>
              <a:defRPr sz="1600">
                <a:solidFill>
                  <a:srgbClr val="003818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F30E9BB-BA6A-E9D2-8B8F-B848FF544B3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9676" y="3862799"/>
            <a:ext cx="2880320" cy="2340000"/>
          </a:xfrm>
          <a:solidFill>
            <a:schemeClr val="accent2"/>
          </a:solidFill>
        </p:spPr>
        <p:txBody>
          <a:bodyPr lIns="144000" tIns="108000" rIns="144000" bIns="108000"/>
          <a:lstStyle>
            <a:lvl1pPr>
              <a:defRPr sz="1600">
                <a:solidFill>
                  <a:srgbClr val="4A2400"/>
                </a:solidFill>
              </a:defRPr>
            </a:lvl1pPr>
            <a:lvl2pPr>
              <a:defRPr sz="1600">
                <a:solidFill>
                  <a:srgbClr val="4A240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E99E778-7303-0135-B756-06C26A29C1B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84332" y="3862799"/>
            <a:ext cx="2772706" cy="2340000"/>
          </a:xfrm>
          <a:solidFill>
            <a:schemeClr val="accent4"/>
          </a:solidFill>
        </p:spPr>
        <p:txBody>
          <a:bodyPr lIns="144000" tIns="108000" rIns="144000" bIns="108000"/>
          <a:lstStyle>
            <a:lvl1pPr>
              <a:defRPr sz="1600">
                <a:solidFill>
                  <a:srgbClr val="1D1375"/>
                </a:solidFill>
              </a:defRPr>
            </a:lvl1pPr>
            <a:lvl2pPr>
              <a:defRPr sz="1600">
                <a:solidFill>
                  <a:srgbClr val="1D1375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86841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80" userDrawn="1">
          <p15:clr>
            <a:srgbClr val="A4A3A4"/>
          </p15:clr>
        </p15:guide>
        <p15:guide id="3" pos="5700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D1E9927B-E89A-C889-F202-B88B66B86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603" y="0"/>
            <a:ext cx="609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5425677" cy="39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599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E93CBF-DE8F-4095-8F99-BEF6C869B4E0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6634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3E2F72BB-F9A6-254B-865B-DE2E1EF0F4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5400640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6D4D775F-C3B1-602C-820C-E054E6959C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5400641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5866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2075" cy="39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3934799"/>
            <a:ext cx="2664693" cy="2268000"/>
          </a:xfrm>
          <a:noFill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79388" indent="-179388">
              <a:defRPr sz="14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oder Vorname Name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096F-D58C-4867-B792-F294913F1715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883" y="3934799"/>
            <a:ext cx="2664694" cy="2268000"/>
          </a:xfrm>
          <a:noFill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79388" indent="-179388"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Titel oder Vorname Name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BBB9BD9-7BD4-8382-0090-563349C5AFC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87423" y="3934799"/>
            <a:ext cx="2664693" cy="2268000"/>
          </a:xfrm>
          <a:noFill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79388" indent="-179388">
              <a:defRPr sz="14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oder Vorname Name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759ACE7-CCC7-B6C3-AEB4-35C165B20CA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92344" y="3934799"/>
            <a:ext cx="2664694" cy="2268000"/>
          </a:xfrm>
          <a:noFill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79388" indent="-179388"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Titel oder Vorname Name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26B7BD57-F969-8295-F10A-B256922622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963" y="1461599"/>
            <a:ext cx="2664693" cy="226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26D7A0B5-E36C-E44E-CAFF-CC2BB226FF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87422" y="1461599"/>
            <a:ext cx="2664693" cy="226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465982FD-4D18-9DEA-C543-05E079F4A0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881" y="1461599"/>
            <a:ext cx="2664693" cy="226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D12C72EB-7F0C-1EAF-4A29-8F88071B57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92345" y="1461599"/>
            <a:ext cx="2664693" cy="226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68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80" userDrawn="1">
          <p15:clr>
            <a:srgbClr val="A4A3A4"/>
          </p15:clr>
        </p15:guide>
        <p15:guide id="3" pos="5700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4" y="360000"/>
            <a:ext cx="3384550" cy="13323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4" y="1987199"/>
            <a:ext cx="3384550" cy="42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39853-F405-4DBB-8812-ED3D8A3AD816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2455CB43-3B28-B6A8-7BEB-6FC2C20D5F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2800" y="3348786"/>
            <a:ext cx="1836000" cy="2847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A29451B2-7E9C-7361-2025-1B20164A5E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21039" y="4648386"/>
            <a:ext cx="1836000" cy="154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8FE946DF-EBBC-571F-3854-BCB2C918C0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35922" y="3769986"/>
            <a:ext cx="1836000" cy="242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311BA159-1148-AB43-D817-E47C51BEE2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8481" y="2185986"/>
            <a:ext cx="1836000" cy="4010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92B94336-6675-389C-69F9-FC50B5E6F6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57098" y="360000"/>
            <a:ext cx="1836000" cy="2847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3BBAE20F-368F-BDF6-6F4C-60E57C943C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1039" y="359999"/>
            <a:ext cx="1836000" cy="237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F57B972-F4AF-8C6B-D810-B34D6C570DD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45078" y="359999"/>
            <a:ext cx="1836000" cy="32543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19D81F4B-CC46-8DCE-5675-AF5304D969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33058" y="360000"/>
            <a:ext cx="1836000" cy="1670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F3863280-0A96-060D-0CE1-8AA9ECE665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1039" y="2880000"/>
            <a:ext cx="1836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039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3" userDrawn="1">
          <p15:clr>
            <a:srgbClr val="A4A3A4"/>
          </p15:clr>
        </p15:guide>
        <p15:guide id="4" orient="horz" pos="1865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1341095"/>
            <a:ext cx="11522075" cy="485968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FD51E-8196-4E17-822A-C3376A5FAC33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Optionaler 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3DD82DB-71AA-4B78-8F28-409E674D8230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EE1566B-80C9-FCDC-D139-8E7A7A253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6800" y="6426000"/>
            <a:ext cx="1000800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C2FCC1B-111D-616C-7EF0-CE2137C068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576" y="332656"/>
            <a:ext cx="3446462" cy="2844800"/>
          </a:xfrm>
          <a:custGeom>
            <a:avLst/>
            <a:gdLst>
              <a:gd name="connsiteX0" fmla="*/ 0 w 3446462"/>
              <a:gd name="connsiteY0" fmla="*/ 0 h 2844800"/>
              <a:gd name="connsiteX1" fmla="*/ 3446462 w 3446462"/>
              <a:gd name="connsiteY1" fmla="*/ 0 h 2844800"/>
              <a:gd name="connsiteX2" fmla="*/ 3446462 w 3446462"/>
              <a:gd name="connsiteY2" fmla="*/ 2844800 h 2844800"/>
              <a:gd name="connsiteX3" fmla="*/ 1447395 w 3446462"/>
              <a:gd name="connsiteY3" fmla="*/ 2844800 h 2844800"/>
              <a:gd name="connsiteX4" fmla="*/ 0 w 3446462"/>
              <a:gd name="connsiteY4" fmla="*/ 1523333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462" h="2844800">
                <a:moveTo>
                  <a:pt x="0" y="0"/>
                </a:moveTo>
                <a:lnTo>
                  <a:pt x="3446462" y="0"/>
                </a:lnTo>
                <a:lnTo>
                  <a:pt x="3446462" y="2844800"/>
                </a:lnTo>
                <a:lnTo>
                  <a:pt x="1447395" y="2844800"/>
                </a:lnTo>
                <a:lnTo>
                  <a:pt x="0" y="152333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180000" tIns="180000" rIns="144000">
            <a:noAutofit/>
          </a:bodyPr>
          <a:lstStyle>
            <a:lvl1pPr marL="0" indent="0">
              <a:buNone/>
              <a:defRPr sz="2400">
                <a:solidFill>
                  <a:srgbClr val="003818"/>
                </a:solidFill>
                <a:latin typeface="+mj-lt"/>
              </a:defRPr>
            </a:lvl1pPr>
            <a:lvl2pPr marL="182563" indent="-179388">
              <a:defRPr sz="2400">
                <a:solidFill>
                  <a:srgbClr val="003818"/>
                </a:solidFill>
                <a:latin typeface="+mj-lt"/>
              </a:defRPr>
            </a:lvl2pPr>
          </a:lstStyle>
          <a:p>
            <a:pPr lvl="0"/>
            <a:r>
              <a:rPr lang="de-DE"/>
              <a:t>Optionale </a:t>
            </a:r>
            <a:r>
              <a:rPr lang="de-DE" err="1"/>
              <a:t>Textbox</a:t>
            </a:r>
            <a:r>
              <a:rPr lang="de-DE"/>
              <a:t> (kann gelöscht werden)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7092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Titel und Bild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11522075" cy="2844862"/>
          </a:xfrm>
        </p:spPr>
        <p:txBody>
          <a:bodyPr/>
          <a:lstStyle>
            <a:lvl1pPr>
              <a:defRPr sz="5400">
                <a:solidFill>
                  <a:srgbClr val="003818"/>
                </a:solidFill>
              </a:defRPr>
            </a:lvl1pPr>
          </a:lstStyle>
          <a:p>
            <a:r>
              <a:rPr lang="de-CH"/>
              <a:t>Statement und Bild Grün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8FA661-1F5D-460C-9802-CF59A9612ADA}" type="datetime4">
              <a:rPr lang="de-CH" smtClean="0"/>
              <a:t>24. März 2026</a:t>
            </a:fld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EE1566B-80C9-FCDC-D139-8E7A7A253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6800" y="6426000"/>
            <a:ext cx="1000800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2ED9E29F-DD7E-AF4F-3771-A79D3CED1C38}"/>
              </a:ext>
            </a:extLst>
          </p:cNvPr>
          <p:cNvSpPr txBox="1">
            <a:spLocks/>
          </p:cNvSpPr>
          <p:nvPr userDrawn="1"/>
        </p:nvSpPr>
        <p:spPr>
          <a:xfrm>
            <a:off x="11640616" y="6525138"/>
            <a:ext cx="22452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FA661-1F5D-460C-9802-CF59A9612ADA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900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Titel und Bild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8965393" cy="5544610"/>
          </a:xfrm>
        </p:spPr>
        <p:txBody>
          <a:bodyPr/>
          <a:lstStyle>
            <a:lvl1pPr>
              <a:defRPr sz="5400">
                <a:solidFill>
                  <a:srgbClr val="610000"/>
                </a:solidFill>
              </a:defRPr>
            </a:lvl1pPr>
          </a:lstStyle>
          <a:p>
            <a:r>
              <a:rPr lang="de-CH"/>
              <a:t>Statement und Bild Rot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EBBE0C-0E93-4579-BF58-99730D47F5B6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EE1566B-80C9-FCDC-D139-8E7A7A253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6800" y="6426000"/>
            <a:ext cx="1000800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C2C83D5-4A4A-CE7E-C2EB-0E54082DD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124" y="0"/>
            <a:ext cx="4979875" cy="642600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9875" h="6426000">
                <a:moveTo>
                  <a:pt x="4806140" y="0"/>
                </a:moveTo>
                <a:lnTo>
                  <a:pt x="4979875" y="0"/>
                </a:lnTo>
                <a:lnTo>
                  <a:pt x="4979875" y="6426000"/>
                </a:lnTo>
                <a:lnTo>
                  <a:pt x="1820161" y="6426000"/>
                </a:lnTo>
                <a:lnTo>
                  <a:pt x="0" y="4660392"/>
                </a:lnTo>
                <a:lnTo>
                  <a:pt x="0" y="1206884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2226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Titel und Bild Viole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F484AF8D-A0B5-8FA8-F8A4-A1738B1430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28498"/>
            <a:ext cx="12191999" cy="5629503"/>
          </a:xfrm>
          <a:custGeom>
            <a:avLst/>
            <a:gdLst>
              <a:gd name="connsiteX0" fmla="*/ 3832424 w 12191999"/>
              <a:gd name="connsiteY0" fmla="*/ 0 h 5629503"/>
              <a:gd name="connsiteX1" fmla="*/ 12191999 w 12191999"/>
              <a:gd name="connsiteY1" fmla="*/ 1185928 h 5629503"/>
              <a:gd name="connsiteX2" fmla="*/ 12191999 w 12191999"/>
              <a:gd name="connsiteY2" fmla="*/ 5629503 h 5629503"/>
              <a:gd name="connsiteX3" fmla="*/ 0 w 12191999"/>
              <a:gd name="connsiteY3" fmla="*/ 5629503 h 5629503"/>
              <a:gd name="connsiteX4" fmla="*/ 0 w 12191999"/>
              <a:gd name="connsiteY4" fmla="*/ 3671926 h 562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5629503">
                <a:moveTo>
                  <a:pt x="3832424" y="0"/>
                </a:moveTo>
                <a:lnTo>
                  <a:pt x="12191999" y="1185928"/>
                </a:lnTo>
                <a:lnTo>
                  <a:pt x="12191999" y="5629503"/>
                </a:lnTo>
                <a:lnTo>
                  <a:pt x="0" y="5629503"/>
                </a:lnTo>
                <a:lnTo>
                  <a:pt x="0" y="3671926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9829489" cy="2844862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CH"/>
              <a:t>Statement und Bild Violet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9EC5D7-FB5B-491F-8375-AE7F25D8950E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EE1566B-80C9-FCDC-D139-8E7A7A253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6800" y="6426000"/>
            <a:ext cx="1000800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903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5DA9-75CE-42A6-A9F2-5D6BF0B0B26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1772817"/>
            <a:ext cx="11186715" cy="2232247"/>
          </a:xfrm>
        </p:spPr>
        <p:txBody>
          <a:bodyPr/>
          <a:lstStyle>
            <a:lvl1pPr>
              <a:defRPr sz="9400">
                <a:solidFill>
                  <a:schemeClr val="bg1"/>
                </a:solidFill>
              </a:defRPr>
            </a:lvl1pPr>
          </a:lstStyle>
          <a:p>
            <a:r>
              <a:rPr lang="de-CH"/>
              <a:t>Schlussdank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BB635C-875F-4051-87A2-B9014C99720C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7D14F13B-F4B4-6E48-7051-75014F6EC8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4446992"/>
            <a:ext cx="5425678" cy="1753783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180975" indent="-180975"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 Kontaktinformationen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369CD9C-B669-EB00-686E-4CC47F7D7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00" y="291600"/>
            <a:ext cx="2196000" cy="675283"/>
          </a:xfrm>
          <a:prstGeom prst="rect">
            <a:avLst/>
          </a:prstGeom>
        </p:spPr>
      </p:pic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5A1BD4E2-943D-DCAB-6198-903C20C181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4446992"/>
            <a:ext cx="5425678" cy="1753783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180975" indent="-180975"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 Kontaktinformationen hinzufügen (Hintergrundfarbe kann geändert werden)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486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B35-20A6-4F17-B7C0-93C8038DFED6}" type="datetime4">
              <a:rPr lang="de-CH" smtClean="0"/>
              <a:t>24. März 2026</a:t>
            </a:fld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C2C83D5-4A4A-CE7E-C2EB-0E54082DD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736" y="0"/>
            <a:ext cx="8472263" cy="563443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56154 w 4979875"/>
              <a:gd name="connsiteY4" fmla="*/ 4073539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013954 w 4979875"/>
              <a:gd name="connsiteY3" fmla="*/ 5607134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5607134"/>
              <a:gd name="connsiteX1" fmla="*/ 4979875 w 4979875"/>
              <a:gd name="connsiteY1" fmla="*/ 0 h 5607134"/>
              <a:gd name="connsiteX2" fmla="*/ 4871578 w 4979875"/>
              <a:gd name="connsiteY2" fmla="*/ 5224997 h 5607134"/>
              <a:gd name="connsiteX3" fmla="*/ 1013954 w 4979875"/>
              <a:gd name="connsiteY3" fmla="*/ 5607134 h 5607134"/>
              <a:gd name="connsiteX4" fmla="*/ 1 w 4979875"/>
              <a:gd name="connsiteY4" fmla="*/ 3711873 h 5607134"/>
              <a:gd name="connsiteX5" fmla="*/ 0 w 4979875"/>
              <a:gd name="connsiteY5" fmla="*/ 1459368 h 5607134"/>
              <a:gd name="connsiteX6" fmla="*/ 4806140 w 4979875"/>
              <a:gd name="connsiteY6" fmla="*/ 0 h 5607134"/>
              <a:gd name="connsiteX0" fmla="*/ 4806140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4806140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75" h="5634430">
                <a:moveTo>
                  <a:pt x="1625434" y="0"/>
                </a:moveTo>
                <a:lnTo>
                  <a:pt x="4979875" y="0"/>
                </a:lnTo>
                <a:lnTo>
                  <a:pt x="4979875" y="5634430"/>
                </a:lnTo>
                <a:lnTo>
                  <a:pt x="1013954" y="5607134"/>
                </a:lnTo>
                <a:lnTo>
                  <a:pt x="1" y="3711873"/>
                </a:lnTo>
                <a:cubicBezTo>
                  <a:pt x="0" y="2585620"/>
                  <a:pt x="0" y="2585620"/>
                  <a:pt x="0" y="1459368"/>
                </a:cubicBezTo>
                <a:lnTo>
                  <a:pt x="1625434" y="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F2E8139-093F-6719-6EA8-E50266F94B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4309156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7964F31-85FA-A76E-D2DF-66E748DDD6F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4309157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68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19E0687-493D-45EA-8AF8-04DB5C22BC60}" type="datetime4">
              <a:rPr lang="de-CH" smtClean="0"/>
              <a:t>24. März 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841FF4-3DFF-1000-10ED-F17CD4B70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6828" y="2653284"/>
            <a:ext cx="5038344" cy="1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62AC8026-85BF-75A4-1AAC-3B96C70400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736" y="0"/>
            <a:ext cx="8472263" cy="563443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56154 w 4979875"/>
              <a:gd name="connsiteY4" fmla="*/ 4073539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013954 w 4979875"/>
              <a:gd name="connsiteY3" fmla="*/ 5607134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5607134"/>
              <a:gd name="connsiteX1" fmla="*/ 4979875 w 4979875"/>
              <a:gd name="connsiteY1" fmla="*/ 0 h 5607134"/>
              <a:gd name="connsiteX2" fmla="*/ 4871578 w 4979875"/>
              <a:gd name="connsiteY2" fmla="*/ 5224997 h 5607134"/>
              <a:gd name="connsiteX3" fmla="*/ 1013954 w 4979875"/>
              <a:gd name="connsiteY3" fmla="*/ 5607134 h 5607134"/>
              <a:gd name="connsiteX4" fmla="*/ 1 w 4979875"/>
              <a:gd name="connsiteY4" fmla="*/ 3711873 h 5607134"/>
              <a:gd name="connsiteX5" fmla="*/ 0 w 4979875"/>
              <a:gd name="connsiteY5" fmla="*/ 1459368 h 5607134"/>
              <a:gd name="connsiteX6" fmla="*/ 4806140 w 4979875"/>
              <a:gd name="connsiteY6" fmla="*/ 0 h 5607134"/>
              <a:gd name="connsiteX0" fmla="*/ 4806140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4806140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75" h="5634430">
                <a:moveTo>
                  <a:pt x="1625434" y="0"/>
                </a:moveTo>
                <a:lnTo>
                  <a:pt x="4979875" y="0"/>
                </a:lnTo>
                <a:lnTo>
                  <a:pt x="4979875" y="5634430"/>
                </a:lnTo>
                <a:lnTo>
                  <a:pt x="1013954" y="5607134"/>
                </a:lnTo>
                <a:lnTo>
                  <a:pt x="1" y="3711873"/>
                </a:lnTo>
                <a:cubicBezTo>
                  <a:pt x="0" y="2585620"/>
                  <a:pt x="0" y="2585620"/>
                  <a:pt x="0" y="1459368"/>
                </a:cubicBezTo>
                <a:lnTo>
                  <a:pt x="1625434" y="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8033A2D-7AC7-E09A-9217-AE95632F41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4309156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631620A2-22DF-225D-CC61-EF07EF16E45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4309157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37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Gel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51B77AA8-6406-A685-AE87-2CA13C7E6B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736" y="0"/>
            <a:ext cx="8472263" cy="563443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56154 w 4979875"/>
              <a:gd name="connsiteY4" fmla="*/ 4073539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013954 w 4979875"/>
              <a:gd name="connsiteY3" fmla="*/ 5607134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5607134"/>
              <a:gd name="connsiteX1" fmla="*/ 4979875 w 4979875"/>
              <a:gd name="connsiteY1" fmla="*/ 0 h 5607134"/>
              <a:gd name="connsiteX2" fmla="*/ 4871578 w 4979875"/>
              <a:gd name="connsiteY2" fmla="*/ 5224997 h 5607134"/>
              <a:gd name="connsiteX3" fmla="*/ 1013954 w 4979875"/>
              <a:gd name="connsiteY3" fmla="*/ 5607134 h 5607134"/>
              <a:gd name="connsiteX4" fmla="*/ 1 w 4979875"/>
              <a:gd name="connsiteY4" fmla="*/ 3711873 h 5607134"/>
              <a:gd name="connsiteX5" fmla="*/ 0 w 4979875"/>
              <a:gd name="connsiteY5" fmla="*/ 1459368 h 5607134"/>
              <a:gd name="connsiteX6" fmla="*/ 4806140 w 4979875"/>
              <a:gd name="connsiteY6" fmla="*/ 0 h 5607134"/>
              <a:gd name="connsiteX0" fmla="*/ 4806140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4806140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75" h="5634430">
                <a:moveTo>
                  <a:pt x="1625434" y="0"/>
                </a:moveTo>
                <a:lnTo>
                  <a:pt x="4979875" y="0"/>
                </a:lnTo>
                <a:lnTo>
                  <a:pt x="4979875" y="5634430"/>
                </a:lnTo>
                <a:lnTo>
                  <a:pt x="1013954" y="5607134"/>
                </a:lnTo>
                <a:lnTo>
                  <a:pt x="1" y="3711873"/>
                </a:lnTo>
                <a:cubicBezTo>
                  <a:pt x="0" y="2585620"/>
                  <a:pt x="0" y="2585620"/>
                  <a:pt x="0" y="1459368"/>
                </a:cubicBezTo>
                <a:lnTo>
                  <a:pt x="1625434" y="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590DDE3-30AF-677B-9ACF-DDD94164F9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4309156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5097332C-F8AC-4E15-3BE9-5E8F77196FB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4309157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671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Bl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1BB4C471-7E2B-584F-DC93-88E2E301C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736" y="0"/>
            <a:ext cx="8472263" cy="563443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56154 w 4979875"/>
              <a:gd name="connsiteY4" fmla="*/ 4073539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013954 w 4979875"/>
              <a:gd name="connsiteY3" fmla="*/ 5607134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5607134"/>
              <a:gd name="connsiteX1" fmla="*/ 4979875 w 4979875"/>
              <a:gd name="connsiteY1" fmla="*/ 0 h 5607134"/>
              <a:gd name="connsiteX2" fmla="*/ 4871578 w 4979875"/>
              <a:gd name="connsiteY2" fmla="*/ 5224997 h 5607134"/>
              <a:gd name="connsiteX3" fmla="*/ 1013954 w 4979875"/>
              <a:gd name="connsiteY3" fmla="*/ 5607134 h 5607134"/>
              <a:gd name="connsiteX4" fmla="*/ 1 w 4979875"/>
              <a:gd name="connsiteY4" fmla="*/ 3711873 h 5607134"/>
              <a:gd name="connsiteX5" fmla="*/ 0 w 4979875"/>
              <a:gd name="connsiteY5" fmla="*/ 1459368 h 5607134"/>
              <a:gd name="connsiteX6" fmla="*/ 4806140 w 4979875"/>
              <a:gd name="connsiteY6" fmla="*/ 0 h 5607134"/>
              <a:gd name="connsiteX0" fmla="*/ 4806140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4806140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75" h="5634430">
                <a:moveTo>
                  <a:pt x="1625434" y="0"/>
                </a:moveTo>
                <a:lnTo>
                  <a:pt x="4979875" y="0"/>
                </a:lnTo>
                <a:lnTo>
                  <a:pt x="4979875" y="5634430"/>
                </a:lnTo>
                <a:lnTo>
                  <a:pt x="1013954" y="5607134"/>
                </a:lnTo>
                <a:lnTo>
                  <a:pt x="1" y="3711873"/>
                </a:lnTo>
                <a:cubicBezTo>
                  <a:pt x="0" y="2585620"/>
                  <a:pt x="0" y="2585620"/>
                  <a:pt x="0" y="1459368"/>
                </a:cubicBezTo>
                <a:lnTo>
                  <a:pt x="1625434" y="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5A5A1593-F11F-8CAE-DB35-0B62282AD2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4309156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CEADA889-CEFB-A884-0BE0-C71488E1B3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4309157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292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(Text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B3C5EA9-53F1-AAC7-3AB5-6C0A58CC8F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4976813"/>
          </a:xfrm>
          <a:pattFill prst="lgCheck">
            <a:fgClr>
              <a:schemeClr val="bg1">
                <a:lumMod val="85000"/>
              </a:schemeClr>
            </a:fgClr>
            <a:bgClr>
              <a:schemeClr val="bg1">
                <a:lumMod val="65000"/>
              </a:schemeClr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51484" y="3429000"/>
            <a:ext cx="10405554" cy="1296144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1484" y="5408621"/>
            <a:ext cx="4309156" cy="79215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7F934E-231D-4C4E-A877-2E2C59C50BFE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DA6E89D-6B7C-D209-1A30-61B0D5026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867" y="290354"/>
            <a:ext cx="2195634" cy="67484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2CDC81F-FAF0-B47E-4973-38A2E76C4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627" y="5408613"/>
            <a:ext cx="430915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59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(Text 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B3C5EA9-53F1-AAC7-3AB5-6C0A58CC8F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497681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51484" y="3429000"/>
            <a:ext cx="10405554" cy="1296144"/>
          </a:xfrm>
        </p:spPr>
        <p:txBody>
          <a:bodyPr anchor="b"/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1484" y="5408621"/>
            <a:ext cx="4309156" cy="79215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210B46-5EB8-4F25-B211-9067704A56B2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DA6E89D-6B7C-D209-1A30-61B0D5026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867" y="290354"/>
            <a:ext cx="2195634" cy="67484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2CDC81F-FAF0-B47E-4973-38A2E76C4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627" y="5408613"/>
            <a:ext cx="430915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180975" indent="-180975"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1772817"/>
            <a:ext cx="11522075" cy="3635796"/>
          </a:xfrm>
        </p:spPr>
        <p:txBody>
          <a:bodyPr/>
          <a:lstStyle>
            <a:lvl1pPr>
              <a:defRPr sz="94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7D14F13B-F4B4-6E48-7051-75014F6EC8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5408613"/>
            <a:ext cx="1152207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ECCB08-3CD5-F74D-B696-37F127C92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78715"/>
            <a:ext cx="1777679" cy="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0000" cy="3965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4800" y="1461599"/>
            <a:ext cx="11522075" cy="473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0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lnSpc>
                <a:spcPct val="9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fld id="{73309E50-B99F-4156-9794-EC361DF6CD09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40616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lnSpc>
                <a:spcPct val="9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E80650-7BD2-0ACB-74EA-3AC581E34B9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7" y="6527985"/>
            <a:ext cx="799200" cy="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2" r:id="rId2"/>
    <p:sldLayoutId id="2147483686" r:id="rId3"/>
    <p:sldLayoutId id="2147483687" r:id="rId4"/>
    <p:sldLayoutId id="2147483689" r:id="rId5"/>
    <p:sldLayoutId id="2147483688" r:id="rId6"/>
    <p:sldLayoutId id="2147483666" r:id="rId7"/>
    <p:sldLayoutId id="2147483658" r:id="rId8"/>
    <p:sldLayoutId id="2147483668" r:id="rId9"/>
    <p:sldLayoutId id="2147483669" r:id="rId10"/>
    <p:sldLayoutId id="2147483670" r:id="rId11"/>
    <p:sldLayoutId id="2147483679" r:id="rId12"/>
    <p:sldLayoutId id="2147483659" r:id="rId13"/>
    <p:sldLayoutId id="2147483672" r:id="rId14"/>
    <p:sldLayoutId id="2147483671" r:id="rId15"/>
    <p:sldLayoutId id="2147483690" r:id="rId16"/>
    <p:sldLayoutId id="2147483691" r:id="rId17"/>
    <p:sldLayoutId id="2147483680" r:id="rId18"/>
    <p:sldLayoutId id="2147483674" r:id="rId19"/>
    <p:sldLayoutId id="2147483685" r:id="rId20"/>
    <p:sldLayoutId id="2147483684" r:id="rId21"/>
    <p:sldLayoutId id="2147483665" r:id="rId22"/>
    <p:sldLayoutId id="2147483677" r:id="rId23"/>
    <p:sldLayoutId id="2147483681" r:id="rId24"/>
    <p:sldLayoutId id="2147483682" r:id="rId25"/>
    <p:sldLayoutId id="2147483683" r:id="rId26"/>
    <p:sldLayoutId id="2147483663" r:id="rId27"/>
    <p:sldLayoutId id="2147483675" r:id="rId28"/>
    <p:sldLayoutId id="2147483664" r:id="rId29"/>
    <p:sldLayoutId id="2147483676" r:id="rId30"/>
  </p:sldLayoutIdLst>
  <p:hf hdr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35718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357188" algn="l"/>
        </a:tabLst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582206-ADAB-510C-C174-E5ED2ED3A2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3456000"/>
            <a:ext cx="11638960" cy="720000"/>
          </a:xfrm>
        </p:spPr>
        <p:txBody>
          <a:bodyPr/>
          <a:lstStyle/>
          <a:p>
            <a:br>
              <a:rPr lang="de-DE"/>
            </a:br>
            <a:endParaRPr lang="de-DE"/>
          </a:p>
          <a:p>
            <a:endParaRPr lang="de-DE"/>
          </a:p>
          <a:p>
            <a:r>
              <a:rPr lang="de-DE"/>
              <a:t>26.023 Paket «Stabilisierung und Weiterentwicklung der Beziehungen Schweiz-EU (Bilaterale III)»</a:t>
            </a:r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E8419-D8B9-44D1-B486-259D40F2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60000"/>
            <a:ext cx="11638960" cy="2340000"/>
          </a:xfrm>
        </p:spPr>
        <p:txBody>
          <a:bodyPr/>
          <a:lstStyle/>
          <a:p>
            <a:r>
              <a:rPr lang="de-CH"/>
              <a:t>Wirtschaftliche Gesamtwürdigung </a:t>
            </a:r>
            <a:br>
              <a:rPr lang="de-CH"/>
            </a:br>
            <a:endParaRPr lang="de-CH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C52DF9-971C-C409-ED27-A522D4A00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/>
              <a:t>Christoph Mäder, economiesuisse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DC0CA-296B-701E-E0BE-18B02763DD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25. März 2026</a:t>
            </a:r>
          </a:p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09769-D094-5B47-F9B7-0EB75B24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292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Textil, nähen, Militäruniform enthält.&#10;&#10;KI-generierte Inhalte können fehlerhaft sein.">
            <a:extLst>
              <a:ext uri="{FF2B5EF4-FFF2-40B4-BE49-F238E27FC236}">
                <a16:creationId xmlns:a16="http://schemas.microsoft.com/office/drawing/2014/main" id="{18E26FF2-5073-7B12-27A6-2CCC9E3105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649B70E-AB4A-6825-FA21-206D409F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Schweiz in Europa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5FD7C6-8659-4756-D664-B28C25A6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61600"/>
            <a:ext cx="5425677" cy="4164534"/>
          </a:xfrm>
        </p:spPr>
        <p:txBody>
          <a:bodyPr/>
          <a:lstStyle/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Krieg in Europa: Die Sicherheitslage in Europa hat sich fundamental verändert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Ungewissheit über US-Schutzschirm </a:t>
            </a:r>
            <a:br>
              <a:rPr lang="de-CH" sz="2200"/>
            </a:br>
            <a:r>
              <a:rPr lang="de-CH" sz="2200"/>
              <a:t>und NATO: Europa baut Verteidigungs-fähigkeit aus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Gerade auch aus Sicherheitsüber-legungen sind gute Beziehungen zu unseren europäischen Nachbarn überlebenswichtig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80F7209-4643-7EB1-3863-61924B8C61B2}"/>
              </a:ext>
            </a:extLst>
          </p:cNvPr>
          <p:cNvSpPr txBox="1"/>
          <p:nvPr/>
        </p:nvSpPr>
        <p:spPr>
          <a:xfrm rot="16200000">
            <a:off x="10584666" y="5070569"/>
            <a:ext cx="2916128" cy="192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de-CH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Getty Images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F245AE6-11CB-20BF-D9DF-12E987903BA0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25. März 2026</a:t>
            </a:r>
            <a:endParaRPr lang="de-CH"/>
          </a:p>
          <a:p>
            <a:endParaRPr lang="de-CH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380887A7-EE7E-AB5A-6032-63A22DACF6A9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642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4328-DBA0-6122-92B0-D45C1EAC7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C530C-B05E-17BE-A301-061B57CB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Die EU als Handelspartnerin </a:t>
            </a:r>
            <a:br>
              <a:rPr lang="de-CH" sz="9200"/>
            </a:br>
            <a:r>
              <a:rPr lang="de-CH" sz="9200"/>
              <a:t>der Schweiz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329097-3AF5-302E-5BFE-183C0F78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9B8293-91A2-609E-674F-FDC7500B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3931CC3E-40FA-350C-85D0-7C821F09C8B2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25. März 2026</a:t>
            </a:r>
            <a:endParaRPr lang="de-CH"/>
          </a:p>
          <a:p>
            <a:endParaRPr lang="de-CH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9BB3B9D-1856-E42B-8E5A-7DCCA44C7E53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76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55D7E-B720-F983-C87E-896E2DF2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BDAEAA-CF95-E607-37E1-74AFC75E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EU ist und bleibt unsere wichtigste Handelspartnerin</a:t>
            </a:r>
          </a:p>
        </p:txBody>
      </p:sp>
      <p:pic>
        <p:nvPicPr>
          <p:cNvPr id="6" name="wegmuellervideozwei">
            <a:hlinkClick r:id="" action="ppaction://media"/>
            <a:extLst>
              <a:ext uri="{FF2B5EF4-FFF2-40B4-BE49-F238E27FC236}">
                <a16:creationId xmlns:a16="http://schemas.microsoft.com/office/drawing/2014/main" id="{07D2382D-8D2B-DF5C-5401-B1BD50F977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0682" y="1227465"/>
            <a:ext cx="7999395" cy="514351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2BDEC5-F432-FA1F-56D6-3080F80A82A2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tx1"/>
                </a:solidFill>
              </a:rPr>
              <a:t>25. März 2026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13051179-EA44-E313-27A8-B642B70D9D3F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12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C53149-DAE2-A0B7-A161-4A2D14FDB1E7}"/>
              </a:ext>
            </a:extLst>
          </p:cNvPr>
          <p:cNvSpPr txBox="1"/>
          <p:nvPr/>
        </p:nvSpPr>
        <p:spPr>
          <a:xfrm>
            <a:off x="334800" y="1052736"/>
            <a:ext cx="94429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Entwicklung des Warenhandelsvolumens (in Milliarden Franken, ohne Gold)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7A75C35-3FD3-F2A3-2131-BFAECBA79BD3}"/>
              </a:ext>
            </a:extLst>
          </p:cNvPr>
          <p:cNvSpPr txBox="1"/>
          <p:nvPr/>
        </p:nvSpPr>
        <p:spPr>
          <a:xfrm>
            <a:off x="1930682" y="6482274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DE" sz="900"/>
              <a:t>Quelle: Die Volkswirtschaft v. 23. November 2022 (</a:t>
            </a:r>
            <a:r>
              <a:rPr lang="de-DE" sz="900" err="1"/>
              <a:t>Aussenhandelsstatistik</a:t>
            </a:r>
            <a:r>
              <a:rPr lang="de-DE" sz="900"/>
              <a:t>, BAZG)</a:t>
            </a:r>
            <a:endParaRPr lang="de-CH" sz="900"/>
          </a:p>
        </p:txBody>
      </p:sp>
    </p:spTree>
    <p:extLst>
      <p:ext uri="{BB962C8B-B14F-4D97-AF65-F5344CB8AC3E}">
        <p14:creationId xmlns:p14="http://schemas.microsoft.com/office/powerpoint/2010/main" val="42016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511F9-5EAF-1446-7F77-0A975688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45A810C-D416-D617-803C-6495F930D2FD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tx1"/>
                </a:solidFill>
              </a:rPr>
              <a:t>25. März 2026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EE3EA3FF-FC1B-8F90-3B4D-E3362850DFF1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13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BDDAAF-D355-49E1-3CC9-93A47D67F046}"/>
              </a:ext>
            </a:extLst>
          </p:cNvPr>
          <p:cNvSpPr txBox="1"/>
          <p:nvPr/>
        </p:nvSpPr>
        <p:spPr>
          <a:xfrm>
            <a:off x="334800" y="1052736"/>
            <a:ext cx="94429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Waren- und Dienstleistungshandel 2024 (ohne Gold und Edelmetalle)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22CAD0D-5E1B-B457-F7C7-2C7078E1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Handelsvolumen: EU mit über 50 Prozent Anteil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EA0913D-6619-3C50-DC54-A02C9FD9FF43}"/>
              </a:ext>
            </a:extLst>
          </p:cNvPr>
          <p:cNvSpPr txBox="1"/>
          <p:nvPr/>
        </p:nvSpPr>
        <p:spPr>
          <a:xfrm>
            <a:off x="335360" y="6137268"/>
            <a:ext cx="42348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Quellen: BAZG, SNB (2025)</a:t>
            </a:r>
          </a:p>
        </p:txBody>
      </p:sp>
      <p:graphicFrame>
        <p:nvGraphicFramePr>
          <p:cNvPr id="3" name="Inhaltsplatzhalter 3">
            <a:extLst>
              <a:ext uri="{FF2B5EF4-FFF2-40B4-BE49-F238E27FC236}">
                <a16:creationId xmlns:a16="http://schemas.microsoft.com/office/drawing/2014/main" id="{E9AD8BB9-582B-4CFD-690B-FFCB4EA58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683715"/>
              </p:ext>
            </p:extLst>
          </p:nvPr>
        </p:nvGraphicFramePr>
        <p:xfrm>
          <a:off x="2516853" y="1300257"/>
          <a:ext cx="7155894" cy="555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64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6783-A585-362D-AECD-A48ED7F56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B0D66-0030-ECBC-095B-FDD05225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Arbeitsmarkt: Die Bevölkerungspyramide ist entscheidend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CD486E-43C2-E1D2-B391-6E2F4E02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26D3D6-6ED8-E9BB-2CFE-81ADBC4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8E9BBA4B-8EBC-C9F5-DF71-1C737F298CC6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D73FB82E-998E-2C30-DA18-5ECE81694294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380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D99AC-7159-95A0-2234-EDE6ACC4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396000"/>
          </a:xfrm>
        </p:spPr>
        <p:txBody>
          <a:bodyPr anchor="t">
            <a:normAutofit/>
          </a:bodyPr>
          <a:lstStyle/>
          <a:p>
            <a:r>
              <a:rPr lang="de-CH" sz="3000"/>
              <a:t>Anteil der erwerbsfähigen Bevölkerung in der Schweiz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B63192-9B82-8D30-B212-9D12252D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15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C144CC-557E-2952-2DA1-43E382B3B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525138"/>
            <a:ext cx="5256584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CH"/>
              <a:t>25. März 2026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CCF0AF-FA37-22FA-CDA2-4212FA77F182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Grafik: Guido Saurer – economiesuisse • Quelle: BFS</a:t>
            </a:r>
          </a:p>
        </p:txBody>
      </p:sp>
      <p:pic>
        <p:nvPicPr>
          <p:cNvPr id="12" name="Grafik 11" descr="Ein Bild, das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026AA4F4-866C-34DC-8241-56FF6893A2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33" y="1359000"/>
            <a:ext cx="10563734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7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DA9E3-F38C-6861-BD76-7658D5AB3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F754FEA-9DAB-025A-CC96-8DD55F3D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0000" cy="396590"/>
          </a:xfrm>
        </p:spPr>
        <p:txBody>
          <a:bodyPr anchor="t">
            <a:normAutofit/>
          </a:bodyPr>
          <a:lstStyle/>
          <a:p>
            <a:r>
              <a:rPr lang="de-CH" sz="3000" noProof="0"/>
              <a:t>Wir brauchen die besten Talente der Welt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7F223-CF58-2DDF-DB91-39B38314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3780"/>
          <a:stretch>
            <a:fillRect/>
          </a:stretch>
        </p:blipFill>
        <p:spPr>
          <a:xfrm>
            <a:off x="3383162" y="1060200"/>
            <a:ext cx="5425677" cy="4737600"/>
          </a:xfrm>
          <a:prstGeom prst="rect">
            <a:avLst/>
          </a:prstGeom>
          <a:noFill/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06C0F4-4D3E-91D0-D7D1-8D81E316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525138"/>
            <a:ext cx="5256584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CH"/>
              <a:t>25. März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A50732-607D-1C89-1E28-5242D84B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16</a:t>
            </a:fld>
            <a:endParaRPr lang="de-CH"/>
          </a:p>
        </p:txBody>
      </p:sp>
      <p:sp>
        <p:nvSpPr>
          <p:cNvPr id="2" name="Textfeld 11">
            <a:extLst>
              <a:ext uri="{FF2B5EF4-FFF2-40B4-BE49-F238E27FC236}">
                <a16:creationId xmlns:a16="http://schemas.microsoft.com/office/drawing/2014/main" id="{C292A9F2-CE6D-B277-B12A-9FA990417655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indent="0">
              <a:buNone/>
              <a:defRPr sz="900"/>
            </a:lvl1pPr>
          </a:lstStyle>
          <a:p>
            <a:r>
              <a:rPr lang="de-CH"/>
              <a:t>Quelle: Blick (2025)</a:t>
            </a:r>
          </a:p>
        </p:txBody>
      </p:sp>
    </p:spTree>
    <p:extLst>
      <p:ext uri="{BB962C8B-B14F-4D97-AF65-F5344CB8AC3E}">
        <p14:creationId xmlns:p14="http://schemas.microsoft.com/office/powerpoint/2010/main" val="253100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5C832-E616-6D5C-5DE8-542B4CC7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0000" cy="396590"/>
          </a:xfrm>
        </p:spPr>
        <p:txBody>
          <a:bodyPr anchor="t">
            <a:normAutofit/>
          </a:bodyPr>
          <a:lstStyle/>
          <a:p>
            <a:r>
              <a:rPr lang="de-CH" sz="3000"/>
              <a:t>Hotellerie ist auf Personal aus der EU angewiesen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E92F41-71FB-EF01-B9AB-39D0CE8C1ED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0" y="6525138"/>
            <a:ext cx="5256584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CH"/>
              <a:t>25. März 2026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AEBC98-F06C-C2C1-F03A-4A7AD1B7AD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40616" y="6525138"/>
            <a:ext cx="216422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17</a:t>
            </a:fld>
            <a:endParaRPr lang="de-CH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807E8DC-A242-4490-B06F-08422B230C99}"/>
              </a:ext>
            </a:extLst>
          </p:cNvPr>
          <p:cNvSpPr txBox="1">
            <a:spLocks/>
          </p:cNvSpPr>
          <p:nvPr/>
        </p:nvSpPr>
        <p:spPr>
          <a:xfrm>
            <a:off x="3515123" y="1648394"/>
            <a:ext cx="5425677" cy="24441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Tx/>
            </a:pPr>
            <a:r>
              <a:rPr lang="de-CH" sz="20000" b="1">
                <a:solidFill>
                  <a:srgbClr val="C00000"/>
                </a:solidFill>
              </a:rPr>
              <a:t>49%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646B6471-A392-3D6D-38BF-69F9D17D992F}"/>
              </a:ext>
            </a:extLst>
          </p:cNvPr>
          <p:cNvSpPr txBox="1">
            <a:spLocks/>
          </p:cNvSpPr>
          <p:nvPr/>
        </p:nvSpPr>
        <p:spPr>
          <a:xfrm>
            <a:off x="3515123" y="4178635"/>
            <a:ext cx="4978171" cy="1323075"/>
          </a:xfrm>
          <a:prstGeom prst="rect">
            <a:avLst/>
          </a:prstGeom>
        </p:spPr>
        <p:txBody>
          <a:bodyPr/>
          <a:lstStyle>
            <a:lvl1pPr marL="180000" indent="-180000" algn="l" defTabSz="35718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200" b="1"/>
              <a:t>der Arbeitskräfte </a:t>
            </a:r>
            <a:r>
              <a:rPr lang="de-CH" sz="2200"/>
              <a:t>in der Schweizer Hotellerie, rund 135’000 Personen, kommen aus dem Ausland, </a:t>
            </a:r>
            <a:br>
              <a:rPr lang="de-CH" sz="2200"/>
            </a:br>
            <a:r>
              <a:rPr lang="de-CH" sz="2200"/>
              <a:t>die Mehrheit aus Europa (2022).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ACBD39-2F81-A89F-9479-B57117D343D4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Quelle: HTR (2025)</a:t>
            </a:r>
          </a:p>
        </p:txBody>
      </p:sp>
    </p:spTree>
    <p:extLst>
      <p:ext uri="{BB962C8B-B14F-4D97-AF65-F5344CB8AC3E}">
        <p14:creationId xmlns:p14="http://schemas.microsoft.com/office/powerpoint/2010/main" val="246281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9C113-5396-BE98-AE6B-4040146A6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1941E-999B-8558-532F-ABC32109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Bilaterale: </a:t>
            </a:r>
            <a:br>
              <a:rPr lang="de-CH" sz="9200"/>
            </a:br>
            <a:r>
              <a:rPr lang="de-CH" sz="9200"/>
              <a:t>Optimaler Marktzugang für Schweizer Exporteure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B1F749-2440-47CC-D3B1-3B007708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1B203D-C09D-02E6-8BB0-C93737B0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CEA66D05-E995-E39D-5531-1EE8978BE371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B6BF6B91-6EA5-02A2-371A-1FF236BAD2FB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131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F2E4C-5EE0-13D1-68C7-40DE399D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de-CH"/>
              <a:t>MRA ist für unsere Industrie wertvoll</a:t>
            </a:r>
          </a:p>
        </p:txBody>
      </p:sp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B8773645-F16D-5820-0AE3-6591D92FB50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tx1"/>
                </a:solidFill>
              </a:rPr>
              <a:t>25. März 2026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A27134-EA6C-C268-AB6E-E71A2746513E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19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CB6EC1-E461-66C4-5B13-DA60C21ED06A}"/>
              </a:ext>
            </a:extLst>
          </p:cNvPr>
          <p:cNvSpPr txBox="1"/>
          <p:nvPr/>
        </p:nvSpPr>
        <p:spPr>
          <a:xfrm>
            <a:off x="334801" y="1052736"/>
            <a:ext cx="7894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Ohne Aktualisierung des MRA drohen unter anderem in der Pharma-, Tech- und Medtech-Branche hohe Kosten</a:t>
            </a:r>
          </a:p>
          <a:p>
            <a:pPr marL="0" indent="0">
              <a:buNone/>
            </a:pPr>
            <a:endParaRPr lang="de-CH">
              <a:solidFill>
                <a:srgbClr val="000000"/>
              </a:solidFill>
              <a:latin typeface="Arial Nova (Textkörper)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88EE7A-9037-A173-7EC4-FAEDE4A1CBDA}"/>
              </a:ext>
            </a:extLst>
          </p:cNvPr>
          <p:cNvSpPr txBox="1"/>
          <p:nvPr/>
        </p:nvSpPr>
        <p:spPr>
          <a:xfrm>
            <a:off x="335360" y="4932582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Quelle: Avenir Suisse (2021)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7A2BF5-C19A-384B-AE5C-54B9386F4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09" y="2041971"/>
            <a:ext cx="11548583" cy="27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1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91F2-FF41-F26B-F82C-5FA819B25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CE198F-9BBA-CC20-9343-6E664707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7C9E04-9077-E7F0-4D89-63DB62E09B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25. März 2026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37AF9D3-53AB-BEDB-B654-3445F584F078}"/>
              </a:ext>
            </a:extLst>
          </p:cNvPr>
          <p:cNvSpPr txBox="1"/>
          <p:nvPr/>
        </p:nvSpPr>
        <p:spPr>
          <a:xfrm>
            <a:off x="2592414" y="2624113"/>
            <a:ext cx="724643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e-DE" sz="2000" b="1"/>
          </a:p>
          <a:p>
            <a:pPr marL="0" indent="0" algn="ctr">
              <a:buNone/>
            </a:pPr>
            <a:r>
              <a:rPr lang="de-DE" sz="2200" b="1"/>
              <a:t>«Warum lassen wir nicht einfach alles, wie es ist?»</a:t>
            </a:r>
          </a:p>
          <a:p>
            <a:pPr marL="0" indent="0">
              <a:buNone/>
            </a:pPr>
            <a:br>
              <a:rPr lang="de-DE" sz="2200" b="1"/>
            </a:br>
            <a:endParaRPr lang="de-DE" sz="2200" b="1"/>
          </a:p>
        </p:txBody>
      </p:sp>
    </p:spTree>
    <p:extLst>
      <p:ext uri="{BB962C8B-B14F-4D97-AF65-F5344CB8AC3E}">
        <p14:creationId xmlns:p14="http://schemas.microsoft.com/office/powerpoint/2010/main" val="47662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EDB2-8A4C-B912-3B71-D76AE4EF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BF363-2D91-20F7-0796-04D1B12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Bilaterale: </a:t>
            </a:r>
            <a:br>
              <a:rPr lang="de-CH" sz="9200"/>
            </a:br>
            <a:r>
              <a:rPr lang="de-CH" sz="9200"/>
              <a:t>Dynamische Rechtsübernahme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D6108B-6086-31EB-7CFB-45C731B0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D2CAF0-FE27-EE67-BE02-2637834C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D6A14CCD-C5BA-142E-1F99-FD3CE82C090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6A6C973-B112-C2F0-3C6F-B43A402CF63C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622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2342-E596-E263-3D2C-99582F530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Sign 3">
            <a:extLst>
              <a:ext uri="{FF2B5EF4-FFF2-40B4-BE49-F238E27FC236}">
                <a16:creationId xmlns:a16="http://schemas.microsoft.com/office/drawing/2014/main" id="{F544FBA5-AE35-A785-D9C0-6AB24B0FDDBC}"/>
              </a:ext>
            </a:extLst>
          </p:cNvPr>
          <p:cNvSpPr/>
          <p:nvPr/>
        </p:nvSpPr>
        <p:spPr>
          <a:xfrm>
            <a:off x="-2034797" y="2194561"/>
            <a:ext cx="16280049" cy="229422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DFA157BE-F4FD-E2A4-A60B-B8F9998FAA30}"/>
              </a:ext>
            </a:extLst>
          </p:cNvPr>
          <p:cNvSpPr/>
          <p:nvPr/>
        </p:nvSpPr>
        <p:spPr>
          <a:xfrm>
            <a:off x="-2034797" y="3594800"/>
            <a:ext cx="16280049" cy="4531359"/>
          </a:xfrm>
          <a:prstGeom prst="mathMin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563824-FCEE-AB58-5740-42049E41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Dynamische Rechtsübernahme ist zu handhaben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AD98750A-B4EB-7C97-4061-6CBA22279A37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tx1"/>
                </a:solidFill>
              </a:rPr>
              <a:t>25. März 2026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16CEE3F3-2B55-EB13-B97B-F981D753E186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21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5C736A5-B9CC-B165-576B-0A096625B5E9}"/>
              </a:ext>
            </a:extLst>
          </p:cNvPr>
          <p:cNvSpPr/>
          <p:nvPr/>
        </p:nvSpPr>
        <p:spPr>
          <a:xfrm rot="10800000">
            <a:off x="76094" y="4480560"/>
            <a:ext cx="12058266" cy="782320"/>
          </a:xfrm>
          <a:prstGeom prst="triangle">
            <a:avLst>
              <a:gd name="adj" fmla="val 498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A2BA9E93-EC81-9DA9-9DB4-3AD00DD9F933}"/>
              </a:ext>
            </a:extLst>
          </p:cNvPr>
          <p:cNvSpPr/>
          <p:nvPr/>
        </p:nvSpPr>
        <p:spPr>
          <a:xfrm>
            <a:off x="-2034797" y="3183032"/>
            <a:ext cx="16280049" cy="229422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4C26B-E54E-CA4F-ECE5-5D4B1978FAEF}"/>
              </a:ext>
            </a:extLst>
          </p:cNvPr>
          <p:cNvSpPr txBox="1"/>
          <p:nvPr/>
        </p:nvSpPr>
        <p:spPr>
          <a:xfrm>
            <a:off x="334800" y="1515336"/>
            <a:ext cx="11520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00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de-CH" sz="2200"/>
              <a:t>Begrenzt auf sechs Abkommen (ohne Landwirtschaft)</a:t>
            </a:r>
          </a:p>
          <a:p>
            <a:pPr marL="252000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de-CH" sz="2200"/>
              <a:t>Das massgebende Recht wird abschliessend aufgelistet</a:t>
            </a:r>
          </a:p>
          <a:p>
            <a:endParaRPr lang="de-C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875F4-F445-F9D8-BB2C-CD6515AFE5DF}"/>
              </a:ext>
            </a:extLst>
          </p:cNvPr>
          <p:cNvSpPr txBox="1"/>
          <p:nvPr/>
        </p:nvSpPr>
        <p:spPr>
          <a:xfrm>
            <a:off x="334800" y="2454463"/>
            <a:ext cx="1152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00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de-DE" sz="2200"/>
              <a:t>Dynamische Rechtsübernahme </a:t>
            </a:r>
            <a:r>
              <a:rPr lang="de-DE" sz="2200" b="1"/>
              <a:t>kennen wir </a:t>
            </a:r>
            <a:r>
              <a:rPr lang="de-DE" sz="2200"/>
              <a:t>heute im Luftverkehrsabkommen und bei Schengen/Dublin</a:t>
            </a:r>
            <a:endParaRPr lang="de-CH" sz="2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F8CF04-3063-1EF4-CB5E-D088B9893B77}"/>
              </a:ext>
            </a:extLst>
          </p:cNvPr>
          <p:cNvSpPr txBox="1"/>
          <p:nvPr/>
        </p:nvSpPr>
        <p:spPr>
          <a:xfrm>
            <a:off x="334800" y="3399343"/>
            <a:ext cx="11520000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00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de-DE" sz="2200" b="1"/>
              <a:t>Volk kann auch in Zukunft Ja oder Nein sagen.</a:t>
            </a:r>
          </a:p>
          <a:p>
            <a:pPr marL="434563" lvl="2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de-DE" sz="2200"/>
              <a:t>Bundesrat, Parlament und Schweizer Volk können einzelne Übernahmen ablehnen</a:t>
            </a:r>
          </a:p>
          <a:p>
            <a:pPr marL="434563" lvl="2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de-DE" sz="2200"/>
              <a:t>Fundamentaler Unterschied zu EU-/EWR-Mitgliedschaft</a:t>
            </a:r>
          </a:p>
          <a:p>
            <a:endParaRPr lang="de-C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D2C407-D0B5-FE69-0C29-75C770F176DB}"/>
              </a:ext>
            </a:extLst>
          </p:cNvPr>
          <p:cNvSpPr txBox="1"/>
          <p:nvPr/>
        </p:nvSpPr>
        <p:spPr>
          <a:xfrm>
            <a:off x="334800" y="5372815"/>
            <a:ext cx="1152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defTabSz="357188">
              <a:buNone/>
              <a:tabLst>
                <a:tab pos="357188" algn="l"/>
              </a:tabLst>
            </a:pPr>
            <a:r>
              <a:rPr lang="de-DE" sz="2200"/>
              <a:t>Bei der inländischen Umsetzung muss der vorhandene Handlungsspielraum zum Vorteil der Schweiz konsequent genutzt werden (Beispiel Schutzklausel).</a:t>
            </a:r>
            <a:endParaRPr lang="de-CH" sz="2200"/>
          </a:p>
        </p:txBody>
      </p:sp>
    </p:spTree>
    <p:extLst>
      <p:ext uri="{BB962C8B-B14F-4D97-AF65-F5344CB8AC3E}">
        <p14:creationId xmlns:p14="http://schemas.microsoft.com/office/powerpoint/2010/main" val="3972189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93A98-AD4E-4E2D-BF3F-8ADE89A7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Vieles ist hausgemacht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79FE0F-8B45-36A4-7659-08DE574A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61600"/>
            <a:ext cx="5678562" cy="3571150"/>
          </a:xfrm>
        </p:spPr>
        <p:txBody>
          <a:bodyPr vert="horz" lIns="0" tIns="0" rIns="0" bIns="0" rtlCol="0" anchor="t">
            <a:noAutofit/>
          </a:bodyPr>
          <a:lstStyle/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In der Schweiz wären 30 Milliarden Franken Bürokratiekosten vermeidbar, wenn Behörden ihre Prozesse effizienter ausgestalten würden</a:t>
            </a:r>
            <a:endParaRPr lang="de-DE" sz="2200"/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Beispielsweise ist Schweden als Mitglied der EU effizienter als die Schweiz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Unsere Bürokratieprobleme sind weit-gehend selbstgemacht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B744D1-036D-ABF0-1DE3-15650191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9E50-B99F-4156-9794-EC361DF6CD09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F99501-F808-3133-DC8F-B122B2C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60A2EE-A11C-B235-57E1-6FB44FA2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61" y="0"/>
            <a:ext cx="5477639" cy="6858000"/>
          </a:xfrm>
          <a:prstGeom prst="rect">
            <a:avLst/>
          </a:prstGeom>
        </p:spPr>
      </p:pic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6F1D5378-2067-AA2C-4836-BB4E808C0326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CDF7C6D-0865-C3AF-1ED3-CFF84CACC6F9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401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76494-DAA0-46A0-BED3-0C45C21A1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3C2EE-B18E-7924-148C-50F6C06F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Verhältnis zur EU: Handlungsoptionen für die Schweiz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4006E1-F550-E577-6468-4048AE9B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1C6181-8B35-4CCE-C0F7-579BC547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4DCE642F-8217-684B-FB15-2BC95B9E295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73A028F-6BE2-968A-B104-DAFA53CB8854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315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DEBDA-3E19-2960-E0F8-FA84E6A20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3580F6-F2B8-7A12-A484-0AFC4674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Wir überschätzen uns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88CB3D-4022-8AB5-9334-15E59ABC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25. März 2026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1428B4-D0D1-D780-BA0D-9D0F4753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24</a:t>
            </a:fld>
            <a:endParaRPr lang="de-CH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17DF7DF-1FBC-23FB-7169-ECBA09477D41}"/>
              </a:ext>
            </a:extLst>
          </p:cNvPr>
          <p:cNvSpPr txBox="1"/>
          <p:nvPr/>
        </p:nvSpPr>
        <p:spPr>
          <a:xfrm rot="16200000">
            <a:off x="10584666" y="5070569"/>
            <a:ext cx="2916128" cy="192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de-CH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Getty Images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A6BD9E-25F2-BBEC-937A-92F51F9630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2577649"/>
            <a:ext cx="11520000" cy="13257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3024790-989B-1AB9-1DFF-D6471FE73CE6}"/>
              </a:ext>
            </a:extLst>
          </p:cNvPr>
          <p:cNvSpPr txBox="1"/>
          <p:nvPr/>
        </p:nvSpPr>
        <p:spPr>
          <a:xfrm>
            <a:off x="335360" y="4154146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Quelle: BAZG (2024)</a:t>
            </a:r>
          </a:p>
        </p:txBody>
      </p:sp>
    </p:spTree>
    <p:extLst>
      <p:ext uri="{BB962C8B-B14F-4D97-AF65-F5344CB8AC3E}">
        <p14:creationId xmlns:p14="http://schemas.microsoft.com/office/powerpoint/2010/main" val="142688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8A398-533A-0F2E-894C-7306630F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Es gibt keine gleichwertigen Alternativen zu den Bilateralen</a:t>
            </a:r>
          </a:p>
        </p:txBody>
      </p:sp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58B7EC08-BA2C-1517-FF26-BE2BBA8B4EE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tx1"/>
                </a:solidFill>
              </a:rPr>
              <a:t>25. März 2026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01027B-8558-EF68-C2A1-52E3E573A069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25</a:t>
            </a:fld>
            <a:endParaRPr lang="de-CH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389B69-B691-90AC-BD01-53729EBEF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340" y="1179000"/>
            <a:ext cx="9549321" cy="45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3DEC36-028F-EEE2-B243-AF24721E8812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Quelle: Eigendarstellung </a:t>
            </a:r>
            <a:r>
              <a:rPr lang="de-CH" sz="900" err="1"/>
              <a:t>economiesuisse</a:t>
            </a:r>
            <a:r>
              <a:rPr lang="de-CH" sz="900"/>
              <a:t> (2025)</a:t>
            </a:r>
          </a:p>
        </p:txBody>
      </p:sp>
    </p:spTree>
    <p:extLst>
      <p:ext uri="{BB962C8B-B14F-4D97-AF65-F5344CB8AC3E}">
        <p14:creationId xmlns:p14="http://schemas.microsoft.com/office/powerpoint/2010/main" val="46702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5C533-65D4-18AC-A8F0-B8AA49E1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D57C8D-78EA-7A55-9911-302944B4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26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15FAA8-2DF7-A77C-EDDC-71634FF52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25. März 2026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1A46F5-F792-384C-F5CC-6C34CF2CD249}"/>
              </a:ext>
            </a:extLst>
          </p:cNvPr>
          <p:cNvSpPr txBox="1"/>
          <p:nvPr/>
        </p:nvSpPr>
        <p:spPr>
          <a:xfrm>
            <a:off x="2592414" y="2624113"/>
            <a:ext cx="724643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e-DE" sz="2000" b="1"/>
          </a:p>
          <a:p>
            <a:pPr marL="0" indent="0" algn="ctr">
              <a:buNone/>
            </a:pPr>
            <a:r>
              <a:rPr lang="de-DE" sz="2200" b="1"/>
              <a:t>«Was ist der Plan B?»</a:t>
            </a:r>
          </a:p>
          <a:p>
            <a:pPr marL="0" indent="0">
              <a:buNone/>
            </a:pPr>
            <a:br>
              <a:rPr lang="de-DE" sz="2200" b="1"/>
            </a:br>
            <a:endParaRPr lang="de-DE" sz="2200" b="1"/>
          </a:p>
        </p:txBody>
      </p:sp>
    </p:spTree>
    <p:extLst>
      <p:ext uri="{BB962C8B-B14F-4D97-AF65-F5344CB8AC3E}">
        <p14:creationId xmlns:p14="http://schemas.microsoft.com/office/powerpoint/2010/main" val="4237924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DE48-949A-5BDC-827F-996841BE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F0822-4703-6B6D-583D-D9DB1DF9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691200"/>
            <a:ext cx="10801597" cy="5544610"/>
          </a:xfrm>
        </p:spPr>
        <p:txBody>
          <a:bodyPr/>
          <a:lstStyle/>
          <a:p>
            <a:r>
              <a:rPr lang="en-US" sz="9200" noProof="1">
                <a:solidFill>
                  <a:schemeClr val="bg1"/>
                </a:solidFill>
              </a:rPr>
              <a:t>«If we’re not at the table, we’re on the menu»</a:t>
            </a:r>
            <a:br>
              <a:rPr lang="de-CH">
                <a:solidFill>
                  <a:schemeClr val="bg1"/>
                </a:solidFill>
              </a:rPr>
            </a:br>
            <a:br>
              <a:rPr lang="de-CH" sz="4800">
                <a:solidFill>
                  <a:schemeClr val="bg1"/>
                </a:solidFill>
              </a:rPr>
            </a:br>
            <a:r>
              <a:rPr lang="de-CH" sz="3500">
                <a:solidFill>
                  <a:schemeClr val="bg1"/>
                </a:solidFill>
              </a:rPr>
              <a:t>Mark Carney, Premierminister Kanada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93EC9C-80AF-EEA4-C1CE-C0770B24D3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EBBE0C-0E93-4579-BF58-99730D47F5B6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1A246F-F910-0E22-63D2-E24E69EDC4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B5A494CA-10A0-72CD-181C-83E5E3B73C6B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1630FE5D-AE07-21A7-27D0-B65512C84EA8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3214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9C32D-AFBB-DE18-5E66-8A06A0A8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Vielen Dank für Ihre</a:t>
            </a:r>
            <a:br>
              <a:rPr lang="de-CH" sz="9200"/>
            </a:br>
            <a:r>
              <a:rPr lang="de-CH" sz="9200"/>
              <a:t>Aufmerksamkeit.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3229D4-EE89-0CE0-FD1C-D05178AB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35C-875F-4051-87A2-B9014C99720C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FB012A-2AC2-CD7A-1CF2-E37BE4A3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337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B4EDE-0EE7-F0E4-556F-05913243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19ED5A-E801-FB43-098E-C488B4C2A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066975"/>
            <a:ext cx="11522075" cy="4724050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AEF589-D09C-4515-41C3-A5465EF5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550CCF-F30D-FFFE-C931-A32500DF4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525138"/>
            <a:ext cx="5256584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CH"/>
              <a:t>25. März 2026</a:t>
            </a:r>
          </a:p>
        </p:txBody>
      </p:sp>
    </p:spTree>
    <p:extLst>
      <p:ext uri="{BB962C8B-B14F-4D97-AF65-F5344CB8AC3E}">
        <p14:creationId xmlns:p14="http://schemas.microsoft.com/office/powerpoint/2010/main" val="243910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CC92E-3875-3B39-418B-F101B41C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21B35F-5A83-6A67-7FF7-72A84456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Anspruchsvolles Umfeld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8E1FAF-811D-A0A6-1035-B55A1EB0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Unser Erfolg ist eng mit der Welt-wirtschaft verflochten</a:t>
            </a:r>
            <a:endParaRPr lang="de-DE" sz="2200"/>
          </a:p>
          <a:p>
            <a:pPr marL="0" indent="0">
              <a:buNone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Absage an die liberale Welthandels-ordnung 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Protektionismus nimmt weltweit zu</a:t>
            </a:r>
          </a:p>
          <a:p>
            <a:pPr marL="0" indent="0">
              <a:buNone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Frage der Versorgungssicherheit und Preisentwicklung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8D9612-A490-0BA0-5327-F692C02D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CBF-DE8F-4095-8F99-BEF6C869B4E0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50C12B-E5C0-18F6-1BE8-CCF571B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C20A894-4E2B-5932-3FD4-9C61536CB9C3}"/>
              </a:ext>
            </a:extLst>
          </p:cNvPr>
          <p:cNvSpPr txBox="1"/>
          <p:nvPr/>
        </p:nvSpPr>
        <p:spPr>
          <a:xfrm rot="16200000">
            <a:off x="10584666" y="5070569"/>
            <a:ext cx="2916128" cy="192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de-CH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Getty Images</a:t>
            </a:r>
          </a:p>
        </p:txBody>
      </p:sp>
      <p:pic>
        <p:nvPicPr>
          <p:cNvPr id="13" name="Grafik 12" descr="The image shows a news headline on a German newspaper, indicating a significant drop in Switzerland's GDP for the first time in two years, with factors such as trade conflicts and a strong Swiss franc negatively impacting exports.&#10;&#10;KI-generierte Inhalte können fehlerhaft sein.">
            <a:extLst>
              <a:ext uri="{FF2B5EF4-FFF2-40B4-BE49-F238E27FC236}">
                <a16:creationId xmlns:a16="http://schemas.microsoft.com/office/drawing/2014/main" id="{CDC06468-5A68-936C-B5BA-F6C7FB5BF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28"/>
          <a:stretch>
            <a:fillRect/>
          </a:stretch>
        </p:blipFill>
        <p:spPr>
          <a:xfrm>
            <a:off x="6317911" y="67092"/>
            <a:ext cx="5274085" cy="6723817"/>
          </a:xfrm>
          <a:prstGeom prst="rect">
            <a:avLst/>
          </a:prstGeom>
        </p:spPr>
      </p:pic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111BE37-0F3C-EF2B-7284-AC34DC0110E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6FEB35-20A6-4F17-B7C0-93C8038DFED6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C0C8EF61-5062-71A5-AED5-F038E4090D2B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AEDEE063-F127-FAB8-7D81-C12624FB6382}"/>
              </a:ext>
            </a:extLst>
          </p:cNvPr>
          <p:cNvSpPr txBox="1">
            <a:spLocks/>
          </p:cNvSpPr>
          <p:nvPr/>
        </p:nvSpPr>
        <p:spPr>
          <a:xfrm>
            <a:off x="6105727" y="6512743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solidFill>
                  <a:schemeClr val="tx1"/>
                </a:solidFill>
              </a:rPr>
              <a:t>25. März 2026</a:t>
            </a:r>
            <a:endParaRPr lang="de-CH">
              <a:solidFill>
                <a:schemeClr val="tx1"/>
              </a:solidFill>
            </a:endParaRPr>
          </a:p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316DB26E-6595-818C-E600-8479F98C363A}"/>
              </a:ext>
            </a:extLst>
          </p:cNvPr>
          <p:cNvSpPr txBox="1">
            <a:spLocks/>
          </p:cNvSpPr>
          <p:nvPr/>
        </p:nvSpPr>
        <p:spPr>
          <a:xfrm>
            <a:off x="11666963" y="6512743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4</a:t>
            </a:fld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9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E586F-2A68-9753-1380-CF1D9064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Die Exportnation Schweiz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823D-D15D-2D9A-4DDB-AB9F2001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F6BD61-923E-23D6-5242-EAFF4BC9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995C608-BFA4-CC39-1006-0ABF1FBF7A1A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1B81F1C8-691E-DC7A-B8F5-75082B96C65F}"/>
              </a:ext>
            </a:extLst>
          </p:cNvPr>
          <p:cNvSpPr txBox="1">
            <a:spLocks/>
          </p:cNvSpPr>
          <p:nvPr/>
        </p:nvSpPr>
        <p:spPr>
          <a:xfrm>
            <a:off x="11686357" y="6527454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DF93B324-EB3E-E24B-D05E-CD3BEB2D0F35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703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E13A-C52F-D874-1B63-36B9EE78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BC072-574A-D003-A1DD-BDD9A59C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Anteil der Exporte am BIP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D94349-C81E-122F-A216-FF5901AE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CE245B-8665-53D7-E2AC-CBF8D01784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25. März 2026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FC794E-5B00-43A7-AE6F-E977E86A5550}"/>
              </a:ext>
            </a:extLst>
          </p:cNvPr>
          <p:cNvSpPr txBox="1"/>
          <p:nvPr/>
        </p:nvSpPr>
        <p:spPr>
          <a:xfrm>
            <a:off x="334800" y="1052736"/>
            <a:ext cx="94429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Exports </a:t>
            </a:r>
            <a:r>
              <a:rPr lang="de-CH" sz="1800" b="1" err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of</a:t>
            </a:r>
            <a:r>
              <a:rPr lang="de-CH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 </a:t>
            </a:r>
            <a:r>
              <a:rPr lang="de-CH" sz="1800" b="1" err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goods</a:t>
            </a:r>
            <a:r>
              <a:rPr lang="de-CH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 and </a:t>
            </a:r>
            <a:r>
              <a:rPr lang="de-CH" sz="1800" b="1" err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services</a:t>
            </a:r>
            <a:r>
              <a:rPr lang="de-CH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 [% GDP]</a:t>
            </a:r>
          </a:p>
        </p:txBody>
      </p:sp>
      <p:pic>
        <p:nvPicPr>
          <p:cNvPr id="13" name="Inhaltsplatzhalter 1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5497CDE1-09AA-1289-B3A4-6471CD214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1620000"/>
            <a:ext cx="9967288" cy="4320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63809F3-9D9D-350F-9E06-57D192372A04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Quelle: </a:t>
            </a:r>
            <a:r>
              <a:rPr lang="de-CH" sz="900" err="1"/>
              <a:t>Worldbank</a:t>
            </a:r>
            <a:r>
              <a:rPr lang="de-CH" sz="90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80296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86C39-FF15-5770-9A5B-0C9819FD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Verhältnis von Ausländischen Direktinvestitionen zum BIP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D2F854-7215-2159-320D-C4B58FDA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301B37-0D52-2C3E-DC27-16ADEDF86E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25. März 2026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2FA045D-4D73-171E-1BB8-BEDFF9045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00" y="1260000"/>
            <a:ext cx="10182804" cy="468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61ED207-43A2-0BFF-68E3-C2EC6CDC0158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Quelle: SECO (2026)</a:t>
            </a:r>
          </a:p>
        </p:txBody>
      </p:sp>
    </p:spTree>
    <p:extLst>
      <p:ext uri="{BB962C8B-B14F-4D97-AF65-F5344CB8AC3E}">
        <p14:creationId xmlns:p14="http://schemas.microsoft.com/office/powerpoint/2010/main" val="182882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6FD6C-8F8D-4F5A-BDB1-C8A1FB83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Die Schweiz in Europa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260811-DCF2-2CF8-A495-B238A52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ACDE1-028C-76E2-4A4F-46C7EC97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2C5E6F5D-094A-EE4E-EFFD-BC91E8339072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ED09314-142D-8764-5527-133BF83F97D3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473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9032-C22D-1778-0803-4D322FBBE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7411FE-A7B7-51EE-D269-6854254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Schweiz in Europa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6B4EE-C7A0-4D95-FB6D-F38E81CE8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61599"/>
            <a:ext cx="5425677" cy="4659501"/>
          </a:xfrm>
        </p:spPr>
        <p:txBody>
          <a:bodyPr/>
          <a:lstStyle/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Die Schweiz ist Teil von Europa – historisch, kulturell, gesellschaftlich </a:t>
            </a:r>
            <a:br>
              <a:rPr lang="de-CH" sz="2200"/>
            </a:br>
            <a:r>
              <a:rPr lang="de-CH" sz="2200"/>
              <a:t>und wirtschaftlich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Die Schweiz hat ein eminentes Wirt-</a:t>
            </a:r>
            <a:r>
              <a:rPr lang="de-CH" sz="2200" err="1"/>
              <a:t>schaftsinteresse</a:t>
            </a:r>
            <a:r>
              <a:rPr lang="de-CH" sz="2200"/>
              <a:t> an verlässlichen und stabilen Handelsbeziehungen zur EU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Die EU ist und bleibt die wichtigste Handelspartnerin der Schweiz</a:t>
            </a:r>
          </a:p>
          <a:p>
            <a:pPr marL="252000" indent="-252000">
              <a:buFont typeface="Wingdings" pitchFamily="2" charset="2"/>
              <a:buChar char="§"/>
            </a:pP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r>
              <a:rPr lang="de-CH" sz="2200"/>
              <a:t>Protektionistische Massnahmen </a:t>
            </a:r>
            <a:br>
              <a:rPr lang="de-CH" sz="2200"/>
            </a:br>
            <a:r>
              <a:rPr lang="de-CH" sz="2200"/>
              <a:t>der EU treffen uns direkt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CF6C3-0442-1016-20F7-EE656CEC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CBF-DE8F-4095-8F99-BEF6C869B4E0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4D7C2F-03CC-6664-F1A9-F2350649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D6C7DB1-D6A8-1255-5A70-3F1622AC4690}"/>
              </a:ext>
            </a:extLst>
          </p:cNvPr>
          <p:cNvSpPr txBox="1"/>
          <p:nvPr/>
        </p:nvSpPr>
        <p:spPr>
          <a:xfrm rot="16200000">
            <a:off x="10584666" y="5070569"/>
            <a:ext cx="2916128" cy="192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de-CH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Getty Images</a:t>
            </a:r>
          </a:p>
        </p:txBody>
      </p:sp>
      <p:pic>
        <p:nvPicPr>
          <p:cNvPr id="11" name="Bildplatzhalter 10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60437A59-A64E-606A-E436-4C4BA98ABE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F2D944C-D19C-DAB7-A131-05D7A025933E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25. März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DCFFE2E1-726A-6BC5-261E-2811EAD23A04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63856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conomie suisse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EA5841"/>
      </a:accent1>
      <a:accent2>
        <a:srgbClr val="FF9C3F"/>
      </a:accent2>
      <a:accent3>
        <a:srgbClr val="00B56A"/>
      </a:accent3>
      <a:accent4>
        <a:srgbClr val="87B2FF"/>
      </a:accent4>
      <a:accent5>
        <a:srgbClr val="E088F6"/>
      </a:accent5>
      <a:accent6>
        <a:srgbClr val="4A0078"/>
      </a:accent6>
      <a:hlink>
        <a:srgbClr val="000000"/>
      </a:hlink>
      <a:folHlink>
        <a:srgbClr val="000000"/>
      </a:folHlink>
    </a:clrScheme>
    <a:fontScheme name="economie suisse arial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economie suisse DE V3.1.potx" id="{FF4C41BA-B55B-4548-AD60-30863223AEDA}" vid="{C1C95284-57F3-46F4-B884-AE89E9A6C7FB}"/>
    </a:ext>
  </a:extLst>
</a:theme>
</file>

<file path=ppt/theme/theme2.xml><?xml version="1.0" encoding="utf-8"?>
<a:theme xmlns:a="http://schemas.openxmlformats.org/drawingml/2006/main" name="Office Theme">
  <a:themeElements>
    <a:clrScheme name="economie suisse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EA5841"/>
      </a:accent1>
      <a:accent2>
        <a:srgbClr val="FF9C3F"/>
      </a:accent2>
      <a:accent3>
        <a:srgbClr val="00B56A"/>
      </a:accent3>
      <a:accent4>
        <a:srgbClr val="87B2FF"/>
      </a:accent4>
      <a:accent5>
        <a:srgbClr val="E088F6"/>
      </a:accent5>
      <a:accent6>
        <a:srgbClr val="4A0078"/>
      </a:accent6>
      <a:hlink>
        <a:srgbClr val="000000"/>
      </a:hlink>
      <a:folHlink>
        <a:srgbClr val="000000"/>
      </a:folHlink>
    </a:clrScheme>
    <a:fontScheme name="economie suisse arial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nomie suisse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EA5841"/>
      </a:accent1>
      <a:accent2>
        <a:srgbClr val="FF9C3F"/>
      </a:accent2>
      <a:accent3>
        <a:srgbClr val="00B56A"/>
      </a:accent3>
      <a:accent4>
        <a:srgbClr val="87B2FF"/>
      </a:accent4>
      <a:accent5>
        <a:srgbClr val="E088F6"/>
      </a:accent5>
      <a:accent6>
        <a:srgbClr val="4A0078"/>
      </a:accent6>
      <a:hlink>
        <a:srgbClr val="000000"/>
      </a:hlink>
      <a:folHlink>
        <a:srgbClr val="000000"/>
      </a:folHlink>
    </a:clrScheme>
    <a:fontScheme name="economie suisse arial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6AFA853-E466-4184-935B-DEF5FB47B2E5}">
  <we:reference id="e765dd0b-6697-44aa-9025-1ce65686c598" version="3.7.0.0" store="EXCatalog" storeType="EXCatalog"/>
  <we:alternateReferences>
    <we:reference id="WA104380519" version="3.7.0.0" store="de-DE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ktenzeichen xmlns="7f707e96-1f10-4a6c-ae52-3ad34ac89802">101-01/26.023/APK--CPE</Aktenzeichen>
    <Klassifizierung xmlns="7f707e96-1f10-4a6c-ae52-3ad34ac89802">INTERN--INTERNE</Klassifizierung>
    <Teildossier xmlns="7f707e96-1f10-4a6c-ae52-3ad34ac89802">Anhörungen -- Auditions</Teildossier>
    <e-parl xmlns="7f707e96-1f10-4a6c-ae52-3ad34ac89802">true</e-parl>
    <Autor xmlns="7f707e96-1f10-4a6c-ae52-3ad34ac89802">Economisuisse</Autor>
    <Dokumentendatum xmlns="7f707e96-1f10-4a6c-ae52-3ad34ac89802">2026-03-24T23:00:00+00:00</Dokumentendatum>
    <Anzeigesprachen xmlns="7f707e96-1f10-4a6c-ae52-3ad34ac89802">
      <Value>de</Value>
    </Anzeigesprachen>
    <Dokumententyp xmlns="7f707e96-1f10-4a6c-ae52-3ad34ac89802">Unterlagen Dritter--Documents émanant de tiers</Dokumententyp>
    <Entklassifizierungsvermerk xmlns="7f707e96-1f10-4a6c-ae52-3ad34ac89802" xsi:nil="true"/>
    <TeildossierZusatz xmlns="7f707e96-1f10-4a6c-ae52-3ad34ac898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arlDocEparl" ma:contentTypeID="0x010100F71585DFDA751D469ADC5A68BF7DD0BA0100A5783CB89D907D438DB10C6F5B6CE298" ma:contentTypeVersion="12" ma:contentTypeDescription="Ein neues Dokument erstellen." ma:contentTypeScope="" ma:versionID="8fc202970ed3d7b0c1951ab0bf807087">
  <xsd:schema xmlns:xsd="http://www.w3.org/2001/XMLSchema" xmlns:xs="http://www.w3.org/2001/XMLSchema" xmlns:p="http://schemas.microsoft.com/office/2006/metadata/properties" xmlns:ns2="7f707e96-1f10-4a6c-ae52-3ad34ac89802" targetNamespace="http://schemas.microsoft.com/office/2006/metadata/properties" ma:root="true" ma:fieldsID="6ea58144b2362a816352039280fa3a46" ns2:_="">
    <xsd:import namespace="7f707e96-1f10-4a6c-ae52-3ad34ac89802"/>
    <xsd:element name="properties">
      <xsd:complexType>
        <xsd:sequence>
          <xsd:element name="documentManagement">
            <xsd:complexType>
              <xsd:all>
                <xsd:element ref="ns2:Teildossier" minOccurs="0"/>
                <xsd:element ref="ns2:TeildossierZusatz" minOccurs="0"/>
                <xsd:element ref="ns2:Dokumentendatum"/>
                <xsd:element ref="ns2:Klassifizierung" minOccurs="0"/>
                <xsd:element ref="ns2:Dokumententyp"/>
                <xsd:element ref="ns2:Anzeigesprachen" minOccurs="0"/>
                <xsd:element ref="ns2:Autor"/>
                <xsd:element ref="ns2:Aktenzeichen" minOccurs="0"/>
                <xsd:element ref="ns2:e-parl" minOccurs="0"/>
                <xsd:element ref="ns2:Entklassifizierungsvermer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7e96-1f10-4a6c-ae52-3ad34ac89802" elementFormDefault="qualified">
    <xsd:import namespace="http://schemas.microsoft.com/office/2006/documentManagement/types"/>
    <xsd:import namespace="http://schemas.microsoft.com/office/infopath/2007/PartnerControls"/>
    <xsd:element name="Teildossier" ma:index="5" nillable="true" ma:displayName="Teildossier--Sous-dossier" ma:default="" ma:internalName="Teildossier" ma:readOnly="false">
      <xsd:simpleType>
        <xsd:union memberTypes="dms:Text">
          <xsd:simpleType>
            <xsd:restriction base="dms:Choice">
              <xsd:enumeration value="Anträge, Fahnen--Propositions, dépliants"/>
              <xsd:enumeration value="Berichte--Rapports"/>
              <xsd:enumeration value="Dokumentation (alle Dokumente)--Documentation (tous les documents)"/>
              <xsd:enumeration value="Nicht sitzungsbezogene Unterlagen--Documents non liés à une séance particulière"/>
              <xsd:enumeration value="Protokolle--Procès-verbaux"/>
            </xsd:restriction>
          </xsd:simpleType>
        </xsd:union>
      </xsd:simpleType>
    </xsd:element>
    <xsd:element name="TeildossierZusatz" ma:index="6" nillable="true" ma:displayName="Teildossier-Zusatz--Supplément au sous-dossier" ma:default="" ma:internalName="TeildossierZusatz" ma:readOnly="false">
      <xsd:simpleType>
        <xsd:union memberTypes="dms:Text">
          <xsd:simpleType>
            <xsd:restriction base="dms:Choice">
              <xsd:enumeration value="1. Berichts- und Erlassentwurf / Stellungnahme des Bundesrates--Avant-projet de rapport et d'acte législatif / Prise de position du Conseil fédéral"/>
              <xsd:enumeration value="1. Botschaft des Bundesrates--Message du Conseil fédéral"/>
              <xsd:enumeration value="1. Text der Petition / Stellungnahme des Departements--Texte de la pétition / Prise de position du département"/>
              <xsd:enumeration value="1. Text der Standes- / parlamentarischen Initiative--Texte de l'initiaitve parlementaire/cantonale"/>
              <xsd:enumeration value="1. Text des Vorstosses--Texte de l'intervention"/>
              <xsd:enumeration value="10. Vernehmlassung--Consultation"/>
              <xsd:enumeration value="2. Fahnen und Anträge--Dépliants et propositions"/>
              <xsd:enumeration value="3. Verhandlungen der Räte und Kommissionen--Délibérations des Conseils et Commissions"/>
              <xsd:enumeration value="4. Parlamentarische Vorstösse und Initiativen / Verwandte Geschäfte--Interventions et initiatives parlementaires / objets apparentés"/>
              <xsd:enumeration value="5. Rechtsgrundlagen--Bases légales"/>
              <xsd:enumeration value="6. Berichte--Rapports"/>
              <xsd:enumeration value="7. Korrespondenzen--Correspondences"/>
              <xsd:enumeration value="8. Literatur--Littérature"/>
              <xsd:enumeration value="9. Weitere Unterlagen--Autres documents"/>
            </xsd:restriction>
          </xsd:simpleType>
        </xsd:union>
      </xsd:simpleType>
    </xsd:element>
    <xsd:element name="Dokumentendatum" ma:index="7" ma:displayName="Dok.datum--Date du doc." ma:default="[today]" ma:format="DateOnly" ma:internalName="Dokumentendatum" ma:readOnly="false">
      <xsd:simpleType>
        <xsd:restriction base="dms:DateTime"/>
      </xsd:simpleType>
    </xsd:element>
    <xsd:element name="Klassifizierung" ma:index="8" nillable="true" ma:displayName="Klassifizierung--Classification" ma:default="INTERN--INTERNE" ma:internalName="Klassifizierung" ma:readOnly="false">
      <xsd:simpleType>
        <xsd:restriction base="dms:Choice">
          <xsd:enumeration value=""/>
          <xsd:enumeration value="INTERN--INTERNE"/>
          <xsd:enumeration value="VERTRAULICH--CONFIDENTIEL"/>
          <xsd:enumeration value="GEHEIM--SECRET"/>
        </xsd:restriction>
      </xsd:simpleType>
    </xsd:element>
    <xsd:element name="Dokumententyp" ma:index="9" ma:displayName="Dokumententyp--Type de document" ma:format="Dropdown" ma:internalName="Dokumententyp" ma:readOnly="false">
      <xsd:simpleType>
        <xsd:restriction base="dms:Choice">
          <xsd:enumeration value="Sitzungseinladung--Invitation séance"/>
          <xsd:enumeration value="Protokoll--Procès-verbal"/>
          <xsd:enumeration value="Kommissionsprotokoll--PV-Commission"/>
          <xsd:enumeration value="Korrespondenz--Correspondance"/>
          <xsd:enumeration value="Medienmitteilung--Communiqué de presse"/>
          <xsd:enumeration value="Drehbuch--Scénario"/>
          <xsd:enumeration value="Unterlagen der Bundesverwaltung--Documents émanant de l'admin. fédérale"/>
          <xsd:enumeration value="Unterlagen Dritter--Documents émanant de tiers"/>
          <xsd:enumeration value="Unterlagen der PVK--Documents émanant du CPA"/>
          <xsd:enumeration value="Bericht--Rapport"/>
          <xsd:enumeration value="Bericht des Bundesrates--Rapport du Conseil fédéral"/>
          <xsd:enumeration value="Arbeitspapier--Document de travail"/>
          <xsd:enumeration value="Dokumentation--Documentation"/>
          <xsd:enumeration value="Dokumentationsverzeichnis--Liste de documents"/>
          <xsd:enumeration value="Antrag--Proposition"/>
          <xsd:enumeration value="Fahne--Dépliant"/>
          <xsd:enumeration value="Vorstoss--Intervention"/>
          <xsd:enumeration value="Fragen, Antworten--Questions, réponses"/>
          <xsd:enumeration value="Stellungnahme--Prise de position"/>
          <xsd:enumeration value="Empfehlung--Recommandation"/>
          <xsd:enumeration value="Präsentation--Présentation"/>
          <xsd:enumeration value="Publikation--Publication"/>
          <xsd:enumeration value="Vertrag--Contrat"/>
          <xsd:enumeration value="Bestellung--Commande"/>
          <xsd:enumeration value="Auftrag--Mandat"/>
          <xsd:enumeration value="Offerte--Soumission"/>
          <xsd:enumeration value="Planung--Planification"/>
          <xsd:enumeration value="Programm--Programme"/>
          <xsd:enumeration value="Botschaft--Message"/>
          <xsd:enumeration value="Rede--Discours"/>
          <xsd:enumeration value="Weisungen--Instructions"/>
          <xsd:enumeration value="Rechnung--Facture"/>
          <xsd:enumeration value="Baupläne--Plans constructions et aménagement"/>
          <xsd:enumeration value="Presseschau--Revue de presse"/>
          <xsd:enumeration value="Tagesordnung--Ordre du jour"/>
          <xsd:enumeration value="Fragestunde--Heure des questions"/>
          <xsd:enumeration value="Rednerliste--Liste des orateurs"/>
          <xsd:enumeration value="Schlussabstimmungstext--Texte pour le vote final"/>
          <xsd:enumeration value="Bericht in Erfüllung des Vorstosses--Rapport en réponse à l'intervention"/>
          <xsd:enumeration value="Vorabpublikation--Prépublication"/>
          <xsd:enumeration value="Vorabpublikation Pa.Iv.--Prépublication iv.pa."/>
          <xsd:enumeration value="Parl. Vorstösse--Interventions parlementaires"/>
          <xsd:enumeration value="Eingereichte Vorstösse--Interventions déposées"/>
        </xsd:restriction>
      </xsd:simpleType>
    </xsd:element>
    <xsd:element name="Anzeigesprachen" ma:index="10" nillable="true" ma:displayName="Anzeigesprachen--Langue d'affichage" ma:default="" ma:internalName="Anzeigesprache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"/>
                    <xsd:enumeration value="fr"/>
                    <xsd:enumeration value="it"/>
                  </xsd:restriction>
                </xsd:simpleType>
              </xsd:element>
            </xsd:sequence>
          </xsd:extension>
        </xsd:complexContent>
      </xsd:complexType>
    </xsd:element>
    <xsd:element name="Autor" ma:index="11" ma:displayName="AutorIn--Auteur" ma:internalName="Autor" ma:readOnly="false">
      <xsd:simpleType>
        <xsd:restriction base="dms:Text"/>
      </xsd:simpleType>
    </xsd:element>
    <xsd:element name="Aktenzeichen" ma:index="12" nillable="true" ma:displayName="Aktenzeichen--Référence" ma:internalName="Aktenzeichen" ma:readOnly="false">
      <xsd:simpleType>
        <xsd:restriction base="dms:Text"/>
      </xsd:simpleType>
    </xsd:element>
    <xsd:element name="e-parl" ma:index="13" nillable="true" ma:displayName="e-parl" ma:internalName="e_x002d_parl" ma:readOnly="false">
      <xsd:simpleType>
        <xsd:restriction base="dms:Boolean"/>
      </xsd:simpleType>
    </xsd:element>
    <xsd:element name="Entklassifizierungsvermerk" ma:index="14" nillable="true" ma:displayName="Entklassifizierungsvermerk--Note de déclassification" ma:internalName="Entklassifizierungsvermerk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haltstyp"/>
        <xsd:element ref="dc:title" maxOccurs="1" ma:index="2" ma:displayName="Dokumententitel--Titre du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e-parl Publishing - ItemAdding</Name>
    <Synchronization>Synchronous</Synchronization>
    <Type>1</Type>
    <SequenceNumber>12101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ItemUpdating</Name>
    <Synchronization>Synchronous</Synchronization>
    <Type>2</Type>
    <SequenceNumber>12102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ItemDeleting</Name>
    <Synchronization>Synchronous</Synchronization>
    <Type>3</Type>
    <SequenceNumber>12103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ItemFileMoving</Name>
    <Synchronization>Synchronous</Synchronization>
    <Type>9</Type>
    <SequenceNumber>12104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ItemCheckingOut</Name>
    <Synchronization>Synchronous</Synchronization>
    <Type>5</Type>
    <SequenceNumber>12105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ItemAdded</Name>
    <Synchronization>Asynchronous</Synchronization>
    <Type>10001</Type>
    <SequenceNumber>12106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ItemUpdated</Name>
    <Synchronization>Asynchronous</Synchronization>
    <Type>10002</Type>
    <SequenceNumber>12107</SequenceNumber>
    <Url/>
    <Assembly>Parl.Dms.Core, Version=1.0.0.0, Culture=neutral, PublicKeyToken=ffce76bc17c21d60</Assembly>
    <Class>Parl.Dms.Core.eparl.ContentTypeEventReceiver</Class>
    <Data/>
    <Filter/>
  </Receiver>
  <Receiver>
    <Name>ItemUpdating ArchiveDocumentReceiver</Name>
    <Synchronization>Synchronous</Synchronization>
    <Type>2</Type>
    <SequenceNumber>3000</SequenceNumber>
    <Url/>
    <Assembly>Parl.Dms.Core, Version=1.0.0.0, Culture=neutral, PublicKeyToken=ffce76bc17c21d60</Assembly>
    <Class>Parl.Dms.Core.EventReceivers.ArchiveDocumentReceiver</Class>
    <Data/>
    <Filter/>
  </Receiver>
  <Receiver>
    <Name>ItemDeleting ArchiveDocumentReceiver</Name>
    <Synchronization>Synchronous</Synchronization>
    <Type>3</Type>
    <SequenceNumber>3000</SequenceNumber>
    <Url/>
    <Assembly>Parl.Dms.Core, Version=1.0.0.0, Culture=neutral, PublicKeyToken=ffce76bc17c21d60</Assembly>
    <Class>Parl.Dms.Core.EventReceivers.ArchiveDocumentReceiver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3190B0-D4A2-455E-BE94-E52BB5370769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f707e96-1f10-4a6c-ae52-3ad34ac8980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27F4AD-09B5-4F40-9D6F-AE7CC724B5AD}"/>
</file>

<file path=customXml/itemProps3.xml><?xml version="1.0" encoding="utf-8"?>
<ds:datastoreItem xmlns:ds="http://schemas.openxmlformats.org/officeDocument/2006/customXml" ds:itemID="{E8D1552D-F299-4CB1-9290-FF6E73CA5C2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B925CE6-E426-464F-831E-611DFEFE86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Masterfolien 2025 DE</Template>
  <TotalTime>0</TotalTime>
  <Words>764</Words>
  <Application>Microsoft Office PowerPoint</Application>
  <PresentationFormat>Breitbild</PresentationFormat>
  <Paragraphs>195</Paragraphs>
  <Slides>28</Slides>
  <Notes>23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Aptos</vt:lpstr>
      <vt:lpstr>Arial</vt:lpstr>
      <vt:lpstr>Arial Nova</vt:lpstr>
      <vt:lpstr>Arial Nova (Textkörper)</vt:lpstr>
      <vt:lpstr>Arial Nova Light</vt:lpstr>
      <vt:lpstr>Helvetica Now Text Light</vt:lpstr>
      <vt:lpstr>Wingdings</vt:lpstr>
      <vt:lpstr>Benutzerdefiniertes Design</vt:lpstr>
      <vt:lpstr>Wirtschaftliche Gesamtwürdigung  </vt:lpstr>
      <vt:lpstr>PowerPoint-Präsentation</vt:lpstr>
      <vt:lpstr>PowerPoint-Präsentation</vt:lpstr>
      <vt:lpstr>Anspruchsvolles Umfeld</vt:lpstr>
      <vt:lpstr>Die Exportnation Schweiz</vt:lpstr>
      <vt:lpstr>Anteil der Exporte am BIP</vt:lpstr>
      <vt:lpstr>Verhältnis von Ausländischen Direktinvestitionen zum BIP</vt:lpstr>
      <vt:lpstr>Die Schweiz in Europa</vt:lpstr>
      <vt:lpstr>Schweiz in Europa</vt:lpstr>
      <vt:lpstr>Schweiz in Europa</vt:lpstr>
      <vt:lpstr>Die EU als Handelspartnerin  der Schweiz</vt:lpstr>
      <vt:lpstr>EU ist und bleibt unsere wichtigste Handelspartnerin</vt:lpstr>
      <vt:lpstr>Handelsvolumen: EU mit über 50 Prozent Anteil </vt:lpstr>
      <vt:lpstr>Arbeitsmarkt: Die Bevölkerungspyramide ist entscheidend</vt:lpstr>
      <vt:lpstr>Anteil der erwerbsfähigen Bevölkerung in der Schweiz</vt:lpstr>
      <vt:lpstr>Wir brauchen die besten Talente der Welt</vt:lpstr>
      <vt:lpstr>Hotellerie ist auf Personal aus der EU angewiesen</vt:lpstr>
      <vt:lpstr>Bilaterale:  Optimaler Marktzugang für Schweizer Exporteure</vt:lpstr>
      <vt:lpstr>MRA ist für unsere Industrie wertvoll</vt:lpstr>
      <vt:lpstr>Bilaterale:  Dynamische Rechtsübernahme</vt:lpstr>
      <vt:lpstr>Dynamische Rechtsübernahme ist zu handhaben</vt:lpstr>
      <vt:lpstr>Vieles ist hausgemacht</vt:lpstr>
      <vt:lpstr>Verhältnis zur EU: Handlungsoptionen für die Schweiz</vt:lpstr>
      <vt:lpstr>Wir überschätzen uns</vt:lpstr>
      <vt:lpstr>Es gibt keine gleichwertigen Alternativen zu den Bilateralen</vt:lpstr>
      <vt:lpstr>PowerPoint-Präsentation</vt:lpstr>
      <vt:lpstr>«If we’re not at the table, we’re on the menu»  Mark Carney, Premierminister Kanada</vt:lpstr>
      <vt:lpstr>Vielen Dank für Ihre Aufmerksamkeit.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2026-03-25 Präsentation Wirtschaft Economisuisse D</dc:title>
  <dc:creator>Nicola Sollberger</dc:creator>
  <dc:description>erstellt durch Vorlagenbauer.ch</dc:description>
  <cp:lastModifiedBy>Gruber Petra PARL INT</cp:lastModifiedBy>
  <cp:revision>2</cp:revision>
  <cp:lastPrinted>2026-03-19T16:30:07Z</cp:lastPrinted>
  <dcterms:created xsi:type="dcterms:W3CDTF">2025-10-13T14:18:26Z</dcterms:created>
  <dcterms:modified xsi:type="dcterms:W3CDTF">2026-03-24T14:13:02Z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0x010100F71585DFDA751D469ADC5A68BF7DD0BA0100A5783CB89D907D438DB10C6F5B6CE298</vt:lpwstr>
  </property>
  <property fmtid="{D5CDD505-2E9C-101B-9397-08002B2CF9AE}" pid="3" name="MediaServiceImageTags">
    <vt:lpwstr/>
  </property>
  <property fmtid="{D5CDD505-2E9C-101B-9397-08002B2CF9AE}" pid="4" name="Anzeigesprachen--Langue d'affichage">
    <vt:lpwstr/>
  </property>
</Properties>
</file>