
<file path=[Content_Types].xml><?xml version="1.0" encoding="utf-8"?>
<Types xmlns="http://schemas.openxmlformats.org/package/2006/content-types">
  <Default Extension="bin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media/image3.bin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6"/>
  </p:sldMasterIdLst>
  <p:notesMasterIdLst>
    <p:notesMasterId r:id="rId19"/>
  </p:notesMasterIdLst>
  <p:handoutMasterIdLst>
    <p:handoutMasterId r:id="rId20"/>
  </p:handoutMasterIdLst>
  <p:sldIdLst>
    <p:sldId id="256" r:id="rId7"/>
    <p:sldId id="262" r:id="rId8"/>
    <p:sldId id="280" r:id="rId9"/>
    <p:sldId id="265" r:id="rId10"/>
    <p:sldId id="266" r:id="rId11"/>
    <p:sldId id="275" r:id="rId12"/>
    <p:sldId id="267" r:id="rId13"/>
    <p:sldId id="268" r:id="rId14"/>
    <p:sldId id="276" r:id="rId15"/>
    <p:sldId id="277" r:id="rId16"/>
    <p:sldId id="278" r:id="rId17"/>
    <p:sldId id="279" r:id="rId18"/>
  </p:sldIdLst>
  <p:sldSz cx="10944225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239" autoAdjust="0"/>
    <p:restoredTop sz="94660"/>
  </p:normalViewPr>
  <p:slideViewPr>
    <p:cSldViewPr snapToGrid="0" showGuides="1">
      <p:cViewPr varScale="1">
        <p:scale>
          <a:sx n="159" d="100"/>
          <a:sy n="159" d="100"/>
        </p:scale>
        <p:origin x="642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120" d="100"/>
          <a:sy n="120" d="100"/>
        </p:scale>
        <p:origin x="4104" y="12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B3D75AFC-8523-4A8C-B7F9-14975E06416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10C5F37-9EAE-42C6-8B79-796F88FC18A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23CB64-7ED2-413E-92E5-9E5ECDDC5653}" type="datetimeFigureOut">
              <a:rPr lang="de-CH"/>
              <a:t>19.03.2026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3DF79E1-529E-4946-A158-7767C24D0F5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3D8A2B9-091D-462C-86C8-F4BBAA36461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7E85DD-9B08-498C-ABCE-CE60654D0F7C}" type="slidenum">
              <a:rPr lang="de-CH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133065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A5ABEF-1649-414E-9F1A-4DEFB4FDA52D}" type="datetimeFigureOut">
              <a:rPr lang="de-CH"/>
              <a:t>19.03.2026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66788" y="1143000"/>
            <a:ext cx="492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3DBF93-C8C6-4EB3-9999-BD39A0010D16}" type="slidenum">
              <a:rPr lang="de-CH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59057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descr="&lt;Einzelfelder_Präsentationstitel&gt;">
            <a:extLst>
              <a:ext uri="{FF2B5EF4-FFF2-40B4-BE49-F238E27FC236}">
                <a16:creationId xmlns:a16="http://schemas.microsoft.com/office/drawing/2014/main" id="{21F5C175-5CDD-4119-8E88-D19A21B9E1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19002" y="1448313"/>
            <a:ext cx="5066448" cy="2713997"/>
          </a:xfrm>
        </p:spPr>
        <p:txBody>
          <a:bodyPr anchor="t" anchorCtr="0"/>
          <a:lstStyle>
            <a:lvl1pPr algn="l">
              <a:defRPr sz="3800" spc="50" baseline="0"/>
            </a:lvl1pPr>
          </a:lstStyle>
          <a:p>
            <a:endParaRPr lang="de-CH" dirty="0"/>
          </a:p>
        </p:txBody>
      </p:sp>
      <p:sp>
        <p:nvSpPr>
          <p:cNvPr id="3" name="Untertitel 2" descr="&lt;Mitarbeitende_Ersteller_Mitarbeitende_Fakultaet&gt;&#10;&#10;&lt;mitarbeitende_ersteller_mitarbeitende_institut&gt;">
            <a:extLst>
              <a:ext uri="{FF2B5EF4-FFF2-40B4-BE49-F238E27FC236}">
                <a16:creationId xmlns:a16="http://schemas.microsoft.com/office/drawing/2014/main" id="{BBD95983-37AF-4025-91FE-CAC128DFA3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3550" y="368299"/>
            <a:ext cx="5040000" cy="684213"/>
          </a:xfrm>
        </p:spPr>
        <p:txBody>
          <a:bodyPr tIns="18000"/>
          <a:lstStyle>
            <a:lvl1pPr marL="0" indent="0" algn="l">
              <a:buNone/>
              <a:defRPr sz="1000" b="1" cap="all" spc="50" baseline="0"/>
            </a:lvl1pPr>
            <a:lvl2pPr marL="410428" indent="0" algn="ctr">
              <a:buNone/>
              <a:defRPr sz="1795"/>
            </a:lvl2pPr>
            <a:lvl3pPr marL="820857" indent="0" algn="ctr">
              <a:buNone/>
              <a:defRPr sz="1616"/>
            </a:lvl3pPr>
            <a:lvl4pPr marL="1231285" indent="0" algn="ctr">
              <a:buNone/>
              <a:defRPr sz="1436"/>
            </a:lvl4pPr>
            <a:lvl5pPr marL="1641714" indent="0" algn="ctr">
              <a:buNone/>
              <a:defRPr sz="1436"/>
            </a:lvl5pPr>
            <a:lvl6pPr marL="2052142" indent="0" algn="ctr">
              <a:buNone/>
              <a:defRPr sz="1436"/>
            </a:lvl6pPr>
            <a:lvl7pPr marL="2462571" indent="0" algn="ctr">
              <a:buNone/>
              <a:defRPr sz="1436"/>
            </a:lvl7pPr>
            <a:lvl8pPr marL="2872999" indent="0" algn="ctr">
              <a:buNone/>
              <a:defRPr sz="1436"/>
            </a:lvl8pPr>
            <a:lvl9pPr marL="3283428" indent="0" algn="ctr">
              <a:buNone/>
              <a:defRPr sz="1436"/>
            </a:lvl9pPr>
          </a:lstStyle>
          <a:p>
            <a:r>
              <a:rPr lang="de-DE" dirty="0"/>
              <a:t>
</a:t>
            </a:r>
            <a:endParaRPr lang="de-CH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994F14CC-4D14-46F5-B520-ADCE2CD58B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431" y="327724"/>
            <a:ext cx="2419350" cy="742950"/>
          </a:xfrm>
          <a:prstGeom prst="rect">
            <a:avLst/>
          </a:prstGeom>
        </p:spPr>
      </p:pic>
      <p:sp>
        <p:nvSpPr>
          <p:cNvPr id="18" name="Datumsplatzhalter 17" descr="&lt;Einzelfelder_Präsentationstitel&gt;, &lt;Einzelfelder_Datumkurz&gt;">
            <a:extLst>
              <a:ext uri="{FF2B5EF4-FFF2-40B4-BE49-F238E27FC236}">
                <a16:creationId xmlns:a16="http://schemas.microsoft.com/office/drawing/2014/main" id="{B1323FEA-EBF4-4D0D-903F-F7D9F322A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de-CH"/>
              <a:t>25 mars 2026</a:t>
            </a:r>
            <a:endParaRPr lang="de-CH" dirty="0"/>
          </a:p>
        </p:txBody>
      </p:sp>
      <p:sp>
        <p:nvSpPr>
          <p:cNvPr id="19" name="Fußzeilenplatzhalter 18" descr="&lt;Mitarbeitende_Ersteller_Mitarbeitende_Titelmitname&gt;">
            <a:extLst>
              <a:ext uri="{FF2B5EF4-FFF2-40B4-BE49-F238E27FC236}">
                <a16:creationId xmlns:a16="http://schemas.microsoft.com/office/drawing/2014/main" id="{45DABE74-37F5-49AB-932A-B5B1BF776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43550" y="4258800"/>
            <a:ext cx="5040000" cy="216000"/>
          </a:xfrm>
        </p:spPr>
        <p:txBody>
          <a:bodyPr bIns="0" anchor="t" anchorCtr="0"/>
          <a:lstStyle>
            <a:lvl1pPr>
              <a:defRPr lang="de-CH" sz="1000" b="1" kern="1200" cap="all" spc="50" baseline="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 defTabSz="820857">
              <a:lnSpc>
                <a:spcPct val="117000"/>
              </a:lnSpc>
            </a:pPr>
            <a:r>
              <a:rPr lang="de-CH"/>
              <a:t>Prof. em. Dr. Paul Richli</a:t>
            </a:r>
            <a:endParaRPr/>
          </a:p>
        </p:txBody>
      </p:sp>
      <p:sp>
        <p:nvSpPr>
          <p:cNvPr id="29" name="Bildplatzhalter 21">
            <a:extLst>
              <a:ext uri="{FF2B5EF4-FFF2-40B4-BE49-F238E27FC236}">
                <a16:creationId xmlns:a16="http://schemas.microsoft.com/office/drawing/2014/main" id="{6DAB252E-9367-4CCD-9C6E-4EF95D98F007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58775" y="1538287"/>
            <a:ext cx="4824000" cy="4824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800"/>
            </a:lvl1pPr>
          </a:lstStyle>
          <a:p>
            <a:r>
              <a:rPr lang="de-CH" dirty="0"/>
              <a:t>Titelbild</a:t>
            </a:r>
          </a:p>
        </p:txBody>
      </p:sp>
    </p:spTree>
    <p:extLst>
      <p:ext uri="{BB962C8B-B14F-4D97-AF65-F5344CB8AC3E}">
        <p14:creationId xmlns:p14="http://schemas.microsoft.com/office/powerpoint/2010/main" val="3362498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82" userDrawn="1">
          <p15:clr>
            <a:srgbClr val="5ACBF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1 Bild links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5DB9D7-2559-468D-A3AB-FDCFA00B7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1386" y="1009863"/>
            <a:ext cx="5902614" cy="360000"/>
          </a:xfrm>
        </p:spPr>
        <p:txBody>
          <a:bodyPr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6" name="Datumsplatzhalter 5" descr="&lt;Einzelfelder_Präsentationstitel&gt;, &lt;Einzelfelder_Datum&gt;">
            <a:extLst>
              <a:ext uri="{FF2B5EF4-FFF2-40B4-BE49-F238E27FC236}">
                <a16:creationId xmlns:a16="http://schemas.microsoft.com/office/drawing/2014/main" id="{2CF66EB9-A461-4BE9-A12B-60ABA80C6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de-CH"/>
              <a:t>25 mars 2026</a:t>
            </a:r>
            <a:endParaRPr lang="de-CH" dirty="0"/>
          </a:p>
        </p:txBody>
      </p:sp>
      <p:sp>
        <p:nvSpPr>
          <p:cNvPr id="7" name="Fußzeilenplatzhalter 6" descr="&lt;Mitarbeitende_Ersteller_Mitarbeitende_Titelmitname&gt;">
            <a:extLst>
              <a:ext uri="{FF2B5EF4-FFF2-40B4-BE49-F238E27FC236}">
                <a16:creationId xmlns:a16="http://schemas.microsoft.com/office/drawing/2014/main" id="{5D0BA506-B2AF-4860-87C2-5838B2D52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de-CH"/>
              <a:t>Prof. em. Dr. Paul Richli</a:t>
            </a:r>
            <a:endParaRPr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3600938A-377D-46DC-9CEE-22805093B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BA92-B65E-42F5-BB28-73DA50746AED}" type="slidenum">
              <a:rPr lang="de-CH"/>
              <a:t>‹Nr.›</a:t>
            </a:fld>
            <a:endParaRPr lang="de-CH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A3DCDC9-8581-4933-B09A-8E31DBD4F62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679949" y="1484314"/>
            <a:ext cx="5902325" cy="4752974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9" name="Bildplatzhalter 21">
            <a:extLst>
              <a:ext uri="{FF2B5EF4-FFF2-40B4-BE49-F238E27FC236}">
                <a16:creationId xmlns:a16="http://schemas.microsoft.com/office/drawing/2014/main" id="{BCF6B4D8-F15B-49F1-9E6E-32F19A41B18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58775" y="1052514"/>
            <a:ext cx="3960000" cy="5184774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91334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2 Bilder links -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5DB9D7-2559-468D-A3AB-FDCFA00B7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1386" y="1009863"/>
            <a:ext cx="5902614" cy="360000"/>
          </a:xfrm>
        </p:spPr>
        <p:txBody>
          <a:bodyPr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6" name="Datumsplatzhalter 5" descr="&lt;Einzelfelder_Präsentationstitel&gt;, &lt;Einzelfelder_Datum&gt;">
            <a:extLst>
              <a:ext uri="{FF2B5EF4-FFF2-40B4-BE49-F238E27FC236}">
                <a16:creationId xmlns:a16="http://schemas.microsoft.com/office/drawing/2014/main" id="{2CF66EB9-A461-4BE9-A12B-60ABA80C6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de-CH"/>
              <a:t>25 mars 2026</a:t>
            </a:r>
            <a:endParaRPr lang="de-CH" dirty="0"/>
          </a:p>
        </p:txBody>
      </p:sp>
      <p:sp>
        <p:nvSpPr>
          <p:cNvPr id="7" name="Fußzeilenplatzhalter 6" descr="&lt;Mitarbeitende_Ersteller_Mitarbeitende_Titelmitname&gt;">
            <a:extLst>
              <a:ext uri="{FF2B5EF4-FFF2-40B4-BE49-F238E27FC236}">
                <a16:creationId xmlns:a16="http://schemas.microsoft.com/office/drawing/2014/main" id="{5D0BA506-B2AF-4860-87C2-5838B2D52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de-CH"/>
              <a:t>Prof. em. Dr. Paul Richli</a:t>
            </a:r>
            <a:endParaRPr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3600938A-377D-46DC-9CEE-22805093B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BA92-B65E-42F5-BB28-73DA50746AED}" type="slidenum">
              <a:rPr lang="de-CH"/>
              <a:t>‹Nr.›</a:t>
            </a:fld>
            <a:endParaRPr lang="de-CH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A3DCDC9-8581-4933-B09A-8E31DBD4F62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679949" y="1484314"/>
            <a:ext cx="5902325" cy="4752974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9" name="Bildplatzhalter 21">
            <a:extLst>
              <a:ext uri="{FF2B5EF4-FFF2-40B4-BE49-F238E27FC236}">
                <a16:creationId xmlns:a16="http://schemas.microsoft.com/office/drawing/2014/main" id="{BCF6B4D8-F15B-49F1-9E6E-32F19A41B18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58775" y="1052513"/>
            <a:ext cx="3960000" cy="25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3" name="Bildplatzhalter 21">
            <a:extLst>
              <a:ext uri="{FF2B5EF4-FFF2-40B4-BE49-F238E27FC236}">
                <a16:creationId xmlns:a16="http://schemas.microsoft.com/office/drawing/2014/main" id="{14A7B445-738B-4806-9CF6-B4BF0DC6618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8775" y="3717288"/>
            <a:ext cx="3960000" cy="25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9026663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1 Bild rechts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5DB9D7-2559-468D-A3AB-FDCFA00B7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227" y="1009863"/>
            <a:ext cx="5040920" cy="360000"/>
          </a:xfrm>
        </p:spPr>
        <p:txBody>
          <a:bodyPr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6" name="Datumsplatzhalter 5" descr="&lt;Einzelfelder_Präsentationstitel&gt;, &lt;Einzelfelder_Datum&gt;">
            <a:extLst>
              <a:ext uri="{FF2B5EF4-FFF2-40B4-BE49-F238E27FC236}">
                <a16:creationId xmlns:a16="http://schemas.microsoft.com/office/drawing/2014/main" id="{2CF66EB9-A461-4BE9-A12B-60ABA80C6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de-CH"/>
              <a:t>25 mars 2026</a:t>
            </a:r>
            <a:endParaRPr lang="de-CH" dirty="0"/>
          </a:p>
        </p:txBody>
      </p:sp>
      <p:sp>
        <p:nvSpPr>
          <p:cNvPr id="7" name="Fußzeilenplatzhalter 6" descr="&lt;Mitarbeitende_Ersteller_Mitarbeitende_Titelmitname&gt;">
            <a:extLst>
              <a:ext uri="{FF2B5EF4-FFF2-40B4-BE49-F238E27FC236}">
                <a16:creationId xmlns:a16="http://schemas.microsoft.com/office/drawing/2014/main" id="{5D0BA506-B2AF-4860-87C2-5838B2D52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de-CH"/>
              <a:t>Prof. em. Dr. Paul Richli</a:t>
            </a:r>
            <a:endParaRPr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3600938A-377D-46DC-9CEE-22805093B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BA92-B65E-42F5-BB28-73DA50746AED}" type="slidenum">
              <a:rPr lang="de-CH"/>
              <a:t>‹Nr.›</a:t>
            </a:fld>
            <a:endParaRPr lang="de-CH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A3DCDC9-8581-4933-B09A-8E31DBD4F62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0002" y="1484314"/>
            <a:ext cx="5040673" cy="4752974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9" name="Bildplatzhalter 21">
            <a:extLst>
              <a:ext uri="{FF2B5EF4-FFF2-40B4-BE49-F238E27FC236}">
                <a16:creationId xmlns:a16="http://schemas.microsoft.com/office/drawing/2014/main" id="{BCF6B4D8-F15B-49F1-9E6E-32F19A41B18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541354" y="1052514"/>
            <a:ext cx="5040920" cy="5184774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9829096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1 Bild rechts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5DB9D7-2559-468D-A3AB-FDCFA00B7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226" y="1009863"/>
            <a:ext cx="5904563" cy="360000"/>
          </a:xfrm>
        </p:spPr>
        <p:txBody>
          <a:bodyPr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6" name="Datumsplatzhalter 5" descr="&lt;Einzelfelder_Präsentationstitel&gt;, &lt;Einzelfelder_Datum&gt;">
            <a:extLst>
              <a:ext uri="{FF2B5EF4-FFF2-40B4-BE49-F238E27FC236}">
                <a16:creationId xmlns:a16="http://schemas.microsoft.com/office/drawing/2014/main" id="{2CF66EB9-A461-4BE9-A12B-60ABA80C6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de-CH"/>
              <a:t>25 mars 2026</a:t>
            </a:r>
            <a:endParaRPr lang="de-CH" dirty="0"/>
          </a:p>
        </p:txBody>
      </p:sp>
      <p:sp>
        <p:nvSpPr>
          <p:cNvPr id="7" name="Fußzeilenplatzhalter 6" descr="&lt;Mitarbeitende_Ersteller_Mitarbeitende_Titelmitname&gt;">
            <a:extLst>
              <a:ext uri="{FF2B5EF4-FFF2-40B4-BE49-F238E27FC236}">
                <a16:creationId xmlns:a16="http://schemas.microsoft.com/office/drawing/2014/main" id="{5D0BA506-B2AF-4860-87C2-5838B2D52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de-CH"/>
              <a:t>Prof. em. Dr. Paul Richli</a:t>
            </a:r>
            <a:endParaRPr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3600938A-377D-46DC-9CEE-22805093B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BA92-B65E-42F5-BB28-73DA50746AED}" type="slidenum">
              <a:rPr lang="de-CH"/>
              <a:t>‹Nr.›</a:t>
            </a:fld>
            <a:endParaRPr lang="de-CH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A3DCDC9-8581-4933-B09A-8E31DBD4F62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0002" y="1484314"/>
            <a:ext cx="5904274" cy="4752974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9" name="Bildplatzhalter 21">
            <a:extLst>
              <a:ext uri="{FF2B5EF4-FFF2-40B4-BE49-F238E27FC236}">
                <a16:creationId xmlns:a16="http://schemas.microsoft.com/office/drawing/2014/main" id="{BCF6B4D8-F15B-49F1-9E6E-32F19A41B18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622274" y="1052514"/>
            <a:ext cx="3960000" cy="5184774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518245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2 Bilder rechts -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5DB9D7-2559-468D-A3AB-FDCFA00B7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226" y="1009863"/>
            <a:ext cx="5904563" cy="360000"/>
          </a:xfrm>
        </p:spPr>
        <p:txBody>
          <a:bodyPr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6" name="Datumsplatzhalter 5" descr="&lt;Einzelfelder_Präsentationstitel&gt;, &lt;Einzelfelder_Datum&gt;">
            <a:extLst>
              <a:ext uri="{FF2B5EF4-FFF2-40B4-BE49-F238E27FC236}">
                <a16:creationId xmlns:a16="http://schemas.microsoft.com/office/drawing/2014/main" id="{2CF66EB9-A461-4BE9-A12B-60ABA80C6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de-CH"/>
              <a:t>25 mars 2026</a:t>
            </a:r>
            <a:endParaRPr lang="de-CH" dirty="0"/>
          </a:p>
        </p:txBody>
      </p:sp>
      <p:sp>
        <p:nvSpPr>
          <p:cNvPr id="7" name="Fußzeilenplatzhalter 6" descr="&lt;Mitarbeitende_Ersteller_Mitarbeitende_Titelmitname&gt;">
            <a:extLst>
              <a:ext uri="{FF2B5EF4-FFF2-40B4-BE49-F238E27FC236}">
                <a16:creationId xmlns:a16="http://schemas.microsoft.com/office/drawing/2014/main" id="{5D0BA506-B2AF-4860-87C2-5838B2D52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de-CH"/>
              <a:t>Prof. em. Dr. Paul Richli</a:t>
            </a:r>
            <a:endParaRPr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3600938A-377D-46DC-9CEE-22805093B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BA92-B65E-42F5-BB28-73DA50746AED}" type="slidenum">
              <a:rPr lang="de-CH"/>
              <a:t>‹Nr.›</a:t>
            </a:fld>
            <a:endParaRPr lang="de-CH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A3DCDC9-8581-4933-B09A-8E31DBD4F62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0002" y="1484314"/>
            <a:ext cx="5904274" cy="4752974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10" name="Bildplatzhalter 21">
            <a:extLst>
              <a:ext uri="{FF2B5EF4-FFF2-40B4-BE49-F238E27FC236}">
                <a16:creationId xmlns:a16="http://schemas.microsoft.com/office/drawing/2014/main" id="{F7482BBE-ADCE-4918-8B03-B5D8365B632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622775" y="1052513"/>
            <a:ext cx="3960000" cy="25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1" name="Bildplatzhalter 21">
            <a:extLst>
              <a:ext uri="{FF2B5EF4-FFF2-40B4-BE49-F238E27FC236}">
                <a16:creationId xmlns:a16="http://schemas.microsoft.com/office/drawing/2014/main" id="{AB86386F-C024-4658-B84E-553F66937BC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622775" y="3717288"/>
            <a:ext cx="3960000" cy="25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8817330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1 Bild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5DB9D7-2559-468D-A3AB-FDCFA00B7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1009863"/>
            <a:ext cx="10224000" cy="360000"/>
          </a:xfrm>
        </p:spPr>
        <p:txBody>
          <a:bodyPr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6" name="Datumsplatzhalter 5" descr="&lt;Einzelfelder_Präsentationstitel&gt;, &lt;Einzelfelder_Datum&gt;">
            <a:extLst>
              <a:ext uri="{FF2B5EF4-FFF2-40B4-BE49-F238E27FC236}">
                <a16:creationId xmlns:a16="http://schemas.microsoft.com/office/drawing/2014/main" id="{2CF66EB9-A461-4BE9-A12B-60ABA80C6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de-CH"/>
              <a:t>25 mars 2026</a:t>
            </a:r>
            <a:endParaRPr lang="de-CH" dirty="0"/>
          </a:p>
        </p:txBody>
      </p:sp>
      <p:sp>
        <p:nvSpPr>
          <p:cNvPr id="7" name="Fußzeilenplatzhalter 6" descr="&lt;Mitarbeitende_Ersteller_Mitarbeitende_Titelmitname&gt;">
            <a:extLst>
              <a:ext uri="{FF2B5EF4-FFF2-40B4-BE49-F238E27FC236}">
                <a16:creationId xmlns:a16="http://schemas.microsoft.com/office/drawing/2014/main" id="{5D0BA506-B2AF-4860-87C2-5838B2D52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de-CH"/>
              <a:t>Prof. em. Dr. Paul Richli</a:t>
            </a:r>
            <a:endParaRPr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3600938A-377D-46DC-9CEE-22805093B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BA92-B65E-42F5-BB28-73DA50746AED}" type="slidenum">
              <a:rPr lang="de-CH"/>
              <a:t>‹Nr.›</a:t>
            </a:fld>
            <a:endParaRPr lang="de-CH" dirty="0"/>
          </a:p>
        </p:txBody>
      </p:sp>
      <p:sp>
        <p:nvSpPr>
          <p:cNvPr id="9" name="Bildplatzhalter 21">
            <a:extLst>
              <a:ext uri="{FF2B5EF4-FFF2-40B4-BE49-F238E27FC236}">
                <a16:creationId xmlns:a16="http://schemas.microsoft.com/office/drawing/2014/main" id="{7787C1CC-A495-4B07-A6A0-8FFE55E067B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58774" y="1538288"/>
            <a:ext cx="10226675" cy="4699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5575238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2 Bild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5DB9D7-2559-468D-A3AB-FDCFA00B7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6" name="Datumsplatzhalter 5" descr="&lt;Einzelfelder_Präsentationstitel&gt;, &lt;Einzelfelder_Datum&gt;">
            <a:extLst>
              <a:ext uri="{FF2B5EF4-FFF2-40B4-BE49-F238E27FC236}">
                <a16:creationId xmlns:a16="http://schemas.microsoft.com/office/drawing/2014/main" id="{2CF66EB9-A461-4BE9-A12B-60ABA80C6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de-CH"/>
              <a:t>25 mars 2026</a:t>
            </a:r>
            <a:endParaRPr lang="de-CH" dirty="0"/>
          </a:p>
        </p:txBody>
      </p:sp>
      <p:sp>
        <p:nvSpPr>
          <p:cNvPr id="7" name="Fußzeilenplatzhalter 6" descr="&lt;Mitarbeitende_Ersteller_Mitarbeitende_Titelmitname&gt;">
            <a:extLst>
              <a:ext uri="{FF2B5EF4-FFF2-40B4-BE49-F238E27FC236}">
                <a16:creationId xmlns:a16="http://schemas.microsoft.com/office/drawing/2014/main" id="{5D0BA506-B2AF-4860-87C2-5838B2D52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de-CH"/>
              <a:t>Prof. em. Dr. Paul Richli</a:t>
            </a:r>
            <a:endParaRPr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3600938A-377D-46DC-9CEE-22805093B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BA92-B65E-42F5-BB28-73DA50746AED}" type="slidenum">
              <a:rPr lang="de-CH"/>
              <a:t>‹Nr.›</a:t>
            </a:fld>
            <a:endParaRPr lang="de-CH" dirty="0"/>
          </a:p>
        </p:txBody>
      </p:sp>
      <p:sp>
        <p:nvSpPr>
          <p:cNvPr id="9" name="Bildplatzhalter 21">
            <a:extLst>
              <a:ext uri="{FF2B5EF4-FFF2-40B4-BE49-F238E27FC236}">
                <a16:creationId xmlns:a16="http://schemas.microsoft.com/office/drawing/2014/main" id="{7787C1CC-A495-4B07-A6A0-8FFE55E067B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58773" y="1538288"/>
            <a:ext cx="5039087" cy="4699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0" name="Bildplatzhalter 21">
            <a:extLst>
              <a:ext uri="{FF2B5EF4-FFF2-40B4-BE49-F238E27FC236}">
                <a16:creationId xmlns:a16="http://schemas.microsoft.com/office/drawing/2014/main" id="{5CE2E9F9-019C-4F72-8274-1229F4AE98F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43550" y="1538288"/>
            <a:ext cx="5039224" cy="4699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24558857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2 Bilder -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5DB9D7-2559-468D-A3AB-FDCFA00B7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6" name="Datumsplatzhalter 5" descr="&lt;Einzelfelder_Präsentationstitel&gt;, &lt;Einzelfelder_Datum&gt;">
            <a:extLst>
              <a:ext uri="{FF2B5EF4-FFF2-40B4-BE49-F238E27FC236}">
                <a16:creationId xmlns:a16="http://schemas.microsoft.com/office/drawing/2014/main" id="{2CF66EB9-A461-4BE9-A12B-60ABA80C6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de-CH"/>
              <a:t>25 mars 2026</a:t>
            </a:r>
            <a:endParaRPr lang="de-CH" dirty="0"/>
          </a:p>
        </p:txBody>
      </p:sp>
      <p:sp>
        <p:nvSpPr>
          <p:cNvPr id="7" name="Fußzeilenplatzhalter 6" descr="&lt;Mitarbeitende_Ersteller_Mitarbeitende_Titelmitname&gt;">
            <a:extLst>
              <a:ext uri="{FF2B5EF4-FFF2-40B4-BE49-F238E27FC236}">
                <a16:creationId xmlns:a16="http://schemas.microsoft.com/office/drawing/2014/main" id="{5D0BA506-B2AF-4860-87C2-5838B2D52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de-CH"/>
              <a:t>Prof. em. Dr. Paul Richli</a:t>
            </a:r>
            <a:endParaRPr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3600938A-377D-46DC-9CEE-22805093B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BA92-B65E-42F5-BB28-73DA50746AED}" type="slidenum">
              <a:rPr lang="de-CH"/>
              <a:t>‹Nr.›</a:t>
            </a:fld>
            <a:endParaRPr lang="de-CH" dirty="0"/>
          </a:p>
        </p:txBody>
      </p:sp>
      <p:sp>
        <p:nvSpPr>
          <p:cNvPr id="9" name="Bildplatzhalter 21">
            <a:extLst>
              <a:ext uri="{FF2B5EF4-FFF2-40B4-BE49-F238E27FC236}">
                <a16:creationId xmlns:a16="http://schemas.microsoft.com/office/drawing/2014/main" id="{7787C1CC-A495-4B07-A6A0-8FFE55E067B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58774" y="1538288"/>
            <a:ext cx="3672000" cy="4699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0" name="Bildplatzhalter 21">
            <a:extLst>
              <a:ext uri="{FF2B5EF4-FFF2-40B4-BE49-F238E27FC236}">
                <a16:creationId xmlns:a16="http://schemas.microsoft.com/office/drawing/2014/main" id="{5CE2E9F9-019C-4F72-8274-1229F4AE98F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176713" y="1538288"/>
            <a:ext cx="6406061" cy="4699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95360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2 Bilder -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5DB9D7-2559-468D-A3AB-FDCFA00B7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6" name="Datumsplatzhalter 5" descr="&lt;Einzelfelder_Präsentationstitel&gt;, &lt;Einzelfelder_Datum&gt;">
            <a:extLst>
              <a:ext uri="{FF2B5EF4-FFF2-40B4-BE49-F238E27FC236}">
                <a16:creationId xmlns:a16="http://schemas.microsoft.com/office/drawing/2014/main" id="{2CF66EB9-A461-4BE9-A12B-60ABA80C6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de-CH"/>
              <a:t>25 mars 2026</a:t>
            </a:r>
            <a:endParaRPr lang="de-CH" dirty="0"/>
          </a:p>
        </p:txBody>
      </p:sp>
      <p:sp>
        <p:nvSpPr>
          <p:cNvPr id="7" name="Fußzeilenplatzhalter 6" descr="&lt;Mitarbeitende_Ersteller_Mitarbeitende_Titelmitname&gt;">
            <a:extLst>
              <a:ext uri="{FF2B5EF4-FFF2-40B4-BE49-F238E27FC236}">
                <a16:creationId xmlns:a16="http://schemas.microsoft.com/office/drawing/2014/main" id="{5D0BA506-B2AF-4860-87C2-5838B2D52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de-CH"/>
              <a:t>Prof. em. Dr. Paul Richli</a:t>
            </a:r>
            <a:endParaRPr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3600938A-377D-46DC-9CEE-22805093B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BA92-B65E-42F5-BB28-73DA50746AED}" type="slidenum">
              <a:rPr lang="de-CH"/>
              <a:t>‹Nr.›</a:t>
            </a:fld>
            <a:endParaRPr lang="de-CH" dirty="0"/>
          </a:p>
        </p:txBody>
      </p:sp>
      <p:sp>
        <p:nvSpPr>
          <p:cNvPr id="10" name="Bildplatzhalter 21">
            <a:extLst>
              <a:ext uri="{FF2B5EF4-FFF2-40B4-BE49-F238E27FC236}">
                <a16:creationId xmlns:a16="http://schemas.microsoft.com/office/drawing/2014/main" id="{5CE2E9F9-019C-4F72-8274-1229F4AE98F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60000" y="1538288"/>
            <a:ext cx="6406061" cy="4699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1" name="Bildplatzhalter 21">
            <a:extLst>
              <a:ext uri="{FF2B5EF4-FFF2-40B4-BE49-F238E27FC236}">
                <a16:creationId xmlns:a16="http://schemas.microsoft.com/office/drawing/2014/main" id="{368CCEDC-8DFC-4679-A5C8-93028A06B7B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910774" y="1538288"/>
            <a:ext cx="3672000" cy="4699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8029716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3 Bilder -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5DB9D7-2559-468D-A3AB-FDCFA00B7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6" name="Datumsplatzhalter 5" descr="&lt;Einzelfelder_Präsentationstitel&gt;, &lt;Einzelfelder_Datum&gt;">
            <a:extLst>
              <a:ext uri="{FF2B5EF4-FFF2-40B4-BE49-F238E27FC236}">
                <a16:creationId xmlns:a16="http://schemas.microsoft.com/office/drawing/2014/main" id="{2CF66EB9-A461-4BE9-A12B-60ABA80C6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de-CH"/>
              <a:t>25 mars 2026</a:t>
            </a:r>
            <a:endParaRPr lang="de-CH" dirty="0"/>
          </a:p>
        </p:txBody>
      </p:sp>
      <p:sp>
        <p:nvSpPr>
          <p:cNvPr id="7" name="Fußzeilenplatzhalter 6" descr="&lt;Mitarbeitende_Ersteller_Mitarbeitende_Titelmitname&gt;">
            <a:extLst>
              <a:ext uri="{FF2B5EF4-FFF2-40B4-BE49-F238E27FC236}">
                <a16:creationId xmlns:a16="http://schemas.microsoft.com/office/drawing/2014/main" id="{5D0BA506-B2AF-4860-87C2-5838B2D52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de-CH"/>
              <a:t>Prof. em. Dr. Paul Richli</a:t>
            </a:r>
            <a:endParaRPr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3600938A-377D-46DC-9CEE-22805093B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BA92-B65E-42F5-BB28-73DA50746AED}" type="slidenum">
              <a:rPr lang="de-CH"/>
              <a:t>‹Nr.›</a:t>
            </a:fld>
            <a:endParaRPr lang="de-CH" dirty="0"/>
          </a:p>
        </p:txBody>
      </p:sp>
      <p:sp>
        <p:nvSpPr>
          <p:cNvPr id="9" name="Bildplatzhalter 21">
            <a:extLst>
              <a:ext uri="{FF2B5EF4-FFF2-40B4-BE49-F238E27FC236}">
                <a16:creationId xmlns:a16="http://schemas.microsoft.com/office/drawing/2014/main" id="{7787C1CC-A495-4B07-A6A0-8FFE55E067B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58773" y="1538288"/>
            <a:ext cx="5039087" cy="2268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0" name="Bildplatzhalter 21">
            <a:extLst>
              <a:ext uri="{FF2B5EF4-FFF2-40B4-BE49-F238E27FC236}">
                <a16:creationId xmlns:a16="http://schemas.microsoft.com/office/drawing/2014/main" id="{5CE2E9F9-019C-4F72-8274-1229F4AE98F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43550" y="1538288"/>
            <a:ext cx="5039224" cy="4699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" name="Bildplatzhalter 21">
            <a:extLst>
              <a:ext uri="{FF2B5EF4-FFF2-40B4-BE49-F238E27FC236}">
                <a16:creationId xmlns:a16="http://schemas.microsoft.com/office/drawing/2014/main" id="{9739EC24-3268-4D6A-B350-DD48DBB196A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8773" y="3969288"/>
            <a:ext cx="5039087" cy="2268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14485720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rosa">
    <p:bg>
      <p:bgPr>
        <a:solidFill>
          <a:srgbClr val="F9D3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descr="&lt;Einzelfelder_Präsentationstitel&gt;">
            <a:extLst>
              <a:ext uri="{FF2B5EF4-FFF2-40B4-BE49-F238E27FC236}">
                <a16:creationId xmlns:a16="http://schemas.microsoft.com/office/drawing/2014/main" id="{21F5C175-5CDD-4119-8E88-D19A21B9E1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19002" y="1448313"/>
            <a:ext cx="5066448" cy="2713997"/>
          </a:xfrm>
        </p:spPr>
        <p:txBody>
          <a:bodyPr anchor="t" anchorCtr="0"/>
          <a:lstStyle>
            <a:lvl1pPr algn="l">
              <a:defRPr sz="3800" spc="50" baseline="0"/>
            </a:lvl1pPr>
          </a:lstStyle>
          <a:p>
            <a:endParaRPr lang="de-CH" dirty="0"/>
          </a:p>
        </p:txBody>
      </p:sp>
      <p:sp>
        <p:nvSpPr>
          <p:cNvPr id="3" name="Untertitel 2" descr="&lt;Mitarbeitende_Ersteller_Mitarbeitende_Fakultaet&gt;&#10;&#10;&lt;Mitarbeitende_Ersteller_Mitarbeitende_Institut&gt;">
            <a:extLst>
              <a:ext uri="{FF2B5EF4-FFF2-40B4-BE49-F238E27FC236}">
                <a16:creationId xmlns:a16="http://schemas.microsoft.com/office/drawing/2014/main" id="{BBD95983-37AF-4025-91FE-CAC128DFA3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3550" y="368300"/>
            <a:ext cx="5040000" cy="684000"/>
          </a:xfrm>
        </p:spPr>
        <p:txBody>
          <a:bodyPr tIns="18000"/>
          <a:lstStyle>
            <a:lvl1pPr marL="0" indent="0" algn="l">
              <a:buNone/>
              <a:defRPr sz="1000" b="1" cap="all" spc="50" baseline="0"/>
            </a:lvl1pPr>
            <a:lvl2pPr marL="410428" indent="0" algn="ctr">
              <a:buNone/>
              <a:defRPr sz="1795"/>
            </a:lvl2pPr>
            <a:lvl3pPr marL="820857" indent="0" algn="ctr">
              <a:buNone/>
              <a:defRPr sz="1616"/>
            </a:lvl3pPr>
            <a:lvl4pPr marL="1231285" indent="0" algn="ctr">
              <a:buNone/>
              <a:defRPr sz="1436"/>
            </a:lvl4pPr>
            <a:lvl5pPr marL="1641714" indent="0" algn="ctr">
              <a:buNone/>
              <a:defRPr sz="1436"/>
            </a:lvl5pPr>
            <a:lvl6pPr marL="2052142" indent="0" algn="ctr">
              <a:buNone/>
              <a:defRPr sz="1436"/>
            </a:lvl6pPr>
            <a:lvl7pPr marL="2462571" indent="0" algn="ctr">
              <a:buNone/>
              <a:defRPr sz="1436"/>
            </a:lvl7pPr>
            <a:lvl8pPr marL="2872999" indent="0" algn="ctr">
              <a:buNone/>
              <a:defRPr sz="1436"/>
            </a:lvl8pPr>
            <a:lvl9pPr marL="3283428" indent="0" algn="ctr">
              <a:buNone/>
              <a:defRPr sz="1436"/>
            </a:lvl9pPr>
          </a:lstStyle>
          <a:p>
            <a:r>
              <a:rPr lang="de-DE" dirty="0"/>
              <a:t>
</a:t>
            </a:r>
            <a:endParaRPr lang="de-CH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994F14CC-4D14-46F5-B520-ADCE2CD58B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431" y="327724"/>
            <a:ext cx="2419350" cy="742950"/>
          </a:xfrm>
          <a:prstGeom prst="rect">
            <a:avLst/>
          </a:prstGeom>
        </p:spPr>
      </p:pic>
      <p:sp>
        <p:nvSpPr>
          <p:cNvPr id="18" name="Datumsplatzhalter 17" descr="&lt;Einzelfelder_Präsentationstitel&gt;, &lt;Einzelfelder_Datum&gt;">
            <a:extLst>
              <a:ext uri="{FF2B5EF4-FFF2-40B4-BE49-F238E27FC236}">
                <a16:creationId xmlns:a16="http://schemas.microsoft.com/office/drawing/2014/main" id="{B1323FEA-EBF4-4D0D-903F-F7D9F322A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de-CH"/>
              <a:t>25 mars 2026</a:t>
            </a:r>
            <a:endParaRPr lang="de-CH" dirty="0"/>
          </a:p>
        </p:txBody>
      </p:sp>
      <p:sp>
        <p:nvSpPr>
          <p:cNvPr id="19" name="Fußzeilenplatzhalter 18" descr="&lt;Mitarbeitende_Ersteller_Mitarbeitende_Titelmitname&gt;">
            <a:extLst>
              <a:ext uri="{FF2B5EF4-FFF2-40B4-BE49-F238E27FC236}">
                <a16:creationId xmlns:a16="http://schemas.microsoft.com/office/drawing/2014/main" id="{45DABE74-37F5-49AB-932A-B5B1BF776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43550" y="4258800"/>
            <a:ext cx="5040000" cy="216000"/>
          </a:xfrm>
        </p:spPr>
        <p:txBody>
          <a:bodyPr bIns="0" anchor="t" anchorCtr="0"/>
          <a:lstStyle>
            <a:lvl1pPr>
              <a:defRPr lang="de-CH" sz="1000" b="1" kern="1200" cap="all" spc="5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defTabSz="820857">
              <a:lnSpc>
                <a:spcPct val="117000"/>
              </a:lnSpc>
            </a:pPr>
            <a:r>
              <a:rPr lang="de-CH" sz="1000" b="1" kern="1200" cap="all" spc="5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Prof. em. Dr. Paul Richli</a:t>
            </a:r>
            <a:endParaRPr lang="de-CH" sz="1000" b="1" kern="1200" cap="all" spc="5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9" name="Bildplatzhalter 21">
            <a:extLst>
              <a:ext uri="{FF2B5EF4-FFF2-40B4-BE49-F238E27FC236}">
                <a16:creationId xmlns:a16="http://schemas.microsoft.com/office/drawing/2014/main" id="{6DAB252E-9367-4CCD-9C6E-4EF95D98F007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58775" y="1538288"/>
            <a:ext cx="4824000" cy="4824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800"/>
            </a:lvl1pPr>
          </a:lstStyle>
          <a:p>
            <a:r>
              <a:rPr lang="de-CH" dirty="0"/>
              <a:t>Titelbild</a:t>
            </a:r>
          </a:p>
        </p:txBody>
      </p:sp>
    </p:spTree>
    <p:extLst>
      <p:ext uri="{BB962C8B-B14F-4D97-AF65-F5344CB8AC3E}">
        <p14:creationId xmlns:p14="http://schemas.microsoft.com/office/powerpoint/2010/main" val="30862720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82" userDrawn="1">
          <p15:clr>
            <a:srgbClr val="5ACBF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3 Bilder -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5DB9D7-2559-468D-A3AB-FDCFA00B7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6" name="Datumsplatzhalter 5" descr="&lt;Einzelfelder_Präsentationstitel&gt;, &lt;Einzelfelder_Datum&gt;">
            <a:extLst>
              <a:ext uri="{FF2B5EF4-FFF2-40B4-BE49-F238E27FC236}">
                <a16:creationId xmlns:a16="http://schemas.microsoft.com/office/drawing/2014/main" id="{2CF66EB9-A461-4BE9-A12B-60ABA80C6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de-CH"/>
              <a:t>25 mars 2026</a:t>
            </a:r>
            <a:endParaRPr lang="de-CH" dirty="0"/>
          </a:p>
        </p:txBody>
      </p:sp>
      <p:sp>
        <p:nvSpPr>
          <p:cNvPr id="7" name="Fußzeilenplatzhalter 6" descr="&lt;Mitarbeitende_Ersteller_Mitarbeitende_Titelmitname&gt;">
            <a:extLst>
              <a:ext uri="{FF2B5EF4-FFF2-40B4-BE49-F238E27FC236}">
                <a16:creationId xmlns:a16="http://schemas.microsoft.com/office/drawing/2014/main" id="{5D0BA506-B2AF-4860-87C2-5838B2D52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de-CH"/>
              <a:t>Prof. em. Dr. Paul Richli</a:t>
            </a:r>
            <a:endParaRPr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3600938A-377D-46DC-9CEE-22805093B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BA92-B65E-42F5-BB28-73DA50746AED}" type="slidenum">
              <a:rPr lang="de-CH"/>
              <a:t>‹Nr.›</a:t>
            </a:fld>
            <a:endParaRPr lang="de-CH" dirty="0"/>
          </a:p>
        </p:txBody>
      </p:sp>
      <p:sp>
        <p:nvSpPr>
          <p:cNvPr id="9" name="Bildplatzhalter 21">
            <a:extLst>
              <a:ext uri="{FF2B5EF4-FFF2-40B4-BE49-F238E27FC236}">
                <a16:creationId xmlns:a16="http://schemas.microsoft.com/office/drawing/2014/main" id="{7787C1CC-A495-4B07-A6A0-8FFE55E067B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58774" y="1538288"/>
            <a:ext cx="3672000" cy="2268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0" name="Bildplatzhalter 21">
            <a:extLst>
              <a:ext uri="{FF2B5EF4-FFF2-40B4-BE49-F238E27FC236}">
                <a16:creationId xmlns:a16="http://schemas.microsoft.com/office/drawing/2014/main" id="{5CE2E9F9-019C-4F72-8274-1229F4AE98F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176713" y="1538288"/>
            <a:ext cx="6406061" cy="4699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" name="Bildplatzhalter 21">
            <a:extLst>
              <a:ext uri="{FF2B5EF4-FFF2-40B4-BE49-F238E27FC236}">
                <a16:creationId xmlns:a16="http://schemas.microsoft.com/office/drawing/2014/main" id="{9739EC24-3268-4D6A-B350-DD48DBB196A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8774" y="3969288"/>
            <a:ext cx="3672000" cy="2268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743877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3 Bilder -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21">
            <a:extLst>
              <a:ext uri="{FF2B5EF4-FFF2-40B4-BE49-F238E27FC236}">
                <a16:creationId xmlns:a16="http://schemas.microsoft.com/office/drawing/2014/main" id="{5CE2E9F9-019C-4F72-8274-1229F4AE98F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61451" y="1538288"/>
            <a:ext cx="5039224" cy="4699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55DB9D7-2559-468D-A3AB-FDCFA00B7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6" name="Datumsplatzhalter 5" descr="&lt;Einzelfelder_Präsentationstitel&gt;, &lt;Einzelfelder_Datum&gt;">
            <a:extLst>
              <a:ext uri="{FF2B5EF4-FFF2-40B4-BE49-F238E27FC236}">
                <a16:creationId xmlns:a16="http://schemas.microsoft.com/office/drawing/2014/main" id="{2CF66EB9-A461-4BE9-A12B-60ABA80C6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de-CH"/>
              <a:t>25 mars 2026</a:t>
            </a:r>
            <a:endParaRPr lang="de-CH" dirty="0"/>
          </a:p>
        </p:txBody>
      </p:sp>
      <p:sp>
        <p:nvSpPr>
          <p:cNvPr id="7" name="Fußzeilenplatzhalter 6" descr="&lt;Mitarbeitende_Ersteller_Mitarbeitende_Titelmitname&gt;">
            <a:extLst>
              <a:ext uri="{FF2B5EF4-FFF2-40B4-BE49-F238E27FC236}">
                <a16:creationId xmlns:a16="http://schemas.microsoft.com/office/drawing/2014/main" id="{5D0BA506-B2AF-4860-87C2-5838B2D52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de-CH"/>
              <a:t>Prof. em. Dr. Paul Richli</a:t>
            </a:r>
            <a:endParaRPr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3600938A-377D-46DC-9CEE-22805093B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BA92-B65E-42F5-BB28-73DA50746AED}" type="slidenum">
              <a:rPr lang="de-CH"/>
              <a:t>‹Nr.›</a:t>
            </a:fld>
            <a:endParaRPr lang="de-CH" dirty="0"/>
          </a:p>
        </p:txBody>
      </p:sp>
      <p:sp>
        <p:nvSpPr>
          <p:cNvPr id="9" name="Bildplatzhalter 21">
            <a:extLst>
              <a:ext uri="{FF2B5EF4-FFF2-40B4-BE49-F238E27FC236}">
                <a16:creationId xmlns:a16="http://schemas.microsoft.com/office/drawing/2014/main" id="{7787C1CC-A495-4B07-A6A0-8FFE55E067B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543550" y="1538288"/>
            <a:ext cx="5039087" cy="2268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" name="Bildplatzhalter 21">
            <a:extLst>
              <a:ext uri="{FF2B5EF4-FFF2-40B4-BE49-F238E27FC236}">
                <a16:creationId xmlns:a16="http://schemas.microsoft.com/office/drawing/2014/main" id="{9739EC24-3268-4D6A-B350-DD48DBB196A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543550" y="3969288"/>
            <a:ext cx="5039087" cy="2268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08329399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2 Bilder -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5DB9D7-2559-468D-A3AB-FDCFA00B7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6" name="Datumsplatzhalter 5" descr="&lt;Einzelfelder_Präsentationstitel&gt;, &lt;Einzelfelder_Datum&gt;">
            <a:extLst>
              <a:ext uri="{FF2B5EF4-FFF2-40B4-BE49-F238E27FC236}">
                <a16:creationId xmlns:a16="http://schemas.microsoft.com/office/drawing/2014/main" id="{2CF66EB9-A461-4BE9-A12B-60ABA80C6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de-CH"/>
              <a:t>25 mars 2026</a:t>
            </a:r>
            <a:endParaRPr lang="de-CH" dirty="0"/>
          </a:p>
        </p:txBody>
      </p:sp>
      <p:sp>
        <p:nvSpPr>
          <p:cNvPr id="7" name="Fußzeilenplatzhalter 6" descr="&lt;Mitarbeitende_Ersteller_Mitarbeitende_Titelmitname&gt;">
            <a:extLst>
              <a:ext uri="{FF2B5EF4-FFF2-40B4-BE49-F238E27FC236}">
                <a16:creationId xmlns:a16="http://schemas.microsoft.com/office/drawing/2014/main" id="{5D0BA506-B2AF-4860-87C2-5838B2D52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de-CH"/>
              <a:t>Prof. em. Dr. Paul Richli</a:t>
            </a:r>
            <a:endParaRPr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3600938A-377D-46DC-9CEE-22805093B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BA92-B65E-42F5-BB28-73DA50746AED}" type="slidenum">
              <a:rPr lang="de-CH"/>
              <a:t>‹Nr.›</a:t>
            </a:fld>
            <a:endParaRPr lang="de-CH" dirty="0"/>
          </a:p>
        </p:txBody>
      </p:sp>
      <p:sp>
        <p:nvSpPr>
          <p:cNvPr id="9" name="Bildplatzhalter 21">
            <a:extLst>
              <a:ext uri="{FF2B5EF4-FFF2-40B4-BE49-F238E27FC236}">
                <a16:creationId xmlns:a16="http://schemas.microsoft.com/office/drawing/2014/main" id="{7787C1CC-A495-4B07-A6A0-8FFE55E067B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910775" y="1538288"/>
            <a:ext cx="3672000" cy="2268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0" name="Bildplatzhalter 21">
            <a:extLst>
              <a:ext uri="{FF2B5EF4-FFF2-40B4-BE49-F238E27FC236}">
                <a16:creationId xmlns:a16="http://schemas.microsoft.com/office/drawing/2014/main" id="{5CE2E9F9-019C-4F72-8274-1229F4AE98F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60000" y="1538288"/>
            <a:ext cx="6406061" cy="4699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" name="Bildplatzhalter 21">
            <a:extLst>
              <a:ext uri="{FF2B5EF4-FFF2-40B4-BE49-F238E27FC236}">
                <a16:creationId xmlns:a16="http://schemas.microsoft.com/office/drawing/2014/main" id="{9739EC24-3268-4D6A-B350-DD48DBB196A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910775" y="3969288"/>
            <a:ext cx="3672000" cy="2268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45681850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4 Bilder -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5DB9D7-2559-468D-A3AB-FDCFA00B7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6" name="Datumsplatzhalter 5" descr="&lt;Einzelfelder_Präsentationstitel&gt;, &lt;Einzelfelder_Datum&gt;">
            <a:extLst>
              <a:ext uri="{FF2B5EF4-FFF2-40B4-BE49-F238E27FC236}">
                <a16:creationId xmlns:a16="http://schemas.microsoft.com/office/drawing/2014/main" id="{2CF66EB9-A461-4BE9-A12B-60ABA80C6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de-CH"/>
              <a:t>25 mars 2026</a:t>
            </a:r>
            <a:endParaRPr lang="de-CH" dirty="0"/>
          </a:p>
        </p:txBody>
      </p:sp>
      <p:sp>
        <p:nvSpPr>
          <p:cNvPr id="7" name="Fußzeilenplatzhalter 6" descr="&lt;Mitarbeitende_Ersteller_Mitarbeitende_Titelmitname&gt;">
            <a:extLst>
              <a:ext uri="{FF2B5EF4-FFF2-40B4-BE49-F238E27FC236}">
                <a16:creationId xmlns:a16="http://schemas.microsoft.com/office/drawing/2014/main" id="{5D0BA506-B2AF-4860-87C2-5838B2D52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de-CH"/>
              <a:t>Prof. em. Dr. Paul Richli</a:t>
            </a:r>
            <a:endParaRPr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3600938A-377D-46DC-9CEE-22805093B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BA92-B65E-42F5-BB28-73DA50746AED}" type="slidenum">
              <a:rPr lang="de-CH"/>
              <a:t>‹Nr.›</a:t>
            </a:fld>
            <a:endParaRPr lang="de-CH" dirty="0"/>
          </a:p>
        </p:txBody>
      </p:sp>
      <p:sp>
        <p:nvSpPr>
          <p:cNvPr id="9" name="Bildplatzhalter 21">
            <a:extLst>
              <a:ext uri="{FF2B5EF4-FFF2-40B4-BE49-F238E27FC236}">
                <a16:creationId xmlns:a16="http://schemas.microsoft.com/office/drawing/2014/main" id="{7787C1CC-A495-4B07-A6A0-8FFE55E067B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546363" y="1538288"/>
            <a:ext cx="5039087" cy="2268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0" name="Bildplatzhalter 21">
            <a:extLst>
              <a:ext uri="{FF2B5EF4-FFF2-40B4-BE49-F238E27FC236}">
                <a16:creationId xmlns:a16="http://schemas.microsoft.com/office/drawing/2014/main" id="{5CE2E9F9-019C-4F72-8274-1229F4AE98F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61451" y="1538288"/>
            <a:ext cx="5039224" cy="2268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" name="Bildplatzhalter 21">
            <a:extLst>
              <a:ext uri="{FF2B5EF4-FFF2-40B4-BE49-F238E27FC236}">
                <a16:creationId xmlns:a16="http://schemas.microsoft.com/office/drawing/2014/main" id="{9739EC24-3268-4D6A-B350-DD48DBB196A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546363" y="3969288"/>
            <a:ext cx="5039087" cy="2268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1" name="Bildplatzhalter 21">
            <a:extLst>
              <a:ext uri="{FF2B5EF4-FFF2-40B4-BE49-F238E27FC236}">
                <a16:creationId xmlns:a16="http://schemas.microsoft.com/office/drawing/2014/main" id="{BA3C8027-C8E8-4866-A6CB-9C44D9957E5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61451" y="3969288"/>
            <a:ext cx="5039224" cy="2268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45305838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 descr="&lt;Einzelfelder_Präsentationstitel&gt;, &lt;Einzelfelder_Datum&gt;">
            <a:extLst>
              <a:ext uri="{FF2B5EF4-FFF2-40B4-BE49-F238E27FC236}">
                <a16:creationId xmlns:a16="http://schemas.microsoft.com/office/drawing/2014/main" id="{ECF68D89-E961-4DB4-93B2-E48325FC0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de-CH"/>
              <a:t>25 mars 2026</a:t>
            </a:r>
            <a:endParaRPr lang="de-CH" dirty="0"/>
          </a:p>
        </p:txBody>
      </p:sp>
      <p:sp>
        <p:nvSpPr>
          <p:cNvPr id="6" name="Fußzeilenplatzhalter 5" descr="&lt;Mitarbeitende_Ersteller_Mitarbeitende_Titelmitname&gt;">
            <a:extLst>
              <a:ext uri="{FF2B5EF4-FFF2-40B4-BE49-F238E27FC236}">
                <a16:creationId xmlns:a16="http://schemas.microsoft.com/office/drawing/2014/main" id="{A4C023A7-5F25-4081-ADAE-1A8357113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de-CH"/>
              <a:t>Prof. em. Dr. Paul Richli</a:t>
            </a:r>
            <a:endParaRPr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ADA23FD-9046-4D68-8042-6EAA9D043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BA92-B65E-42F5-BB28-73DA50746AED}" type="slidenum">
              <a:rPr lang="de-CH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2670779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992966-A211-4F6E-9170-972BCF45C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6E6DDF3-5C05-48D7-B14F-C1A55FED14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4" name="Datumsplatzhalter 3" descr="&lt;Einzelfelder_Präsentationstitel&gt;, &lt;Einzelfelder_Datum&gt;">
            <a:extLst>
              <a:ext uri="{FF2B5EF4-FFF2-40B4-BE49-F238E27FC236}">
                <a16:creationId xmlns:a16="http://schemas.microsoft.com/office/drawing/2014/main" id="{4857FD85-AC0B-4D14-821D-FE9B94825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de-CH"/>
              <a:t>25 mars 2026</a:t>
            </a:r>
            <a:endParaRPr lang="de-CH" dirty="0"/>
          </a:p>
        </p:txBody>
      </p:sp>
      <p:sp>
        <p:nvSpPr>
          <p:cNvPr id="5" name="Fußzeilenplatzhalter 4" descr="&lt;Mitarbeitende_Ersteller_Mitarbeitende_Titelmitname&gt;">
            <a:extLst>
              <a:ext uri="{FF2B5EF4-FFF2-40B4-BE49-F238E27FC236}">
                <a16:creationId xmlns:a16="http://schemas.microsoft.com/office/drawing/2014/main" id="{32010953-3546-4290-BA6D-D7F662A3F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de-CH"/>
              <a:t>Prof. em. Dr. Paul Richli</a:t>
            </a:r>
            <a:endParaRPr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B592DEC-4CF7-48F6-B4FE-D0061E31B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BA92-B65E-42F5-BB28-73DA50746AED}" type="slidenum">
              <a:rPr lang="de-CH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56423280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folie">
    <p:bg>
      <p:bgPr>
        <a:solidFill>
          <a:srgbClr val="F9D3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992966-A211-4F6E-9170-972BCF45C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8800" y="1454186"/>
            <a:ext cx="5066650" cy="4783102"/>
          </a:xfrm>
        </p:spPr>
        <p:txBody>
          <a:bodyPr/>
          <a:lstStyle>
            <a:lvl1pPr>
              <a:defRPr lang="de-CH" sz="3800" b="1" kern="1200" cap="all" spc="50" baseline="0" dirty="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4" name="Datumsplatzhalter 3" descr="&lt;Einzelfelder_Präsentationstitel&gt;, &lt;Einzelfelder_Datum&gt;">
            <a:extLst>
              <a:ext uri="{FF2B5EF4-FFF2-40B4-BE49-F238E27FC236}">
                <a16:creationId xmlns:a16="http://schemas.microsoft.com/office/drawing/2014/main" id="{4857FD85-AC0B-4D14-821D-FE9B94825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de-CH"/>
              <a:t>25 mars 2026</a:t>
            </a:r>
            <a:endParaRPr lang="de-CH" dirty="0"/>
          </a:p>
        </p:txBody>
      </p:sp>
      <p:sp>
        <p:nvSpPr>
          <p:cNvPr id="5" name="Fußzeilenplatzhalter 4" descr="&lt;Mitarbeitende_Ersteller_Mitarbeitende_Titelmitname&gt;">
            <a:extLst>
              <a:ext uri="{FF2B5EF4-FFF2-40B4-BE49-F238E27FC236}">
                <a16:creationId xmlns:a16="http://schemas.microsoft.com/office/drawing/2014/main" id="{32010953-3546-4290-BA6D-D7F662A3F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de-CH"/>
              <a:t>Prof. em. Dr. Paul Richli</a:t>
            </a:r>
            <a:endParaRPr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B592DEC-4CF7-48F6-B4FE-D0061E31B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BA92-B65E-42F5-BB28-73DA50746AED}" type="slidenum">
              <a:rPr lang="de-CH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3949877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mit Partner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descr="&lt;Einzelfelder_Präsentationstitel&gt;">
            <a:extLst>
              <a:ext uri="{FF2B5EF4-FFF2-40B4-BE49-F238E27FC236}">
                <a16:creationId xmlns:a16="http://schemas.microsoft.com/office/drawing/2014/main" id="{21F5C175-5CDD-4119-8E88-D19A21B9E1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19002" y="1448313"/>
            <a:ext cx="5066448" cy="2713997"/>
          </a:xfrm>
        </p:spPr>
        <p:txBody>
          <a:bodyPr anchor="t" anchorCtr="0"/>
          <a:lstStyle>
            <a:lvl1pPr algn="l">
              <a:defRPr sz="3800" spc="50" baseline="0"/>
            </a:lvl1pPr>
          </a:lstStyle>
          <a:p>
            <a:endParaRPr lang="de-CH" dirty="0"/>
          </a:p>
        </p:txBody>
      </p:sp>
      <p:sp>
        <p:nvSpPr>
          <p:cNvPr id="3" name="Untertitel 2" descr="&lt;Mitarbeitende_Ersteller_Mitarbeitende_Fakultaet&gt;&#10;&#10;&lt;Mitarbeitende_Ersteller_Mitarbeitende_Institut&gt;">
            <a:extLst>
              <a:ext uri="{FF2B5EF4-FFF2-40B4-BE49-F238E27FC236}">
                <a16:creationId xmlns:a16="http://schemas.microsoft.com/office/drawing/2014/main" id="{BBD95983-37AF-4025-91FE-CAC128DFA3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3550" y="368300"/>
            <a:ext cx="5040000" cy="684000"/>
          </a:xfrm>
        </p:spPr>
        <p:txBody>
          <a:bodyPr tIns="18000"/>
          <a:lstStyle>
            <a:lvl1pPr marL="0" indent="0" algn="l">
              <a:buNone/>
              <a:defRPr sz="1000" b="1" cap="all" spc="50" baseline="0"/>
            </a:lvl1pPr>
            <a:lvl2pPr marL="410428" indent="0" algn="ctr">
              <a:buNone/>
              <a:defRPr sz="1795"/>
            </a:lvl2pPr>
            <a:lvl3pPr marL="820857" indent="0" algn="ctr">
              <a:buNone/>
              <a:defRPr sz="1616"/>
            </a:lvl3pPr>
            <a:lvl4pPr marL="1231285" indent="0" algn="ctr">
              <a:buNone/>
              <a:defRPr sz="1436"/>
            </a:lvl4pPr>
            <a:lvl5pPr marL="1641714" indent="0" algn="ctr">
              <a:buNone/>
              <a:defRPr sz="1436"/>
            </a:lvl5pPr>
            <a:lvl6pPr marL="2052142" indent="0" algn="ctr">
              <a:buNone/>
              <a:defRPr sz="1436"/>
            </a:lvl6pPr>
            <a:lvl7pPr marL="2462571" indent="0" algn="ctr">
              <a:buNone/>
              <a:defRPr sz="1436"/>
            </a:lvl7pPr>
            <a:lvl8pPr marL="2872999" indent="0" algn="ctr">
              <a:buNone/>
              <a:defRPr sz="1436"/>
            </a:lvl8pPr>
            <a:lvl9pPr marL="3283428" indent="0" algn="ctr">
              <a:buNone/>
              <a:defRPr sz="1436"/>
            </a:lvl9pPr>
          </a:lstStyle>
          <a:p>
            <a:r>
              <a:rPr lang="de-DE" dirty="0"/>
              <a:t>
</a:t>
            </a:r>
            <a:endParaRPr lang="de-CH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994F14CC-4D14-46F5-B520-ADCE2CD58B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431" y="327724"/>
            <a:ext cx="2419350" cy="742950"/>
          </a:xfrm>
          <a:prstGeom prst="rect">
            <a:avLst/>
          </a:prstGeom>
        </p:spPr>
      </p:pic>
      <p:sp>
        <p:nvSpPr>
          <p:cNvPr id="18" name="Datumsplatzhalter 17" descr="&lt;Einzelfelder_Präsentationstitel&gt;, &lt;Einzelfelder_Datum&gt;">
            <a:extLst>
              <a:ext uri="{FF2B5EF4-FFF2-40B4-BE49-F238E27FC236}">
                <a16:creationId xmlns:a16="http://schemas.microsoft.com/office/drawing/2014/main" id="{B1323FEA-EBF4-4D0D-903F-F7D9F322A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de-CH"/>
              <a:t>25 mars 2026</a:t>
            </a:r>
            <a:endParaRPr lang="de-CH" dirty="0"/>
          </a:p>
        </p:txBody>
      </p:sp>
      <p:sp>
        <p:nvSpPr>
          <p:cNvPr id="19" name="Fußzeilenplatzhalter 18" descr="&lt;Mitarbeitende_Ersteller_Mitarbeitende_Titelmitname&gt;">
            <a:extLst>
              <a:ext uri="{FF2B5EF4-FFF2-40B4-BE49-F238E27FC236}">
                <a16:creationId xmlns:a16="http://schemas.microsoft.com/office/drawing/2014/main" id="{45DABE74-37F5-49AB-932A-B5B1BF776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43550" y="4257926"/>
            <a:ext cx="5040000" cy="216000"/>
          </a:xfrm>
        </p:spPr>
        <p:txBody>
          <a:bodyPr bIns="0" anchor="t" anchorCtr="0"/>
          <a:lstStyle>
            <a:lvl1pPr>
              <a:defRPr lang="de-CH" sz="1000" b="1" kern="1200" cap="all" spc="5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defTabSz="820857">
              <a:lnSpc>
                <a:spcPct val="117000"/>
              </a:lnSpc>
            </a:pPr>
            <a:r>
              <a:rPr lang="de-CH" sz="1000" b="1" kern="1200" cap="all" spc="5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Prof. em. Dr. Paul Richli</a:t>
            </a:r>
            <a:endParaRPr lang="de-CH" sz="1000" b="1" kern="1200" cap="all" spc="5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Bildplatzhalter 21">
            <a:extLst>
              <a:ext uri="{FF2B5EF4-FFF2-40B4-BE49-F238E27FC236}">
                <a16:creationId xmlns:a16="http://schemas.microsoft.com/office/drawing/2014/main" id="{CC393FA3-A6A3-41AF-8F2C-A42D465142F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58775" y="1538288"/>
            <a:ext cx="4824000" cy="4824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800"/>
            </a:lvl1pPr>
          </a:lstStyle>
          <a:p>
            <a:r>
              <a:rPr lang="de-CH" dirty="0"/>
              <a:t>Titelbild</a:t>
            </a:r>
          </a:p>
        </p:txBody>
      </p:sp>
      <p:sp>
        <p:nvSpPr>
          <p:cNvPr id="9" name="Bildplatzhalter 21">
            <a:extLst>
              <a:ext uri="{FF2B5EF4-FFF2-40B4-BE49-F238E27FC236}">
                <a16:creationId xmlns:a16="http://schemas.microsoft.com/office/drawing/2014/main" id="{BD2FFD82-6F1D-4CEF-992A-ED4A7CA56F7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543550" y="5203611"/>
            <a:ext cx="973138" cy="493927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800"/>
            </a:lvl1pPr>
          </a:lstStyle>
          <a:p>
            <a:r>
              <a:rPr lang="de-CH" dirty="0"/>
              <a:t>Partnerlogo</a:t>
            </a:r>
          </a:p>
        </p:txBody>
      </p:sp>
      <p:sp>
        <p:nvSpPr>
          <p:cNvPr id="10" name="Bildplatzhalter 21">
            <a:extLst>
              <a:ext uri="{FF2B5EF4-FFF2-40B4-BE49-F238E27FC236}">
                <a16:creationId xmlns:a16="http://schemas.microsoft.com/office/drawing/2014/main" id="{62EB18FE-B9DE-4B95-AD30-9A367FFC9C3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696075" y="5203611"/>
            <a:ext cx="973138" cy="493927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800"/>
            </a:lvl1pPr>
          </a:lstStyle>
          <a:p>
            <a:r>
              <a:rPr lang="de-CH" dirty="0"/>
              <a:t>Partnerlogo</a:t>
            </a:r>
          </a:p>
        </p:txBody>
      </p:sp>
      <p:sp>
        <p:nvSpPr>
          <p:cNvPr id="11" name="Bildplatzhalter 21">
            <a:extLst>
              <a:ext uri="{FF2B5EF4-FFF2-40B4-BE49-F238E27FC236}">
                <a16:creationId xmlns:a16="http://schemas.microsoft.com/office/drawing/2014/main" id="{193486A0-BD3E-4A1D-93E1-ED172871C955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7848600" y="5203611"/>
            <a:ext cx="973138" cy="493927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800"/>
            </a:lvl1pPr>
          </a:lstStyle>
          <a:p>
            <a:r>
              <a:rPr lang="de-CH" dirty="0"/>
              <a:t>Partnerlogo</a:t>
            </a:r>
          </a:p>
        </p:txBody>
      </p:sp>
      <p:sp>
        <p:nvSpPr>
          <p:cNvPr id="12" name="Bildplatzhalter 21">
            <a:extLst>
              <a:ext uri="{FF2B5EF4-FFF2-40B4-BE49-F238E27FC236}">
                <a16:creationId xmlns:a16="http://schemas.microsoft.com/office/drawing/2014/main" id="{4C9FD99E-DFF1-4010-B144-89B625A68811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001125" y="5203611"/>
            <a:ext cx="973138" cy="493927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800"/>
            </a:lvl1pPr>
          </a:lstStyle>
          <a:p>
            <a:r>
              <a:rPr lang="de-CH" dirty="0"/>
              <a:t>Partnerlogo</a:t>
            </a:r>
          </a:p>
        </p:txBody>
      </p:sp>
    </p:spTree>
    <p:extLst>
      <p:ext uri="{BB962C8B-B14F-4D97-AF65-F5344CB8AC3E}">
        <p14:creationId xmlns:p14="http://schemas.microsoft.com/office/powerpoint/2010/main" val="1743736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82" userDrawn="1">
          <p15:clr>
            <a:srgbClr val="5ACBF0"/>
          </p15:clr>
        </p15:guide>
        <p15:guide id="6" orient="horz" pos="3271" userDrawn="1">
          <p15:clr>
            <a:srgbClr val="5ACBF0"/>
          </p15:clr>
        </p15:guide>
        <p15:guide id="7" orient="horz" pos="3589" userDrawn="1">
          <p15:clr>
            <a:srgbClr val="5ACBF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verzeichnis">
    <p:bg>
      <p:bgPr>
        <a:solidFill>
          <a:srgbClr val="F9D3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descr="&lt;Einzelfelder_Präsentationstitel&gt;">
            <a:extLst>
              <a:ext uri="{FF2B5EF4-FFF2-40B4-BE49-F238E27FC236}">
                <a16:creationId xmlns:a16="http://schemas.microsoft.com/office/drawing/2014/main" id="{71992966-A211-4F6E-9170-972BCF45C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966903"/>
            <a:ext cx="10224000" cy="565247"/>
          </a:xfrm>
        </p:spPr>
        <p:txBody>
          <a:bodyPr/>
          <a:lstStyle>
            <a:lvl1pPr>
              <a:defRPr lang="de-CH" sz="3800" b="1" kern="1200" cap="all" spc="50" baseline="0" dirty="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CH" dirty="0"/>
          </a:p>
        </p:txBody>
      </p:sp>
      <p:sp>
        <p:nvSpPr>
          <p:cNvPr id="4" name="Datumsplatzhalter 3" descr="&lt;Einzelfelder_Präsentationstitel&gt;, &lt;Einzelfelder_Datum&gt;">
            <a:extLst>
              <a:ext uri="{FF2B5EF4-FFF2-40B4-BE49-F238E27FC236}">
                <a16:creationId xmlns:a16="http://schemas.microsoft.com/office/drawing/2014/main" id="{4857FD85-AC0B-4D14-821D-FE9B94825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de-CH"/>
              <a:t>25 mars 2026</a:t>
            </a:r>
            <a:endParaRPr lang="de-CH" dirty="0"/>
          </a:p>
        </p:txBody>
      </p:sp>
      <p:sp>
        <p:nvSpPr>
          <p:cNvPr id="5" name="Fußzeilenplatzhalter 4" descr="&lt;Mitarbeitende_Ersteller_Mitarbeitende_Titelmitname&gt;">
            <a:extLst>
              <a:ext uri="{FF2B5EF4-FFF2-40B4-BE49-F238E27FC236}">
                <a16:creationId xmlns:a16="http://schemas.microsoft.com/office/drawing/2014/main" id="{32010953-3546-4290-BA6D-D7F662A3F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de-CH"/>
              <a:t>Prof. em. Dr. Paul Richli</a:t>
            </a:r>
            <a:endParaRPr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B592DEC-4CF7-48F6-B4FE-D0061E31B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BA92-B65E-42F5-BB28-73DA50746AED}" type="slidenum">
              <a:rPr lang="de-CH"/>
              <a:t>‹Nr.›</a:t>
            </a:fld>
            <a:endParaRPr lang="de-CH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CDAC7952-ACCD-43D1-BF6F-9F45B94B655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8775" y="2031318"/>
            <a:ext cx="10223500" cy="3744000"/>
          </a:xfrm>
        </p:spPr>
        <p:txBody>
          <a:bodyPr numCol="2" spcCol="144000"/>
          <a:lstStyle>
            <a:lvl1pPr marL="432000" indent="-432000">
              <a:spcAft>
                <a:spcPts val="1900"/>
              </a:spcAft>
              <a:buFont typeface="+mj-lt"/>
              <a:buAutoNum type="arabicPeriod"/>
              <a:tabLst>
                <a:tab pos="432000" algn="l"/>
              </a:tabLst>
              <a:defRPr sz="1800"/>
            </a:lvl1pPr>
            <a:lvl2pPr>
              <a:buFontTx/>
              <a:buNone/>
              <a:defRPr sz="1800"/>
            </a:lvl2pPr>
            <a:lvl3pPr>
              <a:buFont typeface="Arial" panose="020B0604020202020204" pitchFamily="34" charset="0"/>
              <a:buChar char="–"/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2311802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75" userDrawn="1">
          <p15:clr>
            <a:srgbClr val="5ACBF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folie">
    <p:bg>
      <p:bgPr>
        <a:solidFill>
          <a:srgbClr val="F9D3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descr="&lt;Einzelfelder_Präsentationstitel&gt;">
            <a:extLst>
              <a:ext uri="{FF2B5EF4-FFF2-40B4-BE49-F238E27FC236}">
                <a16:creationId xmlns:a16="http://schemas.microsoft.com/office/drawing/2014/main" id="{71992966-A211-4F6E-9170-972BCF45C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8800" y="966902"/>
            <a:ext cx="5066650" cy="5270386"/>
          </a:xfrm>
        </p:spPr>
        <p:txBody>
          <a:bodyPr/>
          <a:lstStyle>
            <a:lvl1pPr>
              <a:defRPr lang="de-CH" sz="3800" b="1" kern="1200" cap="all" spc="50" baseline="0" dirty="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CH" dirty="0"/>
          </a:p>
        </p:txBody>
      </p:sp>
      <p:sp>
        <p:nvSpPr>
          <p:cNvPr id="4" name="Datumsplatzhalter 3" descr="&lt;Einzelfelder_Präsentationstitel&gt;, &lt;Einzelfelder_Datum&gt;">
            <a:extLst>
              <a:ext uri="{FF2B5EF4-FFF2-40B4-BE49-F238E27FC236}">
                <a16:creationId xmlns:a16="http://schemas.microsoft.com/office/drawing/2014/main" id="{4857FD85-AC0B-4D14-821D-FE9B94825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de-CH"/>
              <a:t>25 mars 2026</a:t>
            </a:r>
            <a:endParaRPr lang="de-CH" dirty="0"/>
          </a:p>
        </p:txBody>
      </p:sp>
      <p:sp>
        <p:nvSpPr>
          <p:cNvPr id="5" name="Fußzeilenplatzhalter 4" descr="&lt;Mitarbeitende_Ersteller_Mitarbeitende_Titelmitname&gt;">
            <a:extLst>
              <a:ext uri="{FF2B5EF4-FFF2-40B4-BE49-F238E27FC236}">
                <a16:creationId xmlns:a16="http://schemas.microsoft.com/office/drawing/2014/main" id="{32010953-3546-4290-BA6D-D7F662A3F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de-CH"/>
              <a:t>Prof. em. Dr. Paul Richli</a:t>
            </a:r>
            <a:endParaRPr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B592DEC-4CF7-48F6-B4FE-D0061E31B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BA92-B65E-42F5-BB28-73DA50746AED}" type="slidenum">
              <a:rPr lang="de-CH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2769814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, 1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descr="INHALT">
            <a:extLst>
              <a:ext uri="{FF2B5EF4-FFF2-40B4-BE49-F238E27FC236}">
                <a16:creationId xmlns:a16="http://schemas.microsoft.com/office/drawing/2014/main" id="{155DB9D7-2559-468D-A3AB-FDCFA00B7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de-DE" dirty="0"/>
              <a:t>INHALT</a:t>
            </a:r>
            <a:endParaRPr lang="de-CH" dirty="0"/>
          </a:p>
        </p:txBody>
      </p:sp>
      <p:sp>
        <p:nvSpPr>
          <p:cNvPr id="6" name="Datumsplatzhalter 5" descr="&lt;Einzelfelder_Präsentationstitel&gt;, &lt;Einzelfelder_Datum&gt;">
            <a:extLst>
              <a:ext uri="{FF2B5EF4-FFF2-40B4-BE49-F238E27FC236}">
                <a16:creationId xmlns:a16="http://schemas.microsoft.com/office/drawing/2014/main" id="{2CF66EB9-A461-4BE9-A12B-60ABA80C6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de-CH"/>
              <a:t>25 mars 2026</a:t>
            </a:r>
            <a:endParaRPr lang="de-CH" dirty="0"/>
          </a:p>
        </p:txBody>
      </p:sp>
      <p:sp>
        <p:nvSpPr>
          <p:cNvPr id="7" name="Fußzeilenplatzhalter 6" descr="&lt;Mitarbeitende_Ersteller_Mitarbeitende_Titelmitname&gt;">
            <a:extLst>
              <a:ext uri="{FF2B5EF4-FFF2-40B4-BE49-F238E27FC236}">
                <a16:creationId xmlns:a16="http://schemas.microsoft.com/office/drawing/2014/main" id="{5D0BA506-B2AF-4860-87C2-5838B2D52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de-CH"/>
              <a:t>Prof. em. Dr. Paul Richli</a:t>
            </a:r>
            <a:endParaRPr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3600938A-377D-46DC-9CEE-22805093B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BA92-B65E-42F5-BB28-73DA50746AED}" type="slidenum">
              <a:rPr lang="de-CH"/>
              <a:t>‹Nr.›</a:t>
            </a:fld>
            <a:endParaRPr lang="de-CH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A3DCDC9-8581-4933-B09A-8E31DBD4F62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8775" y="1484314"/>
            <a:ext cx="10223500" cy="4752974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743765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, 2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descr="&lt;Einzelfelder_Präsentationstitel&gt;">
            <a:extLst>
              <a:ext uri="{FF2B5EF4-FFF2-40B4-BE49-F238E27FC236}">
                <a16:creationId xmlns:a16="http://schemas.microsoft.com/office/drawing/2014/main" id="{155DB9D7-2559-468D-A3AB-FDCFA00B7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1009863"/>
            <a:ext cx="5037863" cy="360000"/>
          </a:xfrm>
        </p:spPr>
        <p:txBody>
          <a:bodyPr/>
          <a:lstStyle>
            <a:lvl1pPr>
              <a:defRPr sz="2400"/>
            </a:lvl1pPr>
          </a:lstStyle>
          <a:p>
            <a:endParaRPr lang="de-CH" dirty="0"/>
          </a:p>
        </p:txBody>
      </p:sp>
      <p:sp>
        <p:nvSpPr>
          <p:cNvPr id="6" name="Datumsplatzhalter 5" descr="&lt;Einzelfelder_Präsentationstitel&gt;, &lt;Einzelfelder_Datum&gt;">
            <a:extLst>
              <a:ext uri="{FF2B5EF4-FFF2-40B4-BE49-F238E27FC236}">
                <a16:creationId xmlns:a16="http://schemas.microsoft.com/office/drawing/2014/main" id="{2CF66EB9-A461-4BE9-A12B-60ABA80C6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de-CH"/>
              <a:t>25 mars 2026</a:t>
            </a:r>
            <a:endParaRPr lang="de-CH" dirty="0"/>
          </a:p>
        </p:txBody>
      </p:sp>
      <p:sp>
        <p:nvSpPr>
          <p:cNvPr id="7" name="Fußzeilenplatzhalter 6" descr="&lt;Mitarbeitende_Ersteller_Mitarbeitende_Titelmitname&gt;">
            <a:extLst>
              <a:ext uri="{FF2B5EF4-FFF2-40B4-BE49-F238E27FC236}">
                <a16:creationId xmlns:a16="http://schemas.microsoft.com/office/drawing/2014/main" id="{5D0BA506-B2AF-4860-87C2-5838B2D52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de-CH"/>
              <a:t>Prof. em. Dr. Paul Richli</a:t>
            </a:r>
            <a:endParaRPr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3600938A-377D-46DC-9CEE-22805093B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BA92-B65E-42F5-BB28-73DA50746AED}" type="slidenum">
              <a:rPr lang="de-CH"/>
              <a:t>‹Nr.›</a:t>
            </a:fld>
            <a:endParaRPr lang="de-CH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A3DCDC9-8581-4933-B09A-8E31DBD4F62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8775" y="1484314"/>
            <a:ext cx="5039088" cy="4752974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9" name="Textplatzhalter 3">
            <a:extLst>
              <a:ext uri="{FF2B5EF4-FFF2-40B4-BE49-F238E27FC236}">
                <a16:creationId xmlns:a16="http://schemas.microsoft.com/office/drawing/2014/main" id="{A1C6B66F-90CC-46C6-A829-8E8D3785400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4912" y="991452"/>
            <a:ext cx="5039088" cy="5245836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06280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ger Titel und Text, 2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5DB9D7-2559-468D-A3AB-FDCFA00B7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1009863"/>
            <a:ext cx="5037863" cy="2419137"/>
          </a:xfrm>
        </p:spPr>
        <p:txBody>
          <a:bodyPr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6" name="Datumsplatzhalter 5" descr="&lt;Einzelfelder_Präsentationstitel&gt;, &lt;Einzelfelder_Datum&gt;">
            <a:extLst>
              <a:ext uri="{FF2B5EF4-FFF2-40B4-BE49-F238E27FC236}">
                <a16:creationId xmlns:a16="http://schemas.microsoft.com/office/drawing/2014/main" id="{2CF66EB9-A461-4BE9-A12B-60ABA80C6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de-CH"/>
              <a:t>25 mars 2026</a:t>
            </a:r>
            <a:endParaRPr lang="de-CH" dirty="0"/>
          </a:p>
        </p:txBody>
      </p:sp>
      <p:sp>
        <p:nvSpPr>
          <p:cNvPr id="7" name="Fußzeilenplatzhalter 6" descr="&lt;Mitarbeitende_Ersteller_Mitarbeitende_Titelmitname&gt;">
            <a:extLst>
              <a:ext uri="{FF2B5EF4-FFF2-40B4-BE49-F238E27FC236}">
                <a16:creationId xmlns:a16="http://schemas.microsoft.com/office/drawing/2014/main" id="{5D0BA506-B2AF-4860-87C2-5838B2D52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de-CH"/>
              <a:t>Prof. em. Dr. Paul Richli</a:t>
            </a:r>
            <a:endParaRPr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3600938A-377D-46DC-9CEE-22805093B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BA92-B65E-42F5-BB28-73DA50746AED}" type="slidenum">
              <a:rPr lang="de-CH"/>
              <a:t>‹Nr.›</a:t>
            </a:fld>
            <a:endParaRPr lang="de-CH" dirty="0"/>
          </a:p>
        </p:txBody>
      </p:sp>
      <p:sp>
        <p:nvSpPr>
          <p:cNvPr id="9" name="Textplatzhalter 3">
            <a:extLst>
              <a:ext uri="{FF2B5EF4-FFF2-40B4-BE49-F238E27FC236}">
                <a16:creationId xmlns:a16="http://schemas.microsoft.com/office/drawing/2014/main" id="{A1C6B66F-90CC-46C6-A829-8E8D3785400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44912" y="991452"/>
            <a:ext cx="5039088" cy="5245836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0850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1 Bild links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5DB9D7-2559-468D-A3AB-FDCFA00B7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5028" y="1009863"/>
            <a:ext cx="5038971" cy="360000"/>
          </a:xfrm>
        </p:spPr>
        <p:txBody>
          <a:bodyPr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6" name="Datumsplatzhalter 5" descr="&lt;Einzelfelder_Präsentationstitel&gt;, &lt;Einzelfelder_Datum&gt;">
            <a:extLst>
              <a:ext uri="{FF2B5EF4-FFF2-40B4-BE49-F238E27FC236}">
                <a16:creationId xmlns:a16="http://schemas.microsoft.com/office/drawing/2014/main" id="{2CF66EB9-A461-4BE9-A12B-60ABA80C6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de-CH"/>
              <a:t>25 mars 2026</a:t>
            </a:r>
            <a:endParaRPr lang="de-CH" dirty="0"/>
          </a:p>
        </p:txBody>
      </p:sp>
      <p:sp>
        <p:nvSpPr>
          <p:cNvPr id="7" name="Fußzeilenplatzhalter 6" descr="&lt;Mitarbeitende_Ersteller_Mitarbeitende_Titelmitname&gt;">
            <a:extLst>
              <a:ext uri="{FF2B5EF4-FFF2-40B4-BE49-F238E27FC236}">
                <a16:creationId xmlns:a16="http://schemas.microsoft.com/office/drawing/2014/main" id="{5D0BA506-B2AF-4860-87C2-5838B2D52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de-CH"/>
              <a:t>Prof. em. Dr. Paul Richli</a:t>
            </a:r>
            <a:endParaRPr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3600938A-377D-46DC-9CEE-22805093B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BA92-B65E-42F5-BB28-73DA50746AED}" type="slidenum">
              <a:rPr lang="de-CH"/>
              <a:t>‹Nr.›</a:t>
            </a:fld>
            <a:endParaRPr lang="de-CH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A3DCDC9-8581-4933-B09A-8E31DBD4F62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43550" y="1484314"/>
            <a:ext cx="5038724" cy="4752974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9" name="Bildplatzhalter 21">
            <a:extLst>
              <a:ext uri="{FF2B5EF4-FFF2-40B4-BE49-F238E27FC236}">
                <a16:creationId xmlns:a16="http://schemas.microsoft.com/office/drawing/2014/main" id="{BCF6B4D8-F15B-49F1-9E6E-32F19A41B18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58775" y="1052514"/>
            <a:ext cx="5041900" cy="5184774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981241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DBB907FC-8EEA-4706-98EB-1F20D0D83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1009863"/>
            <a:ext cx="10224000" cy="3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CH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BCB51EB-182E-4020-8D86-3EF8848E6C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8775" y="1484314"/>
            <a:ext cx="10224000" cy="4752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dirty="0"/>
              <a:t>Mastertextformat bearbeiten</a:t>
            </a:r>
          </a:p>
          <a:p>
            <a:pPr lvl="1"/>
            <a:r>
              <a:rPr lang="de-CH" dirty="0"/>
              <a:t>Zweite 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  <a:p>
            <a:pPr lvl="5"/>
            <a:r>
              <a:rPr lang="de-CH" dirty="0"/>
              <a:t>Sechste Ebene</a:t>
            </a:r>
          </a:p>
          <a:p>
            <a:pPr lvl="6"/>
            <a:r>
              <a:rPr lang="de-CH" dirty="0"/>
              <a:t>Siebte Ebene</a:t>
            </a:r>
          </a:p>
          <a:p>
            <a:pPr lvl="7"/>
            <a:r>
              <a:rPr lang="de-CH" dirty="0"/>
              <a:t>Achte Ebene</a:t>
            </a:r>
          </a:p>
          <a:p>
            <a:pPr lvl="8"/>
            <a:r>
              <a:rPr lang="de-CH" dirty="0"/>
              <a:t>Neunte Ebene</a:t>
            </a:r>
          </a:p>
        </p:txBody>
      </p:sp>
      <p:sp>
        <p:nvSpPr>
          <p:cNvPr id="4" name="Datumsplatzhalter 3" descr="&lt;Einzelfelder_Präsentationstitel&gt;, &lt;Einzelfelder_Datum&gt;">
            <a:extLst>
              <a:ext uri="{FF2B5EF4-FFF2-40B4-BE49-F238E27FC236}">
                <a16:creationId xmlns:a16="http://schemas.microsoft.com/office/drawing/2014/main" id="{86B66F5F-246B-41C3-A7EF-74B5848C43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0001" y="6417721"/>
            <a:ext cx="5039088" cy="216000"/>
          </a:xfrm>
          <a:prstGeom prst="rect">
            <a:avLst/>
          </a:prstGeom>
        </p:spPr>
        <p:txBody>
          <a:bodyPr vert="horz" lIns="0" tIns="0" rIns="0" bIns="18000" rtlCol="0" anchor="b" anchorCtr="0"/>
          <a:lstStyle>
            <a:lvl1pPr algn="l">
              <a:defRPr sz="700">
                <a:solidFill>
                  <a:srgbClr val="000000"/>
                </a:solidFill>
              </a:defRPr>
            </a:lvl1pPr>
          </a:lstStyle>
          <a:p>
            <a:r>
              <a:rPr lang="de-CH"/>
              <a:t>25 mars 2026</a:t>
            </a:r>
            <a:endParaRPr lang="de-CH" dirty="0"/>
          </a:p>
        </p:txBody>
      </p:sp>
      <p:sp>
        <p:nvSpPr>
          <p:cNvPr id="5" name="Fußzeilenplatzhalter 4" descr="&lt;Mitarbeitende_Ersteller_Mitarbeitende_Titelmitname&gt;">
            <a:extLst>
              <a:ext uri="{FF2B5EF4-FFF2-40B4-BE49-F238E27FC236}">
                <a16:creationId xmlns:a16="http://schemas.microsoft.com/office/drawing/2014/main" id="{BA7469D3-D758-4D66-B52B-335D0B004E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43550" y="6417721"/>
            <a:ext cx="4176713" cy="216000"/>
          </a:xfrm>
          <a:prstGeom prst="rect">
            <a:avLst/>
          </a:prstGeom>
        </p:spPr>
        <p:txBody>
          <a:bodyPr vert="horz" lIns="0" tIns="0" rIns="0" bIns="18000" rtlCol="0" anchor="b" anchorCtr="0"/>
          <a:lstStyle>
            <a:lvl1pPr algn="l">
              <a:defRPr sz="700">
                <a:solidFill>
                  <a:srgbClr val="000000"/>
                </a:solidFill>
              </a:defRPr>
            </a:lvl1pPr>
          </a:lstStyle>
          <a:p>
            <a:r>
              <a:rPr lang="de-CH"/>
              <a:t>Prof. em. Dr. Paul Richli</a:t>
            </a:r>
            <a:endParaRPr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6B6E1BC-0BF1-4586-8DE0-316908CCD9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64725" y="6417721"/>
            <a:ext cx="718050" cy="216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100">
                <a:solidFill>
                  <a:srgbClr val="000000"/>
                </a:solidFill>
              </a:defRPr>
            </a:lvl1pPr>
          </a:lstStyle>
          <a:p>
            <a:fld id="{0A6ABA92-B65E-42F5-BB28-73DA50746AED}" type="slidenum">
              <a:rPr lang="de-CH"/>
              <a:pPr/>
              <a:t>‹Nr.›</a:t>
            </a:fld>
            <a:endParaRPr lang="de-CH" dirty="0"/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9FDFFC1B-1543-47CF-ADEA-5D5B6A3C01D1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431" y="358065"/>
            <a:ext cx="1266825" cy="41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252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59" r:id="rId2"/>
    <p:sldLayoutId id="2147483653" r:id="rId3"/>
    <p:sldLayoutId id="2147483671" r:id="rId4"/>
    <p:sldLayoutId id="2147483666" r:id="rId5"/>
    <p:sldLayoutId id="2147483663" r:id="rId6"/>
    <p:sldLayoutId id="2147483655" r:id="rId7"/>
    <p:sldLayoutId id="2147483649" r:id="rId8"/>
    <p:sldLayoutId id="2147483672" r:id="rId9"/>
    <p:sldLayoutId id="2147483669" r:id="rId10"/>
    <p:sldLayoutId id="2147483664" r:id="rId11"/>
    <p:sldLayoutId id="2147483656" r:id="rId12"/>
    <p:sldLayoutId id="2147483650" r:id="rId13"/>
    <p:sldLayoutId id="2147483673" r:id="rId14"/>
    <p:sldLayoutId id="2147483667" r:id="rId15"/>
    <p:sldLayoutId id="2147483660" r:id="rId16"/>
    <p:sldLayoutId id="2147483657" r:id="rId17"/>
    <p:sldLayoutId id="2147483651" r:id="rId18"/>
    <p:sldLayoutId id="2147483670" r:id="rId19"/>
    <p:sldLayoutId id="2147483661" r:id="rId20"/>
    <p:sldLayoutId id="2147483654" r:id="rId21"/>
    <p:sldLayoutId id="2147483674" r:id="rId22"/>
    <p:sldLayoutId id="2147483668" r:id="rId23"/>
    <p:sldLayoutId id="2147483665" r:id="rId24"/>
    <p:sldLayoutId id="2147483658" r:id="rId25"/>
    <p:sldLayoutId id="2147483652" r:id="rId26"/>
  </p:sldLayoutIdLst>
  <p:hf hdr="0"/>
  <p:txStyles>
    <p:titleStyle>
      <a:lvl1pPr algn="l" defTabSz="820857" rtl="0" eaLnBrk="1" latinLnBrk="0" hangingPunct="1">
        <a:lnSpc>
          <a:spcPct val="95000"/>
        </a:lnSpc>
        <a:spcBef>
          <a:spcPct val="0"/>
        </a:spcBef>
        <a:buNone/>
        <a:defRPr sz="2000" b="1" kern="1200" cap="all" spc="30" baseline="0">
          <a:solidFill>
            <a:srgbClr val="000000"/>
          </a:solidFill>
          <a:latin typeface="+mj-lt"/>
          <a:ea typeface="+mj-ea"/>
          <a:cs typeface="+mj-cs"/>
        </a:defRPr>
      </a:lvl1pPr>
    </p:titleStyle>
    <p:bodyStyle>
      <a:lvl1pPr marL="0" indent="0" algn="l" defTabSz="864000" rtl="0" eaLnBrk="1" latinLnBrk="0" hangingPunct="1">
        <a:lnSpc>
          <a:spcPct val="117000"/>
        </a:lnSpc>
        <a:spcBef>
          <a:spcPts val="0"/>
        </a:spcBef>
        <a:buFont typeface="Arial" panose="020B0604020202020204" pitchFamily="34" charset="0"/>
        <a:buNone/>
        <a:defRPr sz="1400" kern="1200">
          <a:solidFill>
            <a:srgbClr val="000000"/>
          </a:solidFill>
          <a:latin typeface="+mn-lt"/>
          <a:ea typeface="+mn-ea"/>
          <a:cs typeface="+mn-cs"/>
        </a:defRPr>
      </a:lvl1pPr>
      <a:lvl2pPr marL="216000" indent="-216000" algn="l" defTabSz="864000" rtl="0" eaLnBrk="1" latinLnBrk="0" hangingPunct="1">
        <a:lnSpc>
          <a:spcPct val="117000"/>
        </a:lnSpc>
        <a:spcBef>
          <a:spcPts val="0"/>
        </a:spcBef>
        <a:buFont typeface="Arial" panose="020B0604020202020204" pitchFamily="34" charset="0"/>
        <a:buChar char="–"/>
        <a:defRPr sz="1400" kern="1200">
          <a:solidFill>
            <a:srgbClr val="000000"/>
          </a:solidFill>
          <a:latin typeface="+mn-lt"/>
          <a:ea typeface="+mn-ea"/>
          <a:cs typeface="+mn-cs"/>
        </a:defRPr>
      </a:lvl2pPr>
      <a:lvl3pPr marL="198000" indent="-216000" algn="l" defTabSz="864000" rtl="0" eaLnBrk="1" latinLnBrk="0" hangingPunct="1">
        <a:lnSpc>
          <a:spcPct val="117000"/>
        </a:lnSpc>
        <a:spcBef>
          <a:spcPts val="0"/>
        </a:spcBef>
        <a:buFont typeface="+mj-lt"/>
        <a:buAutoNum type="arabicPeriod"/>
        <a:defRPr sz="1400" kern="1200">
          <a:solidFill>
            <a:srgbClr val="000000"/>
          </a:solidFill>
          <a:latin typeface="+mn-lt"/>
          <a:ea typeface="+mn-ea"/>
          <a:cs typeface="+mn-cs"/>
        </a:defRPr>
      </a:lvl3pPr>
      <a:lvl4pPr marL="432000" indent="-216000" algn="l" defTabSz="864000" rtl="0" eaLnBrk="1" latinLnBrk="0" hangingPunct="1">
        <a:lnSpc>
          <a:spcPct val="117000"/>
        </a:lnSpc>
        <a:spcBef>
          <a:spcPts val="0"/>
        </a:spcBef>
        <a:buFont typeface="Arial" panose="020B0604020202020204" pitchFamily="34" charset="0"/>
        <a:buChar char="–"/>
        <a:defRPr sz="1400" kern="1200">
          <a:solidFill>
            <a:srgbClr val="000000"/>
          </a:solidFill>
          <a:latin typeface="+mn-lt"/>
          <a:ea typeface="+mn-ea"/>
          <a:cs typeface="+mn-cs"/>
        </a:defRPr>
      </a:lvl4pPr>
      <a:lvl5pPr marL="648000" indent="-216000" algn="l" defTabSz="864000" rtl="0" eaLnBrk="1" latinLnBrk="0" hangingPunct="1">
        <a:lnSpc>
          <a:spcPct val="117000"/>
        </a:lnSpc>
        <a:spcBef>
          <a:spcPts val="0"/>
        </a:spcBef>
        <a:buFont typeface="Arial" panose="020B0604020202020204" pitchFamily="34" charset="0"/>
        <a:buChar char="–"/>
        <a:defRPr sz="1400" kern="1200">
          <a:solidFill>
            <a:srgbClr val="000000"/>
          </a:solidFill>
          <a:latin typeface="+mn-lt"/>
          <a:ea typeface="+mn-ea"/>
          <a:cs typeface="+mn-cs"/>
        </a:defRPr>
      </a:lvl5pPr>
      <a:lvl6pPr marL="864000" indent="-216000" algn="l" defTabSz="864000" rtl="0" eaLnBrk="1" latinLnBrk="0" hangingPunct="1">
        <a:lnSpc>
          <a:spcPct val="117000"/>
        </a:lnSpc>
        <a:spcBef>
          <a:spcPts val="0"/>
        </a:spcBef>
        <a:buFont typeface="Arial" panose="020B0604020202020204" pitchFamily="34" charset="0"/>
        <a:buChar char="–"/>
        <a:defRPr sz="1400" kern="1200">
          <a:solidFill>
            <a:srgbClr val="000000"/>
          </a:solidFill>
          <a:latin typeface="+mn-lt"/>
          <a:ea typeface="+mn-ea"/>
          <a:cs typeface="+mn-cs"/>
        </a:defRPr>
      </a:lvl6pPr>
      <a:lvl7pPr marL="1080000" indent="-216000" algn="l" defTabSz="864000" rtl="0" eaLnBrk="1" latinLnBrk="0" hangingPunct="1">
        <a:lnSpc>
          <a:spcPct val="117000"/>
        </a:lnSpc>
        <a:spcBef>
          <a:spcPts val="0"/>
        </a:spcBef>
        <a:buFont typeface="Arial" panose="020B0604020202020204" pitchFamily="34" charset="0"/>
        <a:buChar char="–"/>
        <a:defRPr sz="1400" kern="1200">
          <a:solidFill>
            <a:srgbClr val="000000"/>
          </a:solidFill>
          <a:latin typeface="+mn-lt"/>
          <a:ea typeface="+mn-ea"/>
          <a:cs typeface="+mn-cs"/>
        </a:defRPr>
      </a:lvl7pPr>
      <a:lvl8pPr marL="1296000" indent="-216000" algn="l" defTabSz="864000" rtl="0" eaLnBrk="1" latinLnBrk="0" hangingPunct="1">
        <a:lnSpc>
          <a:spcPct val="117000"/>
        </a:lnSpc>
        <a:spcBef>
          <a:spcPts val="0"/>
        </a:spcBef>
        <a:buFont typeface="Arial" panose="020B0604020202020204" pitchFamily="34" charset="0"/>
        <a:buChar char="–"/>
        <a:defRPr sz="1400" kern="1200">
          <a:solidFill>
            <a:srgbClr val="000000"/>
          </a:solidFill>
          <a:latin typeface="+mn-lt"/>
          <a:ea typeface="+mn-ea"/>
          <a:cs typeface="+mn-cs"/>
        </a:defRPr>
      </a:lvl8pPr>
      <a:lvl9pPr marL="1512000" indent="-216000" algn="l" defTabSz="864000" rtl="0" eaLnBrk="1" latinLnBrk="0" hangingPunct="1">
        <a:lnSpc>
          <a:spcPct val="117000"/>
        </a:lnSpc>
        <a:spcBef>
          <a:spcPts val="0"/>
        </a:spcBef>
        <a:buFont typeface="Arial" panose="020B0604020202020204" pitchFamily="34" charset="0"/>
        <a:buChar char="–"/>
        <a:defRPr sz="1400" kern="12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820857" rtl="0" eaLnBrk="1" latinLnBrk="0" hangingPunct="1">
        <a:defRPr sz="1616" kern="1200">
          <a:solidFill>
            <a:schemeClr val="tx1"/>
          </a:solidFill>
          <a:latin typeface="+mn-lt"/>
          <a:ea typeface="+mn-ea"/>
          <a:cs typeface="+mn-cs"/>
        </a:defRPr>
      </a:lvl1pPr>
      <a:lvl2pPr marL="410428" algn="l" defTabSz="820857" rtl="0" eaLnBrk="1" latinLnBrk="0" hangingPunct="1">
        <a:defRPr sz="1616" kern="1200">
          <a:solidFill>
            <a:schemeClr val="tx1"/>
          </a:solidFill>
          <a:latin typeface="+mn-lt"/>
          <a:ea typeface="+mn-ea"/>
          <a:cs typeface="+mn-cs"/>
        </a:defRPr>
      </a:lvl2pPr>
      <a:lvl3pPr marL="820857" algn="l" defTabSz="820857" rtl="0" eaLnBrk="1" latinLnBrk="0" hangingPunct="1">
        <a:defRPr sz="1616" kern="1200">
          <a:solidFill>
            <a:schemeClr val="tx1"/>
          </a:solidFill>
          <a:latin typeface="+mn-lt"/>
          <a:ea typeface="+mn-ea"/>
          <a:cs typeface="+mn-cs"/>
        </a:defRPr>
      </a:lvl3pPr>
      <a:lvl4pPr marL="1231285" algn="l" defTabSz="820857" rtl="0" eaLnBrk="1" latinLnBrk="0" hangingPunct="1">
        <a:defRPr sz="1616" kern="1200">
          <a:solidFill>
            <a:schemeClr val="tx1"/>
          </a:solidFill>
          <a:latin typeface="+mn-lt"/>
          <a:ea typeface="+mn-ea"/>
          <a:cs typeface="+mn-cs"/>
        </a:defRPr>
      </a:lvl4pPr>
      <a:lvl5pPr marL="1641714" algn="l" defTabSz="820857" rtl="0" eaLnBrk="1" latinLnBrk="0" hangingPunct="1">
        <a:defRPr sz="1616" kern="1200">
          <a:solidFill>
            <a:schemeClr val="tx1"/>
          </a:solidFill>
          <a:latin typeface="+mn-lt"/>
          <a:ea typeface="+mn-ea"/>
          <a:cs typeface="+mn-cs"/>
        </a:defRPr>
      </a:lvl5pPr>
      <a:lvl6pPr marL="2052142" algn="l" defTabSz="820857" rtl="0" eaLnBrk="1" latinLnBrk="0" hangingPunct="1">
        <a:defRPr sz="1616" kern="1200">
          <a:solidFill>
            <a:schemeClr val="tx1"/>
          </a:solidFill>
          <a:latin typeface="+mn-lt"/>
          <a:ea typeface="+mn-ea"/>
          <a:cs typeface="+mn-cs"/>
        </a:defRPr>
      </a:lvl6pPr>
      <a:lvl7pPr marL="2462571" algn="l" defTabSz="820857" rtl="0" eaLnBrk="1" latinLnBrk="0" hangingPunct="1">
        <a:defRPr sz="1616" kern="1200">
          <a:solidFill>
            <a:schemeClr val="tx1"/>
          </a:solidFill>
          <a:latin typeface="+mn-lt"/>
          <a:ea typeface="+mn-ea"/>
          <a:cs typeface="+mn-cs"/>
        </a:defRPr>
      </a:lvl7pPr>
      <a:lvl8pPr marL="2872999" algn="l" defTabSz="820857" rtl="0" eaLnBrk="1" latinLnBrk="0" hangingPunct="1">
        <a:defRPr sz="1616" kern="1200">
          <a:solidFill>
            <a:schemeClr val="tx1"/>
          </a:solidFill>
          <a:latin typeface="+mn-lt"/>
          <a:ea typeface="+mn-ea"/>
          <a:cs typeface="+mn-cs"/>
        </a:defRPr>
      </a:lvl8pPr>
      <a:lvl9pPr marL="3283428" algn="l" defTabSz="820857" rtl="0" eaLnBrk="1" latinLnBrk="0" hangingPunct="1">
        <a:defRPr sz="16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26" userDrawn="1">
          <p15:clr>
            <a:srgbClr val="547EBF"/>
          </p15:clr>
        </p15:guide>
        <p15:guide id="2" pos="6668" userDrawn="1">
          <p15:clr>
            <a:srgbClr val="547EBF"/>
          </p15:clr>
        </p15:guide>
        <p15:guide id="5" orient="horz" pos="3929" userDrawn="1">
          <p15:clr>
            <a:srgbClr val="547EBF"/>
          </p15:clr>
        </p15:guide>
        <p15:guide id="6" orient="horz" pos="4178" userDrawn="1">
          <p15:clr>
            <a:srgbClr val="547EBF"/>
          </p15:clr>
        </p15:guide>
        <p15:guide id="8" pos="3492" userDrawn="1">
          <p15:clr>
            <a:srgbClr val="5ACBF0"/>
          </p15:clr>
        </p15:guide>
        <p15:guide id="9" pos="3402" userDrawn="1">
          <p15:clr>
            <a:srgbClr val="5ACBF0"/>
          </p15:clr>
        </p15:guide>
        <p15:guide id="10" pos="2948" userDrawn="1">
          <p15:clr>
            <a:srgbClr val="5ACBF0"/>
          </p15:clr>
        </p15:guide>
        <p15:guide id="11" pos="2857" userDrawn="1">
          <p15:clr>
            <a:srgbClr val="5ACBF0"/>
          </p15:clr>
        </p15:guide>
        <p15:guide id="12" pos="2404" userDrawn="1">
          <p15:clr>
            <a:srgbClr val="5ACBF0"/>
          </p15:clr>
        </p15:guide>
        <p15:guide id="13" pos="2313" userDrawn="1">
          <p15:clr>
            <a:srgbClr val="5ACBF0"/>
          </p15:clr>
        </p15:guide>
        <p15:guide id="14" pos="1859" userDrawn="1">
          <p15:clr>
            <a:srgbClr val="5ACBF0"/>
          </p15:clr>
        </p15:guide>
        <p15:guide id="15" pos="1769" userDrawn="1">
          <p15:clr>
            <a:srgbClr val="5ACBF0"/>
          </p15:clr>
        </p15:guide>
        <p15:guide id="16" pos="1315" userDrawn="1">
          <p15:clr>
            <a:srgbClr val="5ACBF0"/>
          </p15:clr>
        </p15:guide>
        <p15:guide id="17" pos="1224" userDrawn="1">
          <p15:clr>
            <a:srgbClr val="5ACBF0"/>
          </p15:clr>
        </p15:guide>
        <p15:guide id="18" pos="771" userDrawn="1">
          <p15:clr>
            <a:srgbClr val="5ACBF0"/>
          </p15:clr>
        </p15:guide>
        <p15:guide id="19" pos="680" userDrawn="1">
          <p15:clr>
            <a:srgbClr val="5ACBF0"/>
          </p15:clr>
        </p15:guide>
        <p15:guide id="20" pos="3946" userDrawn="1">
          <p15:clr>
            <a:srgbClr val="5ACBF0"/>
          </p15:clr>
        </p15:guide>
        <p15:guide id="21" pos="4037" userDrawn="1">
          <p15:clr>
            <a:srgbClr val="5ACBF0"/>
          </p15:clr>
        </p15:guide>
        <p15:guide id="22" pos="4581" userDrawn="1">
          <p15:clr>
            <a:srgbClr val="5ACBF0"/>
          </p15:clr>
        </p15:guide>
        <p15:guide id="23" pos="4490" userDrawn="1">
          <p15:clr>
            <a:srgbClr val="5ACBF0"/>
          </p15:clr>
        </p15:guide>
        <p15:guide id="24" pos="5035" userDrawn="1">
          <p15:clr>
            <a:srgbClr val="5ACBF0"/>
          </p15:clr>
        </p15:guide>
        <p15:guide id="25" pos="5125" userDrawn="1">
          <p15:clr>
            <a:srgbClr val="5ACBF0"/>
          </p15:clr>
        </p15:guide>
        <p15:guide id="26" pos="5579" userDrawn="1">
          <p15:clr>
            <a:srgbClr val="5ACBF0"/>
          </p15:clr>
        </p15:guide>
        <p15:guide id="27" pos="5670" userDrawn="1">
          <p15:clr>
            <a:srgbClr val="5ACBF0"/>
          </p15:clr>
        </p15:guide>
        <p15:guide id="28" pos="6123" userDrawn="1">
          <p15:clr>
            <a:srgbClr val="5ACBF0"/>
          </p15:clr>
        </p15:guide>
        <p15:guide id="29" pos="6214" userDrawn="1">
          <p15:clr>
            <a:srgbClr val="5ACBF0"/>
          </p15:clr>
        </p15:guide>
        <p15:guide id="32" orient="horz" pos="232" userDrawn="1">
          <p15:clr>
            <a:srgbClr val="547EBF"/>
          </p15:clr>
        </p15:guide>
        <p15:guide id="36" orient="horz" pos="969" userDrawn="1">
          <p15:clr>
            <a:srgbClr val="5ACBF0"/>
          </p15:clr>
        </p15:guide>
        <p15:guide id="37" orient="horz" pos="663" userDrawn="1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&lt;Einzelfelder_Präsentationstitel&gt;">
            <a:extLst>
              <a:ext uri="{FF2B5EF4-FFF2-40B4-BE49-F238E27FC236}">
                <a16:creationId xmlns:a16="http://schemas.microsoft.com/office/drawing/2014/main" id="{C11613C6-AD18-411E-A443-E97E264973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19002" y="1448313"/>
            <a:ext cx="5066448" cy="3254316"/>
          </a:xfrm>
        </p:spPr>
        <p:txBody>
          <a:bodyPr/>
          <a:lstStyle/>
          <a:p>
            <a:r>
              <a:rPr lang="fr-FR" sz="2400" cap="none"/>
              <a:t>Audition CPE </a:t>
            </a:r>
            <a:r>
              <a:rPr lang="fr-FR" sz="2400" cap="none" dirty="0"/>
              <a:t>Conseil des États</a:t>
            </a:r>
            <a:br>
              <a:rPr lang="fr-FR" sz="2400" cap="none" dirty="0"/>
            </a:br>
            <a:r>
              <a:rPr lang="fr-FR" sz="2400" cap="none" dirty="0"/>
              <a:t>25 mars 2026</a:t>
            </a:r>
            <a:br>
              <a:rPr lang="fr-FR" sz="2000" cap="none" dirty="0"/>
            </a:br>
            <a:br>
              <a:rPr lang="fr-FR" sz="2000" cap="none" dirty="0"/>
            </a:br>
            <a:r>
              <a:rPr lang="fr-FR" sz="3200" cap="none" dirty="0"/>
              <a:t>Éléments institutionnels du paquet d’accords Suisse-UE</a:t>
            </a:r>
            <a:br>
              <a:rPr lang="fr-FR" sz="3200" cap="none" dirty="0"/>
            </a:br>
            <a:br>
              <a:rPr lang="fr-FR" sz="3200" cap="none" dirty="0"/>
            </a:br>
            <a:r>
              <a:rPr lang="fr-FR" sz="2400" cap="none" dirty="0"/>
              <a:t>Évaluation constitutionnelle</a:t>
            </a:r>
            <a:br>
              <a:rPr lang="de-CH" sz="2000" dirty="0"/>
            </a:br>
            <a:br>
              <a:rPr lang="de-CH" sz="2000" cap="none" dirty="0"/>
            </a:br>
            <a:br>
              <a:rPr lang="de-CH" sz="2000" cap="none" dirty="0"/>
            </a:br>
            <a:br>
              <a:rPr lang="de-CH" sz="2000" cap="none" dirty="0"/>
            </a:br>
            <a:br>
              <a:rPr lang="de-CH" sz="2000" cap="none" dirty="0"/>
            </a:br>
            <a:br>
              <a:rPr lang="de-CH" sz="2000" cap="none" dirty="0"/>
            </a:br>
            <a:r>
              <a:rPr lang="de-CH" sz="2000" b="0" cap="none" dirty="0"/>
              <a:t>Prof. </a:t>
            </a:r>
            <a:r>
              <a:rPr lang="de-CH" sz="2000" b="0" cap="none" dirty="0" err="1"/>
              <a:t>em</a:t>
            </a:r>
            <a:r>
              <a:rPr lang="de-CH" sz="2000" b="0" cap="none" dirty="0"/>
              <a:t>. Dr. Paul Richli</a:t>
            </a:r>
            <a:br>
              <a:rPr lang="de-CH" sz="2400" dirty="0"/>
            </a:br>
            <a:br>
              <a:rPr lang="de-CH" sz="2400" dirty="0"/>
            </a:br>
            <a:br>
              <a:rPr lang="de-CH" sz="2400" dirty="0"/>
            </a:br>
            <a:br>
              <a:rPr lang="de-CH" sz="2400" dirty="0"/>
            </a:br>
            <a:endParaRPr lang="de-CH" sz="2400" dirty="0"/>
          </a:p>
        </p:txBody>
      </p:sp>
      <p:sp>
        <p:nvSpPr>
          <p:cNvPr id="13" name="Untertitel 12" descr="&lt;Mitarbeitende_Ersteller_Mitarbeitende_Fakultaet&gt;&#10;&#10;&lt;mitarbeitende_ersteller_mitarbeitende_institut&gt;">
            <a:extLst>
              <a:ext uri="{FF2B5EF4-FFF2-40B4-BE49-F238E27FC236}">
                <a16:creationId xmlns:a16="http://schemas.microsoft.com/office/drawing/2014/main" id="{67C2900E-10CF-4F09-8E0E-FBAB1974B01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CH" dirty="0"/>
              <a:t>
</a:t>
            </a:r>
          </a:p>
        </p:txBody>
      </p:sp>
      <p:pic>
        <p:nvPicPr>
          <p:cNvPr id="41" name="Bildplatzhalter 40">
            <a:extLst>
              <a:ext uri="{FF2B5EF4-FFF2-40B4-BE49-F238E27FC236}">
                <a16:creationId xmlns:a16="http://schemas.microsoft.com/office/drawing/2014/main" id="{5C0149DE-DB9D-4774-9DC8-7B033CBF55C2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775" y="1538287"/>
            <a:ext cx="4824000" cy="4824000"/>
          </a:xfrm>
        </p:spPr>
      </p:pic>
    </p:spTree>
    <p:extLst>
      <p:ext uri="{BB962C8B-B14F-4D97-AF65-F5344CB8AC3E}">
        <p14:creationId xmlns:p14="http://schemas.microsoft.com/office/powerpoint/2010/main" val="8805372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A38EED-4D3F-7A45-F824-052F63424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5. </a:t>
            </a:r>
            <a:r>
              <a:rPr lang="de-DE" cap="none" dirty="0" err="1"/>
              <a:t>Risques</a:t>
            </a:r>
            <a:r>
              <a:rPr lang="de-DE" cap="none" dirty="0"/>
              <a:t> de </a:t>
            </a:r>
            <a:r>
              <a:rPr lang="de-DE" cap="none" dirty="0" err="1"/>
              <a:t>faits</a:t>
            </a:r>
            <a:endParaRPr lang="de-DE" cap="none" dirty="0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C12090A-15AD-22F1-072E-B2A45509B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25 mars 2026</a:t>
            </a:r>
            <a:endParaRPr lang="de-CH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D69BBAF-E645-0B82-991A-28E7BE846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Prof. em. Dr. Paul Richli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53E927FA-9700-3184-03D1-5AF3D35641F1}"/>
              </a:ext>
            </a:extLst>
          </p:cNvPr>
          <p:cNvSpPr>
            <a:spLocks noGrp="1" noChangeArrowheads="1"/>
          </p:cNvSpPr>
          <p:nvPr>
            <p:ph type="body" sz="quarter" idx="13"/>
          </p:nvPr>
        </p:nvSpPr>
        <p:spPr bwMode="auto">
          <a:xfrm>
            <a:off x="359320" y="860700"/>
            <a:ext cx="10224000" cy="56650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4283" rIns="0" bIns="-14283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2000" b="1" i="0" u="none" strike="noStrike" cap="none" normalizeH="0" baseline="0" dirty="0">
              <a:ln>
                <a:noFill/>
              </a:ln>
              <a:solidFill>
                <a:srgbClr val="1F1F1F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2000" b="1" i="0" u="none" strike="noStrike" cap="none" normalizeH="0" baseline="0" dirty="0">
              <a:ln>
                <a:noFill/>
              </a:ln>
              <a:solidFill>
                <a:srgbClr val="1F1F1F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2000" b="1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MRA art. 11 – SA, art. 21 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de-CH" sz="2000" b="1" dirty="0" err="1"/>
              <a:t>Mesures</a:t>
            </a:r>
            <a:r>
              <a:rPr lang="de-CH" sz="2000" b="1" dirty="0"/>
              <a:t> de </a:t>
            </a:r>
            <a:r>
              <a:rPr lang="de-CH" sz="2000" b="1" dirty="0" err="1"/>
              <a:t>compensation</a:t>
            </a:r>
            <a:b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</a:br>
            <a:r>
              <a:rPr lang="de-CH" sz="2000" dirty="0"/>
              <a:t>1. </a:t>
            </a:r>
            <a:r>
              <a:rPr lang="de-CH" sz="2000" dirty="0">
                <a:solidFill>
                  <a:srgbClr val="0068B4"/>
                </a:solidFill>
              </a:rPr>
              <a:t>Si la </a:t>
            </a:r>
            <a:r>
              <a:rPr lang="de-CH" sz="2000" dirty="0" err="1">
                <a:solidFill>
                  <a:srgbClr val="0068B4"/>
                </a:solidFill>
              </a:rPr>
              <a:t>partie</a:t>
            </a:r>
            <a:r>
              <a:rPr lang="de-CH" sz="2000" dirty="0">
                <a:solidFill>
                  <a:srgbClr val="0068B4"/>
                </a:solidFill>
              </a:rPr>
              <a:t> </a:t>
            </a:r>
            <a:r>
              <a:rPr lang="de-CH" sz="2000" dirty="0" err="1">
                <a:solidFill>
                  <a:srgbClr val="0068B4"/>
                </a:solidFill>
              </a:rPr>
              <a:t>contractante</a:t>
            </a:r>
            <a:r>
              <a:rPr lang="de-CH" sz="2000" dirty="0">
                <a:solidFill>
                  <a:srgbClr val="0068B4"/>
                </a:solidFill>
              </a:rPr>
              <a:t> </a:t>
            </a:r>
            <a:r>
              <a:rPr lang="de-CH" sz="2000" dirty="0" err="1">
                <a:solidFill>
                  <a:schemeClr val="tx1"/>
                </a:solidFill>
              </a:rPr>
              <a:t>qui</a:t>
            </a:r>
            <a:r>
              <a:rPr lang="de-CH" sz="2000" dirty="0">
                <a:solidFill>
                  <a:schemeClr val="tx1"/>
                </a:solidFill>
              </a:rPr>
              <a:t> a </a:t>
            </a:r>
            <a:r>
              <a:rPr lang="de-CH" sz="2000" dirty="0" err="1">
                <a:solidFill>
                  <a:schemeClr val="tx1"/>
                </a:solidFill>
              </a:rPr>
              <a:t>été</a:t>
            </a:r>
            <a:r>
              <a:rPr lang="de-CH" sz="2000" dirty="0">
                <a:solidFill>
                  <a:schemeClr val="tx1"/>
                </a:solidFill>
              </a:rPr>
              <a:t> </a:t>
            </a:r>
            <a:r>
              <a:rPr lang="de-CH" sz="2000" dirty="0" err="1">
                <a:solidFill>
                  <a:schemeClr val="tx1"/>
                </a:solidFill>
              </a:rPr>
              <a:t>reconnue</a:t>
            </a:r>
            <a:r>
              <a:rPr lang="de-CH" sz="2000" dirty="0">
                <a:solidFill>
                  <a:schemeClr val="tx1"/>
                </a:solidFill>
              </a:rPr>
              <a:t> par le </a:t>
            </a:r>
            <a:r>
              <a:rPr lang="de-CH" sz="2000" dirty="0" err="1">
                <a:solidFill>
                  <a:schemeClr val="tx1"/>
                </a:solidFill>
              </a:rPr>
              <a:t>tribunal</a:t>
            </a:r>
            <a:r>
              <a:rPr lang="de-CH" sz="2000" dirty="0">
                <a:solidFill>
                  <a:schemeClr val="tx1"/>
                </a:solidFill>
              </a:rPr>
              <a:t> </a:t>
            </a:r>
            <a:r>
              <a:rPr lang="de-CH" sz="2000" dirty="0" err="1">
                <a:solidFill>
                  <a:schemeClr val="tx1"/>
                </a:solidFill>
              </a:rPr>
              <a:t>arbitral</a:t>
            </a:r>
            <a:r>
              <a:rPr lang="de-CH" sz="2000" dirty="0">
                <a:solidFill>
                  <a:schemeClr val="tx1"/>
                </a:solidFill>
              </a:rPr>
              <a:t> comme </a:t>
            </a:r>
            <a:r>
              <a:rPr lang="de-CH" sz="2000" dirty="0" err="1">
                <a:solidFill>
                  <a:srgbClr val="0068B4"/>
                </a:solidFill>
              </a:rPr>
              <a:t>n’ayant</a:t>
            </a:r>
            <a:r>
              <a:rPr lang="de-CH" sz="2000" dirty="0">
                <a:solidFill>
                  <a:srgbClr val="0068B4"/>
                </a:solidFill>
              </a:rPr>
              <a:t> </a:t>
            </a:r>
            <a:r>
              <a:rPr lang="de-CH" sz="2000" dirty="0" err="1">
                <a:solidFill>
                  <a:srgbClr val="0068B4"/>
                </a:solidFill>
              </a:rPr>
              <a:t>pas</a:t>
            </a:r>
            <a:r>
              <a:rPr lang="de-CH" sz="2000" dirty="0">
                <a:solidFill>
                  <a:srgbClr val="0068B4"/>
                </a:solidFill>
              </a:rPr>
              <a:t> </a:t>
            </a:r>
            <a:r>
              <a:rPr lang="de-CH" sz="2000" dirty="0" err="1">
                <a:solidFill>
                  <a:srgbClr val="0068B4"/>
                </a:solidFill>
              </a:rPr>
              <a:t>respecté</a:t>
            </a:r>
            <a:r>
              <a:rPr lang="de-CH" sz="2000" dirty="0">
                <a:solidFill>
                  <a:srgbClr val="0068B4"/>
                </a:solidFill>
              </a:rPr>
              <a:t> </a:t>
            </a:r>
            <a:r>
              <a:rPr lang="de-CH" sz="2000" dirty="0" err="1">
                <a:solidFill>
                  <a:srgbClr val="0068B4"/>
                </a:solidFill>
              </a:rPr>
              <a:t>l’accord</a:t>
            </a:r>
            <a:r>
              <a:rPr lang="de-CH" sz="2000" dirty="0">
                <a:solidFill>
                  <a:srgbClr val="0068B4"/>
                </a:solidFill>
              </a:rPr>
              <a:t> </a:t>
            </a:r>
            <a:r>
              <a:rPr lang="de-CH" sz="2000" dirty="0" err="1">
                <a:solidFill>
                  <a:srgbClr val="0068B4"/>
                </a:solidFill>
              </a:rPr>
              <a:t>n’informe</a:t>
            </a:r>
            <a:r>
              <a:rPr lang="de-CH" sz="2000" dirty="0">
                <a:solidFill>
                  <a:srgbClr val="0068B4"/>
                </a:solidFill>
              </a:rPr>
              <a:t> </a:t>
            </a:r>
            <a:r>
              <a:rPr lang="de-CH" sz="2000" dirty="0" err="1">
                <a:solidFill>
                  <a:srgbClr val="0068B4"/>
                </a:solidFill>
              </a:rPr>
              <a:t>pas</a:t>
            </a:r>
            <a:r>
              <a:rPr lang="de-CH" sz="2000" dirty="0">
                <a:solidFill>
                  <a:srgbClr val="0068B4"/>
                </a:solidFill>
              </a:rPr>
              <a:t> </a:t>
            </a:r>
            <a:r>
              <a:rPr lang="de-CH" sz="2000" dirty="0" err="1">
                <a:solidFill>
                  <a:srgbClr val="0068B4"/>
                </a:solidFill>
              </a:rPr>
              <a:t>l’autre</a:t>
            </a:r>
            <a:r>
              <a:rPr lang="de-CH" sz="2000" dirty="0">
                <a:solidFill>
                  <a:srgbClr val="0068B4"/>
                </a:solidFill>
              </a:rPr>
              <a:t> </a:t>
            </a:r>
            <a:r>
              <a:rPr lang="de-CH" sz="2000" dirty="0" err="1">
                <a:solidFill>
                  <a:srgbClr val="0068B4"/>
                </a:solidFill>
              </a:rPr>
              <a:t>partie</a:t>
            </a:r>
            <a:r>
              <a:rPr lang="de-CH" sz="2000" dirty="0">
                <a:solidFill>
                  <a:srgbClr val="0068B4"/>
                </a:solidFill>
              </a:rPr>
              <a:t> </a:t>
            </a:r>
            <a:r>
              <a:rPr lang="de-CH" sz="2000" dirty="0" err="1">
                <a:solidFill>
                  <a:srgbClr val="0068B4"/>
                </a:solidFill>
              </a:rPr>
              <a:t>contractante</a:t>
            </a:r>
            <a:r>
              <a:rPr lang="de-CH" sz="2000" dirty="0">
                <a:solidFill>
                  <a:srgbClr val="0068B4"/>
                </a:solidFill>
              </a:rPr>
              <a:t>, ..., des </a:t>
            </a:r>
            <a:r>
              <a:rPr lang="de-CH" sz="2000" dirty="0" err="1">
                <a:solidFill>
                  <a:srgbClr val="0068B4"/>
                </a:solidFill>
              </a:rPr>
              <a:t>mesures</a:t>
            </a:r>
            <a:r>
              <a:rPr lang="de-CH" sz="2000" dirty="0">
                <a:solidFill>
                  <a:srgbClr val="0068B4"/>
                </a:solidFill>
              </a:rPr>
              <a:t> </a:t>
            </a:r>
            <a:r>
              <a:rPr lang="de-CH" sz="2000" dirty="0" err="1">
                <a:solidFill>
                  <a:srgbClr val="0068B4"/>
                </a:solidFill>
              </a:rPr>
              <a:t>qu’elle</a:t>
            </a:r>
            <a:r>
              <a:rPr lang="de-CH" sz="2000" dirty="0">
                <a:solidFill>
                  <a:srgbClr val="0068B4"/>
                </a:solidFill>
              </a:rPr>
              <a:t> a </a:t>
            </a:r>
            <a:r>
              <a:rPr lang="de-CH" sz="2000" dirty="0" err="1">
                <a:solidFill>
                  <a:srgbClr val="0068B4"/>
                </a:solidFill>
              </a:rPr>
              <a:t>prises</a:t>
            </a:r>
            <a:r>
              <a:rPr lang="de-CH" sz="2000" dirty="0">
                <a:solidFill>
                  <a:srgbClr val="0068B4"/>
                </a:solidFill>
              </a:rPr>
              <a:t> </a:t>
            </a:r>
            <a:r>
              <a:rPr lang="de-CH" sz="2000" dirty="0" err="1">
                <a:solidFill>
                  <a:srgbClr val="0068B4"/>
                </a:solidFill>
              </a:rPr>
              <a:t>pour</a:t>
            </a:r>
            <a:r>
              <a:rPr lang="de-CH" sz="2000" dirty="0">
                <a:solidFill>
                  <a:srgbClr val="0068B4"/>
                </a:solidFill>
              </a:rPr>
              <a:t> se </a:t>
            </a:r>
            <a:r>
              <a:rPr lang="de-CH" sz="2000" dirty="0" err="1">
                <a:solidFill>
                  <a:srgbClr val="0068B4"/>
                </a:solidFill>
              </a:rPr>
              <a:t>conformer</a:t>
            </a:r>
            <a:r>
              <a:rPr lang="de-CH" sz="2000" dirty="0">
                <a:solidFill>
                  <a:srgbClr val="0068B4"/>
                </a:solidFill>
              </a:rPr>
              <a:t> à la </a:t>
            </a:r>
            <a:r>
              <a:rPr lang="de-CH" sz="2000" dirty="0" err="1">
                <a:solidFill>
                  <a:srgbClr val="0068B4"/>
                </a:solidFill>
              </a:rPr>
              <a:t>décision</a:t>
            </a:r>
            <a:r>
              <a:rPr lang="de-CH" sz="2000" dirty="0">
                <a:solidFill>
                  <a:srgbClr val="0068B4"/>
                </a:solidFill>
              </a:rPr>
              <a:t> du </a:t>
            </a:r>
            <a:r>
              <a:rPr lang="de-CH" sz="2000" dirty="0" err="1">
                <a:solidFill>
                  <a:srgbClr val="0068B4"/>
                </a:solidFill>
              </a:rPr>
              <a:t>tribunal</a:t>
            </a:r>
            <a:r>
              <a:rPr lang="de-CH" sz="2000" dirty="0">
                <a:solidFill>
                  <a:srgbClr val="0068B4"/>
                </a:solidFill>
              </a:rPr>
              <a:t> </a:t>
            </a:r>
            <a:r>
              <a:rPr lang="de-CH" sz="2000" dirty="0" err="1">
                <a:solidFill>
                  <a:srgbClr val="0068B4"/>
                </a:solidFill>
              </a:rPr>
              <a:t>arbitral</a:t>
            </a:r>
            <a:r>
              <a:rPr lang="de-CH" sz="2000" dirty="0"/>
              <a:t>, </a:t>
            </a:r>
            <a:r>
              <a:rPr lang="de-CH" sz="2000" dirty="0" err="1"/>
              <a:t>ou</a:t>
            </a:r>
            <a:r>
              <a:rPr lang="de-CH" sz="2000" dirty="0"/>
              <a:t> si </a:t>
            </a:r>
            <a:r>
              <a:rPr lang="de-CH" sz="2000" dirty="0" err="1"/>
              <a:t>l’autre</a:t>
            </a:r>
            <a:r>
              <a:rPr lang="de-CH" sz="2000" dirty="0"/>
              <a:t> </a:t>
            </a:r>
            <a:r>
              <a:rPr lang="de-CH" sz="2000" dirty="0" err="1"/>
              <a:t>partie</a:t>
            </a:r>
            <a:r>
              <a:rPr lang="de-CH" sz="2000" dirty="0"/>
              <a:t> </a:t>
            </a:r>
            <a:r>
              <a:rPr lang="de-CH" sz="2000" dirty="0" err="1"/>
              <a:t>contractante</a:t>
            </a:r>
            <a:r>
              <a:rPr lang="de-CH" sz="2000" dirty="0"/>
              <a:t> </a:t>
            </a:r>
            <a:r>
              <a:rPr lang="de-CH" sz="2000" dirty="0" err="1"/>
              <a:t>considère</a:t>
            </a:r>
            <a:r>
              <a:rPr lang="de-CH" sz="2000" dirty="0"/>
              <a:t> </a:t>
            </a:r>
            <a:r>
              <a:rPr lang="de-CH" sz="2000" dirty="0" err="1"/>
              <a:t>que</a:t>
            </a:r>
            <a:r>
              <a:rPr lang="de-CH" sz="2000" dirty="0"/>
              <a:t> </a:t>
            </a:r>
            <a:r>
              <a:rPr lang="de-CH" sz="2000" dirty="0" err="1"/>
              <a:t>les</a:t>
            </a:r>
            <a:r>
              <a:rPr lang="de-CH" sz="2000" dirty="0"/>
              <a:t> </a:t>
            </a:r>
            <a:r>
              <a:rPr lang="de-CH" sz="2000" dirty="0" err="1"/>
              <a:t>mesures</a:t>
            </a:r>
            <a:r>
              <a:rPr lang="de-CH" sz="2000" dirty="0"/>
              <a:t> ... ne </a:t>
            </a:r>
            <a:r>
              <a:rPr lang="de-CH" sz="2000" dirty="0" err="1"/>
              <a:t>sont</a:t>
            </a:r>
            <a:r>
              <a:rPr lang="de-CH" sz="2000" dirty="0"/>
              <a:t> </a:t>
            </a:r>
            <a:r>
              <a:rPr lang="de-CH" sz="2000" dirty="0" err="1"/>
              <a:t>pas</a:t>
            </a:r>
            <a:r>
              <a:rPr lang="de-CH" sz="2000" dirty="0"/>
              <a:t> </a:t>
            </a:r>
            <a:r>
              <a:rPr lang="de-CH" sz="2000" dirty="0" err="1"/>
              <a:t>conformes</a:t>
            </a:r>
            <a:r>
              <a:rPr lang="de-CH" sz="2000" dirty="0"/>
              <a:t> à la </a:t>
            </a:r>
            <a:r>
              <a:rPr lang="de-CH" sz="2000" dirty="0" err="1"/>
              <a:t>décision</a:t>
            </a:r>
            <a:r>
              <a:rPr lang="de-CH" sz="2000" dirty="0"/>
              <a:t> du </a:t>
            </a:r>
            <a:r>
              <a:rPr lang="de-CH" sz="2000" dirty="0" err="1"/>
              <a:t>tribunal</a:t>
            </a:r>
            <a:r>
              <a:rPr lang="de-CH" sz="2000" dirty="0"/>
              <a:t> </a:t>
            </a:r>
            <a:r>
              <a:rPr lang="de-CH" sz="2000" dirty="0" err="1"/>
              <a:t>arbitral</a:t>
            </a:r>
            <a:r>
              <a:rPr lang="de-CH" sz="2000" dirty="0"/>
              <a:t>, </a:t>
            </a:r>
            <a:r>
              <a:rPr lang="de-CH" sz="2000" dirty="0" err="1"/>
              <a:t>cette</a:t>
            </a:r>
            <a:r>
              <a:rPr lang="de-CH" sz="2000" dirty="0"/>
              <a:t> </a:t>
            </a:r>
            <a:r>
              <a:rPr lang="de-CH" sz="2000" dirty="0" err="1">
                <a:solidFill>
                  <a:srgbClr val="FF0000"/>
                </a:solidFill>
              </a:rPr>
              <a:t>autre</a:t>
            </a:r>
            <a:r>
              <a:rPr lang="de-CH" sz="2000" dirty="0">
                <a:solidFill>
                  <a:srgbClr val="FF0000"/>
                </a:solidFill>
              </a:rPr>
              <a:t> </a:t>
            </a:r>
            <a:r>
              <a:rPr lang="de-CH" sz="2000" dirty="0" err="1">
                <a:solidFill>
                  <a:srgbClr val="FF0000"/>
                </a:solidFill>
              </a:rPr>
              <a:t>partie</a:t>
            </a:r>
            <a:r>
              <a:rPr lang="de-CH" sz="2000" dirty="0">
                <a:solidFill>
                  <a:srgbClr val="FF0000"/>
                </a:solidFill>
              </a:rPr>
              <a:t> ... </a:t>
            </a:r>
            <a:r>
              <a:rPr lang="de-CH" sz="2000" dirty="0" err="1">
                <a:solidFill>
                  <a:srgbClr val="FF0000"/>
                </a:solidFill>
              </a:rPr>
              <a:t>peut</a:t>
            </a:r>
            <a:r>
              <a:rPr lang="de-CH" sz="2000" dirty="0">
                <a:solidFill>
                  <a:srgbClr val="FF0000"/>
                </a:solidFill>
              </a:rPr>
              <a:t> </a:t>
            </a:r>
            <a:r>
              <a:rPr lang="de-CH" sz="2000" dirty="0" err="1">
                <a:solidFill>
                  <a:srgbClr val="FF0000"/>
                </a:solidFill>
              </a:rPr>
              <a:t>adopter</a:t>
            </a:r>
            <a:r>
              <a:rPr lang="de-CH" sz="2000" dirty="0">
                <a:solidFill>
                  <a:srgbClr val="FF0000"/>
                </a:solidFill>
              </a:rPr>
              <a:t> des </a:t>
            </a:r>
            <a:r>
              <a:rPr lang="de-CH" sz="2000" dirty="0" err="1">
                <a:solidFill>
                  <a:srgbClr val="FF0000"/>
                </a:solidFill>
              </a:rPr>
              <a:t>mesures</a:t>
            </a:r>
            <a:r>
              <a:rPr lang="de-CH" sz="2000" dirty="0">
                <a:solidFill>
                  <a:srgbClr val="FF0000"/>
                </a:solidFill>
              </a:rPr>
              <a:t> de </a:t>
            </a:r>
            <a:r>
              <a:rPr lang="de-CH" sz="2000" dirty="0" err="1">
                <a:solidFill>
                  <a:srgbClr val="FF0000"/>
                </a:solidFill>
              </a:rPr>
              <a:t>compensation</a:t>
            </a:r>
            <a:r>
              <a:rPr lang="de-CH" sz="2000" dirty="0">
                <a:solidFill>
                  <a:srgbClr val="FF0000"/>
                </a:solidFill>
              </a:rPr>
              <a:t> </a:t>
            </a:r>
            <a:r>
              <a:rPr lang="de-CH" sz="2000" dirty="0" err="1">
                <a:solidFill>
                  <a:srgbClr val="FF0000"/>
                </a:solidFill>
              </a:rPr>
              <a:t>proportionnées</a:t>
            </a:r>
            <a:r>
              <a:rPr lang="de-CH" sz="2000" dirty="0">
                <a:solidFill>
                  <a:srgbClr val="FF0000"/>
                </a:solidFill>
              </a:rPr>
              <a:t> </a:t>
            </a:r>
            <a:r>
              <a:rPr lang="de-CH" sz="2000" b="1" dirty="0" err="1">
                <a:solidFill>
                  <a:srgbClr val="FF0000"/>
                </a:solidFill>
              </a:rPr>
              <a:t>dans</a:t>
            </a:r>
            <a:r>
              <a:rPr lang="de-CH" sz="2000" b="1" dirty="0">
                <a:solidFill>
                  <a:srgbClr val="FF0000"/>
                </a:solidFill>
              </a:rPr>
              <a:t> le </a:t>
            </a:r>
            <a:r>
              <a:rPr lang="de-CH" sz="2000" b="1" dirty="0" err="1">
                <a:solidFill>
                  <a:srgbClr val="FF0000"/>
                </a:solidFill>
              </a:rPr>
              <a:t>cadre</a:t>
            </a:r>
            <a:r>
              <a:rPr lang="de-CH" sz="2000" b="1" dirty="0">
                <a:solidFill>
                  <a:srgbClr val="FF0000"/>
                </a:solidFill>
              </a:rPr>
              <a:t> de </a:t>
            </a:r>
            <a:r>
              <a:rPr lang="de-CH" sz="2000" b="1" dirty="0" err="1">
                <a:solidFill>
                  <a:srgbClr val="FF0000"/>
                </a:solidFill>
              </a:rPr>
              <a:t>l’accord</a:t>
            </a:r>
            <a:r>
              <a:rPr lang="de-CH" sz="2000" b="1" dirty="0">
                <a:solidFill>
                  <a:srgbClr val="FF0000"/>
                </a:solidFill>
              </a:rPr>
              <a:t> </a:t>
            </a:r>
            <a:r>
              <a:rPr lang="de-CH" sz="2000" b="1" dirty="0" err="1">
                <a:solidFill>
                  <a:srgbClr val="FF0000"/>
                </a:solidFill>
              </a:rPr>
              <a:t>ou</a:t>
            </a:r>
            <a:r>
              <a:rPr lang="de-CH" sz="2000" b="1" dirty="0">
                <a:solidFill>
                  <a:srgbClr val="FF0000"/>
                </a:solidFill>
              </a:rPr>
              <a:t> de </a:t>
            </a:r>
            <a:r>
              <a:rPr lang="de-CH" sz="2000" b="1" dirty="0" err="1">
                <a:solidFill>
                  <a:srgbClr val="FF0000"/>
                </a:solidFill>
              </a:rPr>
              <a:t>tout</a:t>
            </a:r>
            <a:r>
              <a:rPr lang="de-CH" sz="2000" b="1" dirty="0">
                <a:solidFill>
                  <a:srgbClr val="FF0000"/>
                </a:solidFill>
              </a:rPr>
              <a:t> </a:t>
            </a:r>
            <a:r>
              <a:rPr lang="de-CH" sz="2000" b="1" dirty="0" err="1">
                <a:solidFill>
                  <a:srgbClr val="FF0000"/>
                </a:solidFill>
              </a:rPr>
              <a:t>autre</a:t>
            </a:r>
            <a:r>
              <a:rPr lang="de-CH" sz="2000" b="1" dirty="0">
                <a:solidFill>
                  <a:srgbClr val="FF0000"/>
                </a:solidFill>
              </a:rPr>
              <a:t> </a:t>
            </a:r>
            <a:r>
              <a:rPr lang="de-CH" sz="2000" b="1" dirty="0" err="1">
                <a:solidFill>
                  <a:srgbClr val="FF0000"/>
                </a:solidFill>
              </a:rPr>
              <a:t>accord</a:t>
            </a:r>
            <a:r>
              <a:rPr lang="de-CH" sz="2000" b="1" dirty="0">
                <a:solidFill>
                  <a:srgbClr val="FF0000"/>
                </a:solidFill>
              </a:rPr>
              <a:t> </a:t>
            </a:r>
            <a:r>
              <a:rPr lang="de-CH" sz="2000" b="1" dirty="0" err="1">
                <a:solidFill>
                  <a:srgbClr val="FF0000"/>
                </a:solidFill>
              </a:rPr>
              <a:t>bilatéral</a:t>
            </a:r>
            <a:r>
              <a:rPr lang="de-CH" sz="2000" b="1" dirty="0">
                <a:solidFill>
                  <a:srgbClr val="FF0000"/>
                </a:solidFill>
              </a:rPr>
              <a:t> </a:t>
            </a:r>
            <a:r>
              <a:rPr lang="de-CH" sz="2000" b="1" dirty="0" err="1">
                <a:solidFill>
                  <a:srgbClr val="FF0000"/>
                </a:solidFill>
              </a:rPr>
              <a:t>dans</a:t>
            </a:r>
            <a:r>
              <a:rPr lang="de-CH" sz="2000" b="1" dirty="0">
                <a:solidFill>
                  <a:srgbClr val="FF0000"/>
                </a:solidFill>
              </a:rPr>
              <a:t> </a:t>
            </a:r>
            <a:r>
              <a:rPr lang="de-CH" sz="2000" b="1" dirty="0" err="1">
                <a:solidFill>
                  <a:srgbClr val="FF0000"/>
                </a:solidFill>
              </a:rPr>
              <a:t>les</a:t>
            </a:r>
            <a:r>
              <a:rPr lang="de-CH" sz="2000" b="1" dirty="0">
                <a:solidFill>
                  <a:srgbClr val="FF0000"/>
                </a:solidFill>
              </a:rPr>
              <a:t> </a:t>
            </a:r>
            <a:r>
              <a:rPr lang="de-CH" sz="2000" b="1" dirty="0" err="1">
                <a:solidFill>
                  <a:srgbClr val="FF0000"/>
                </a:solidFill>
              </a:rPr>
              <a:t>domaines</a:t>
            </a:r>
            <a:r>
              <a:rPr lang="de-CH" sz="2000" b="1" dirty="0">
                <a:solidFill>
                  <a:srgbClr val="FF0000"/>
                </a:solidFill>
              </a:rPr>
              <a:t> </a:t>
            </a:r>
            <a:r>
              <a:rPr lang="de-CH" sz="2000" b="1" dirty="0" err="1">
                <a:solidFill>
                  <a:srgbClr val="FF0000"/>
                </a:solidFill>
              </a:rPr>
              <a:t>relatifs</a:t>
            </a:r>
            <a:r>
              <a:rPr lang="de-CH" sz="2000" b="1" dirty="0">
                <a:solidFill>
                  <a:srgbClr val="FF0000"/>
                </a:solidFill>
              </a:rPr>
              <a:t> au </a:t>
            </a:r>
            <a:r>
              <a:rPr lang="de-CH" sz="2000" b="1" dirty="0" err="1">
                <a:solidFill>
                  <a:srgbClr val="FF0000"/>
                </a:solidFill>
              </a:rPr>
              <a:t>marché</a:t>
            </a:r>
            <a:r>
              <a:rPr lang="de-CH" sz="2000" b="1" dirty="0">
                <a:solidFill>
                  <a:srgbClr val="FF0000"/>
                </a:solidFill>
              </a:rPr>
              <a:t> </a:t>
            </a:r>
            <a:r>
              <a:rPr lang="de-CH" sz="2000" b="1" dirty="0" err="1">
                <a:solidFill>
                  <a:srgbClr val="FF0000"/>
                </a:solidFill>
              </a:rPr>
              <a:t>intérieur</a:t>
            </a:r>
            <a:endParaRPr lang="de-DE" altLang="de-DE" sz="2000" b="1" dirty="0">
              <a:solidFill>
                <a:srgbClr val="FF0000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2000" b="1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Effet </a:t>
            </a:r>
            <a:r>
              <a:rPr kumimoji="0" lang="de-DE" altLang="de-DE" sz="2000" b="1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prévisible</a:t>
            </a:r>
            <a:r>
              <a:rPr kumimoji="0" lang="de-DE" altLang="de-DE" sz="2000" b="1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de la </a:t>
            </a:r>
            <a:r>
              <a:rPr kumimoji="0" lang="de-DE" altLang="de-DE" sz="2000" b="1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possibilité</a:t>
            </a:r>
            <a:r>
              <a:rPr kumimoji="0" lang="de-DE" altLang="de-DE" sz="2000" b="1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de </a:t>
            </a:r>
            <a:r>
              <a:rPr kumimoji="0" lang="de-DE" altLang="de-DE" sz="2000" b="1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mesures</a:t>
            </a:r>
            <a:r>
              <a:rPr kumimoji="0" lang="de-DE" altLang="de-DE" sz="2000" b="1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000" b="1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compensatoires</a:t>
            </a:r>
            <a:r>
              <a:rPr kumimoji="0" lang="de-DE" altLang="de-DE" sz="2000" b="1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transversales </a:t>
            </a:r>
            <a:endParaRPr lang="de-DE" altLang="de-DE" sz="2000" dirty="0">
              <a:solidFill>
                <a:srgbClr val="1F1F1F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La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possibilité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 de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mesures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compensatoires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 transversales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dans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un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accord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autre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que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celui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violé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devrait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,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d’après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les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discussions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menées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,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entraîner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 le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rejet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 des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référendums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 et des initiatives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populaires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 par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tous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les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secteurs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 non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directement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concernés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. </a:t>
            </a:r>
            <a:b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</a:br>
            <a:r>
              <a:rPr kumimoji="0" lang="de-DE" altLang="de-DE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= </a:t>
            </a:r>
            <a:r>
              <a:rPr kumimoji="0" lang="de-DE" altLang="de-DE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formation</a:t>
            </a:r>
            <a:r>
              <a:rPr kumimoji="0" lang="de-DE" altLang="de-DE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 de facto </a:t>
            </a:r>
            <a:r>
              <a:rPr kumimoji="0" lang="de-DE" altLang="de-DE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d’un</a:t>
            </a:r>
            <a:r>
              <a:rPr kumimoji="0" lang="de-DE" altLang="de-DE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 </a:t>
            </a:r>
            <a:r>
              <a:rPr kumimoji="0" lang="de-DE" altLang="de-DE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cartel</a:t>
            </a:r>
            <a:r>
              <a:rPr kumimoji="0" lang="de-DE" altLang="de-DE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 contre le </a:t>
            </a:r>
            <a:r>
              <a:rPr kumimoji="0" lang="de-DE" altLang="de-DE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rejet</a:t>
            </a:r>
            <a:r>
              <a:rPr kumimoji="0" lang="de-DE" altLang="de-DE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 </a:t>
            </a:r>
            <a:r>
              <a:rPr kumimoji="0" lang="de-DE" altLang="de-DE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&gt; </a:t>
            </a:r>
            <a:r>
              <a:rPr kumimoji="0" lang="de-DE" altLang="de-DE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évaluation</a:t>
            </a:r>
            <a:r>
              <a:rPr kumimoji="0" lang="de-DE" altLang="de-DE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de-DE" altLang="de-DE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équitable</a:t>
            </a:r>
            <a:r>
              <a:rPr kumimoji="0" lang="de-DE" altLang="de-DE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du </a:t>
            </a:r>
            <a:r>
              <a:rPr kumimoji="0" lang="de-DE" altLang="de-DE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point</a:t>
            </a:r>
            <a:r>
              <a:rPr kumimoji="0" lang="de-DE" altLang="de-DE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de vue de la </a:t>
            </a:r>
            <a:r>
              <a:rPr kumimoji="0" lang="de-DE" altLang="de-DE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théorie</a:t>
            </a:r>
            <a:r>
              <a:rPr kumimoji="0" lang="de-DE" altLang="de-DE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des </a:t>
            </a:r>
            <a:r>
              <a:rPr kumimoji="0" lang="de-DE" altLang="de-DE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jeux</a:t>
            </a:r>
            <a:r>
              <a:rPr kumimoji="0" lang="de-DE" altLang="de-DE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2000" b="1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Conséquence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: </a:t>
            </a:r>
            <a:r>
              <a:rPr kumimoji="0" lang="de-DE" altLang="de-DE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blocage</a:t>
            </a:r>
            <a:r>
              <a:rPr kumimoji="0" lang="de-DE" altLang="de-DE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 </a:t>
            </a:r>
            <a:r>
              <a:rPr kumimoji="0" lang="de-DE" altLang="de-DE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anticipé</a:t>
            </a:r>
            <a:r>
              <a:rPr kumimoji="0" lang="de-DE" altLang="de-DE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 des </a:t>
            </a:r>
            <a:r>
              <a:rPr kumimoji="0" lang="de-DE" altLang="de-DE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droits</a:t>
            </a:r>
            <a:r>
              <a:rPr kumimoji="0" lang="de-DE" altLang="de-DE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 </a:t>
            </a:r>
            <a:r>
              <a:rPr kumimoji="0" lang="de-DE" altLang="de-DE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politiques</a:t>
            </a:r>
            <a:endParaRPr kumimoji="0" lang="de-DE" altLang="de-DE" sz="2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4E39EC1-2AD8-3F81-6787-52613E8A0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BA92-B65E-42F5-BB28-73DA50746AED}" type="slidenum">
              <a:rPr lang="de-CH" smtClean="0"/>
              <a:t>10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331024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5144AF-5FE8-2D9D-5566-713A8E281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6. </a:t>
            </a:r>
            <a:r>
              <a:rPr lang="de-DE" cap="none" dirty="0" err="1"/>
              <a:t>Conclusions</a:t>
            </a:r>
            <a:endParaRPr lang="de-DE" cap="none" dirty="0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666B724-52A0-ABD6-7B9C-A60F49CCE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25 mars 2026</a:t>
            </a:r>
            <a:endParaRPr lang="de-CH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DF3C188-984C-9367-51F3-044EDD49D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Prof. em. Dr. Paul Richli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118FBF79-3AFF-A73E-CE0E-3F07EF28C196}"/>
              </a:ext>
            </a:extLst>
          </p:cNvPr>
          <p:cNvSpPr>
            <a:spLocks noGrp="1" noChangeArrowheads="1"/>
          </p:cNvSpPr>
          <p:nvPr>
            <p:ph type="body" sz="quarter" idx="13"/>
          </p:nvPr>
        </p:nvSpPr>
        <p:spPr bwMode="auto">
          <a:xfrm>
            <a:off x="206375" y="689388"/>
            <a:ext cx="10797828" cy="4839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4283" rIns="0" bIns="-14283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2100" b="0" i="0" u="none" strike="noStrike" cap="none" normalizeH="0" baseline="0" dirty="0">
              <a:ln>
                <a:noFill/>
              </a:ln>
              <a:solidFill>
                <a:srgbClr val="1F1F1F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e-DE" altLang="de-DE" sz="2100" dirty="0">
              <a:solidFill>
                <a:srgbClr val="1F1F1F"/>
              </a:solidFill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2100" b="0" i="0" u="none" strike="noStrike" cap="none" normalizeH="0" baseline="0" dirty="0">
              <a:ln>
                <a:noFill/>
              </a:ln>
              <a:solidFill>
                <a:srgbClr val="1F1F1F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Les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conclusions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suivantes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peuvent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être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tirées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de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ce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qui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précède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 :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Le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paquet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d’accords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Suisse-UE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entraîne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des </a:t>
            </a:r>
            <a:r>
              <a:rPr kumimoji="0" lang="de-DE" altLang="de-DE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changements</a:t>
            </a:r>
            <a:r>
              <a:rPr kumimoji="0" lang="de-DE" altLang="de-DE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 </a:t>
            </a:r>
            <a:r>
              <a:rPr kumimoji="0" lang="de-DE" altLang="de-DE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qualitatifs</a:t>
            </a:r>
            <a:r>
              <a:rPr kumimoji="0" lang="de-DE" altLang="de-DE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 </a:t>
            </a:r>
            <a:r>
              <a:rPr kumimoji="0" lang="de-DE" altLang="de-DE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importants</a:t>
            </a:r>
            <a:r>
              <a:rPr kumimoji="0" lang="de-DE" altLang="de-DE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 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par </a:t>
            </a:r>
            <a:b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</a:b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rapport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aux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accords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bilatéraux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précédents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 ;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ces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changements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se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traduisent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par </a:t>
            </a:r>
            <a:r>
              <a:rPr kumimoji="0" lang="de-DE" altLang="de-DE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des </a:t>
            </a:r>
            <a:r>
              <a:rPr kumimoji="0" lang="de-DE" altLang="de-DE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modifications</a:t>
            </a:r>
            <a:r>
              <a:rPr kumimoji="0" lang="de-DE" altLang="de-DE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 </a:t>
            </a:r>
            <a:r>
              <a:rPr kumimoji="0" lang="de-DE" altLang="de-DE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matérielles</a:t>
            </a:r>
            <a:r>
              <a:rPr kumimoji="0" lang="de-DE" altLang="de-DE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 de la </a:t>
            </a:r>
            <a:r>
              <a:rPr kumimoji="0" lang="de-DE" altLang="de-DE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Constitution</a:t>
            </a:r>
            <a:r>
              <a:rPr kumimoji="0" lang="de-DE" altLang="de-DE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 </a:t>
            </a:r>
            <a:b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</a:br>
            <a:r>
              <a:rPr kumimoji="0" lang="de-DE" altLang="de-DE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fédérale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, le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pouvoir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législatif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étant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de facto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transféré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aux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institutions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de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l’UE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et la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procédure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b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</a:b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de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consultation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en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ce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qui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concerne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la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substence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lang="de-DE" altLang="de-DE" sz="2000" dirty="0">
                <a:solidFill>
                  <a:srgbClr val="1F1F1F"/>
                </a:solidFill>
              </a:rPr>
              <a:t>de la </a:t>
            </a:r>
            <a:r>
              <a:rPr lang="de-DE" altLang="de-DE" sz="2000" dirty="0" err="1">
                <a:solidFill>
                  <a:srgbClr val="1F1F1F"/>
                </a:solidFill>
              </a:rPr>
              <a:t>législation</a:t>
            </a:r>
            <a:r>
              <a:rPr lang="de-DE" altLang="de-DE" sz="2000" dirty="0">
                <a:solidFill>
                  <a:srgbClr val="1F1F1F"/>
                </a:solidFill>
              </a:rPr>
              <a:t> EU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étant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supprimée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 ; </a:t>
            </a:r>
            <a:endParaRPr lang="de-DE" altLang="de-DE" sz="2000" dirty="0">
              <a:solidFill>
                <a:srgbClr val="1F1F1F"/>
              </a:solidFill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la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procédure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de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règlement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des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différends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ne </a:t>
            </a:r>
            <a:r>
              <a:rPr kumimoji="0" lang="de-DE" altLang="de-DE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correspond</a:t>
            </a:r>
            <a:r>
              <a:rPr kumimoji="0" lang="de-DE" altLang="de-DE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 </a:t>
            </a:r>
            <a:r>
              <a:rPr kumimoji="0" lang="de-DE" altLang="de-DE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pas</a:t>
            </a:r>
            <a:r>
              <a:rPr kumimoji="0" lang="de-DE" altLang="de-DE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 à la </a:t>
            </a:r>
            <a:r>
              <a:rPr kumimoji="0" lang="de-DE" altLang="de-DE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procédure</a:t>
            </a:r>
            <a:r>
              <a:rPr kumimoji="0" lang="de-DE" altLang="de-DE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 </a:t>
            </a:r>
            <a:r>
              <a:rPr kumimoji="0" lang="de-DE" altLang="de-DE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d’arbitrage</a:t>
            </a:r>
            <a:r>
              <a:rPr kumimoji="0" lang="de-DE" altLang="de-DE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 </a:t>
            </a:r>
            <a:br>
              <a:rPr kumimoji="0" lang="de-DE" altLang="de-DE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</a:b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prévue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par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un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accord</a:t>
            </a:r>
            <a:r>
              <a:rPr kumimoji="0" lang="de-DE" altLang="de-DE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 </a:t>
            </a:r>
            <a:r>
              <a:rPr kumimoji="0" lang="de-DE" altLang="de-DE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bilatéral</a:t>
            </a:r>
            <a:r>
              <a:rPr lang="de-DE" altLang="de-DE" sz="2000" dirty="0">
                <a:solidFill>
                  <a:srgbClr val="1F1F1F"/>
                </a:solidFill>
              </a:rPr>
              <a:t> </a:t>
            </a:r>
            <a:r>
              <a:rPr lang="de-DE" altLang="de-DE" sz="2000" dirty="0">
                <a:solidFill>
                  <a:srgbClr val="FF0000"/>
                </a:solidFill>
              </a:rPr>
              <a:t>type</a:t>
            </a:r>
            <a:r>
              <a:rPr lang="de-DE" altLang="de-DE" sz="2000" dirty="0">
                <a:solidFill>
                  <a:srgbClr val="1F1F1F"/>
                </a:solidFill>
              </a:rPr>
              <a:t>,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mais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attribue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la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compétence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principale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à la Cour de </a:t>
            </a:r>
            <a:b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</a:b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justice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de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l’Union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européenne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 ; </a:t>
            </a:r>
            <a:endParaRPr lang="de-DE" altLang="de-DE" sz="2000" dirty="0">
              <a:solidFill>
                <a:srgbClr val="1F1F1F"/>
              </a:solidFill>
            </a:endParaRPr>
          </a:p>
          <a:p>
            <a:pPr marL="342900" lvl="0" indent="-342900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Font typeface="Wingdings" pitchFamily="2" charset="2"/>
              <a:buChar char="Ø"/>
            </a:pPr>
            <a:r>
              <a:rPr lang="de-DE" altLang="de-DE" sz="2000" dirty="0">
                <a:solidFill>
                  <a:srgbClr val="1F1F1F"/>
                </a:solidFill>
              </a:rPr>
              <a:t>il </a:t>
            </a:r>
            <a:r>
              <a:rPr lang="de-DE" altLang="de-DE" sz="2000" dirty="0" err="1">
                <a:solidFill>
                  <a:srgbClr val="1F1F1F"/>
                </a:solidFill>
              </a:rPr>
              <a:t>existe</a:t>
            </a:r>
            <a:r>
              <a:rPr lang="de-DE" altLang="de-DE" sz="2000" dirty="0">
                <a:solidFill>
                  <a:srgbClr val="1F1F1F"/>
                </a:solidFill>
              </a:rPr>
              <a:t> </a:t>
            </a:r>
            <a:r>
              <a:rPr lang="de-DE" altLang="de-DE" sz="2000" dirty="0" err="1">
                <a:solidFill>
                  <a:srgbClr val="1F1F1F"/>
                </a:solidFill>
              </a:rPr>
              <a:t>un</a:t>
            </a:r>
            <a:r>
              <a:rPr lang="de-DE" altLang="de-DE" sz="2000" dirty="0">
                <a:solidFill>
                  <a:srgbClr val="1F1F1F"/>
                </a:solidFill>
              </a:rPr>
              <a:t> </a:t>
            </a:r>
            <a:r>
              <a:rPr lang="de-DE" altLang="de-DE" sz="2000" dirty="0" err="1">
                <a:solidFill>
                  <a:srgbClr val="1F1F1F"/>
                </a:solidFill>
              </a:rPr>
              <a:t>risque</a:t>
            </a:r>
            <a:r>
              <a:rPr lang="de-DE" altLang="de-DE" sz="2000" dirty="0">
                <a:solidFill>
                  <a:srgbClr val="1F1F1F"/>
                </a:solidFill>
              </a:rPr>
              <a:t> </a:t>
            </a:r>
            <a:r>
              <a:rPr lang="de-DE" altLang="de-DE" sz="2000" dirty="0" err="1">
                <a:solidFill>
                  <a:srgbClr val="1F1F1F"/>
                </a:solidFill>
              </a:rPr>
              <a:t>réel</a:t>
            </a:r>
            <a:r>
              <a:rPr lang="de-DE" altLang="de-DE" sz="2000" dirty="0">
                <a:solidFill>
                  <a:srgbClr val="1F1F1F"/>
                </a:solidFill>
              </a:rPr>
              <a:t> </a:t>
            </a:r>
            <a:r>
              <a:rPr lang="de-DE" altLang="de-DE" sz="2000" dirty="0" err="1">
                <a:solidFill>
                  <a:srgbClr val="1F1F1F"/>
                </a:solidFill>
              </a:rPr>
              <a:t>que</a:t>
            </a:r>
            <a:r>
              <a:rPr lang="de-DE" altLang="de-DE" sz="2000" dirty="0">
                <a:solidFill>
                  <a:srgbClr val="1F1F1F"/>
                </a:solidFill>
              </a:rPr>
              <a:t> la </a:t>
            </a:r>
            <a:r>
              <a:rPr lang="de-DE" altLang="de-DE" sz="2000" dirty="0" err="1">
                <a:solidFill>
                  <a:srgbClr val="1F1F1F"/>
                </a:solidFill>
              </a:rPr>
              <a:t>possibilité</a:t>
            </a:r>
            <a:r>
              <a:rPr lang="de-DE" altLang="de-DE" sz="2000" dirty="0">
                <a:solidFill>
                  <a:srgbClr val="1F1F1F"/>
                </a:solidFill>
              </a:rPr>
              <a:t> de </a:t>
            </a:r>
            <a:r>
              <a:rPr lang="de-DE" altLang="de-DE" sz="2000" b="1" dirty="0" err="1">
                <a:solidFill>
                  <a:srgbClr val="FF0000"/>
                </a:solidFill>
              </a:rPr>
              <a:t>mesures</a:t>
            </a:r>
            <a:r>
              <a:rPr lang="de-DE" altLang="de-DE" sz="2000" b="1" dirty="0">
                <a:solidFill>
                  <a:srgbClr val="FF0000"/>
                </a:solidFill>
              </a:rPr>
              <a:t> transversales </a:t>
            </a:r>
            <a:r>
              <a:rPr lang="de-DE" altLang="de-DE" sz="2000" dirty="0" err="1">
                <a:solidFill>
                  <a:schemeClr val="tx1"/>
                </a:solidFill>
              </a:rPr>
              <a:t>pourra</a:t>
            </a:r>
            <a:r>
              <a:rPr lang="de-DE" altLang="de-DE" sz="2000" b="1" dirty="0">
                <a:solidFill>
                  <a:srgbClr val="FF0000"/>
                </a:solidFill>
              </a:rPr>
              <a:t> </a:t>
            </a:r>
            <a:r>
              <a:rPr lang="de-DE" altLang="de-DE" sz="2000" dirty="0" err="1">
                <a:solidFill>
                  <a:srgbClr val="1F1F1F"/>
                </a:solidFill>
              </a:rPr>
              <a:t>conduire</a:t>
            </a:r>
            <a:r>
              <a:rPr lang="de-DE" altLang="de-DE" sz="2000" dirty="0">
                <a:solidFill>
                  <a:srgbClr val="1F1F1F"/>
                </a:solidFill>
              </a:rPr>
              <a:t> à </a:t>
            </a:r>
            <a:r>
              <a:rPr lang="de-DE" altLang="de-DE" sz="2000" dirty="0" err="1">
                <a:solidFill>
                  <a:srgbClr val="1F1F1F"/>
                </a:solidFill>
              </a:rPr>
              <a:t>un</a:t>
            </a:r>
            <a:r>
              <a:rPr lang="de-DE" altLang="de-DE" sz="2000" dirty="0">
                <a:solidFill>
                  <a:srgbClr val="1F1F1F"/>
                </a:solidFill>
              </a:rPr>
              <a:t> </a:t>
            </a:r>
            <a:br>
              <a:rPr lang="de-DE" altLang="de-DE" sz="2000" dirty="0">
                <a:solidFill>
                  <a:srgbClr val="1F1F1F"/>
                </a:solidFill>
              </a:rPr>
            </a:br>
            <a:r>
              <a:rPr lang="de-DE" altLang="de-DE" sz="2000" b="1" dirty="0" err="1">
                <a:solidFill>
                  <a:srgbClr val="FF0000"/>
                </a:solidFill>
              </a:rPr>
              <a:t>blocage</a:t>
            </a:r>
            <a:r>
              <a:rPr lang="de-DE" altLang="de-DE" sz="2000" dirty="0">
                <a:solidFill>
                  <a:srgbClr val="1F1F1F"/>
                </a:solidFill>
              </a:rPr>
              <a:t> </a:t>
            </a:r>
            <a:r>
              <a:rPr lang="de-DE" altLang="de-DE" sz="2000" b="1" dirty="0">
                <a:solidFill>
                  <a:srgbClr val="FF0000"/>
                </a:solidFill>
              </a:rPr>
              <a:t>des </a:t>
            </a:r>
            <a:r>
              <a:rPr lang="de-DE" altLang="de-DE" sz="2000" b="1" dirty="0" err="1">
                <a:solidFill>
                  <a:srgbClr val="FF0000"/>
                </a:solidFill>
              </a:rPr>
              <a:t>droits</a:t>
            </a:r>
            <a:r>
              <a:rPr lang="de-DE" altLang="de-DE" sz="2000" b="1" dirty="0">
                <a:solidFill>
                  <a:srgbClr val="FF0000"/>
                </a:solidFill>
              </a:rPr>
              <a:t> </a:t>
            </a:r>
            <a:r>
              <a:rPr lang="de-DE" altLang="de-DE" sz="2000" b="1" dirty="0" err="1">
                <a:solidFill>
                  <a:srgbClr val="FF0000"/>
                </a:solidFill>
              </a:rPr>
              <a:t>politiques</a:t>
            </a:r>
            <a:r>
              <a:rPr lang="de-DE" altLang="de-DE" sz="2000" dirty="0">
                <a:solidFill>
                  <a:srgbClr val="1F1F1F"/>
                </a:solidFill>
              </a:rPr>
              <a:t>.</a:t>
            </a:r>
            <a:endParaRPr kumimoji="0" lang="de-DE" altLang="de-DE" sz="2000" b="0" i="0" u="none" strike="noStrike" cap="none" normalizeH="0" baseline="0" dirty="0">
              <a:ln>
                <a:noFill/>
              </a:ln>
              <a:solidFill>
                <a:srgbClr val="1F1F1F"/>
              </a:solidFill>
              <a:effectLst/>
            </a:endParaRP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2AA1964-91CE-C5F8-0165-00952A9A6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BA92-B65E-42F5-BB28-73DA50746AED}" type="slidenum">
              <a:rPr lang="de-CH" smtClean="0"/>
              <a:t>11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7934041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ADA260-5A96-73FD-DFDC-F0E6A359F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cap="none" dirty="0">
                <a:solidFill>
                  <a:srgbClr val="1F1F1F"/>
                </a:solidFill>
                <a:latin typeface="inherit"/>
              </a:rPr>
              <a:t>Annexe : </a:t>
            </a:r>
            <a:r>
              <a:rPr lang="de-DE" altLang="de-DE" cap="none" dirty="0" err="1">
                <a:solidFill>
                  <a:srgbClr val="1F1F1F"/>
                </a:solidFill>
                <a:latin typeface="inherit"/>
              </a:rPr>
              <a:t>Informations</a:t>
            </a:r>
            <a:r>
              <a:rPr lang="de-DE" altLang="de-DE" cap="none" dirty="0">
                <a:solidFill>
                  <a:srgbClr val="1F1F1F"/>
                </a:solidFill>
                <a:latin typeface="inherit"/>
              </a:rPr>
              <a:t> </a:t>
            </a:r>
            <a:r>
              <a:rPr lang="de-DE" altLang="de-DE" cap="none" dirty="0" err="1">
                <a:solidFill>
                  <a:srgbClr val="1F1F1F"/>
                </a:solidFill>
                <a:latin typeface="inherit"/>
              </a:rPr>
              <a:t>me</a:t>
            </a:r>
            <a:r>
              <a:rPr lang="de-DE" altLang="de-DE" cap="none" dirty="0">
                <a:solidFill>
                  <a:srgbClr val="1F1F1F"/>
                </a:solidFill>
                <a:latin typeface="inherit"/>
              </a:rPr>
              <a:t> </a:t>
            </a:r>
            <a:r>
              <a:rPr lang="de-DE" altLang="de-DE" cap="none" dirty="0" err="1">
                <a:solidFill>
                  <a:srgbClr val="1F1F1F"/>
                </a:solidFill>
                <a:latin typeface="inherit"/>
              </a:rPr>
              <a:t>concernant</a:t>
            </a:r>
            <a:r>
              <a:rPr lang="de-DE" altLang="de-DE" cap="none" dirty="0">
                <a:solidFill>
                  <a:srgbClr val="1F1F1F"/>
                </a:solidFill>
                <a:latin typeface="inherit"/>
              </a:rPr>
              <a:t> et </a:t>
            </a:r>
            <a:r>
              <a:rPr lang="de-DE" altLang="de-DE" cap="none" dirty="0" err="1">
                <a:solidFill>
                  <a:srgbClr val="1F1F1F"/>
                </a:solidFill>
                <a:latin typeface="inherit"/>
              </a:rPr>
              <a:t>concernant</a:t>
            </a:r>
            <a:r>
              <a:rPr lang="de-DE" altLang="de-DE" cap="none" dirty="0">
                <a:solidFill>
                  <a:srgbClr val="1F1F1F"/>
                </a:solidFill>
                <a:latin typeface="inherit"/>
              </a:rPr>
              <a:t> </a:t>
            </a:r>
            <a:r>
              <a:rPr lang="de-DE" altLang="de-DE" cap="none" dirty="0" err="1">
                <a:solidFill>
                  <a:srgbClr val="1F1F1F"/>
                </a:solidFill>
                <a:latin typeface="inherit"/>
              </a:rPr>
              <a:t>ma</a:t>
            </a:r>
            <a:r>
              <a:rPr lang="de-DE" altLang="de-DE" cap="none" dirty="0">
                <a:solidFill>
                  <a:srgbClr val="1F1F1F"/>
                </a:solidFill>
                <a:latin typeface="inherit"/>
              </a:rPr>
              <a:t> </a:t>
            </a:r>
            <a:r>
              <a:rPr lang="de-DE" altLang="de-DE" cap="none" dirty="0" err="1">
                <a:solidFill>
                  <a:srgbClr val="1F1F1F"/>
                </a:solidFill>
                <a:latin typeface="inherit"/>
              </a:rPr>
              <a:t>position</a:t>
            </a:r>
            <a:endParaRPr lang="de-DE" dirty="0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FBF810C-4602-59F3-12EB-2AE41EBB5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25 mars 2026</a:t>
            </a:r>
            <a:endParaRPr lang="de-CH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4E9F4F1-B9FF-14C0-4B9D-DE3B8B63D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Prof. em. Dr. Paul Richli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E8613562-4D72-DE01-C040-F5040290A123}"/>
              </a:ext>
            </a:extLst>
          </p:cNvPr>
          <p:cNvSpPr>
            <a:spLocks noGrp="1" noChangeArrowheads="1"/>
          </p:cNvSpPr>
          <p:nvPr>
            <p:ph type="body" sz="quarter" idx="13"/>
          </p:nvPr>
        </p:nvSpPr>
        <p:spPr bwMode="auto">
          <a:xfrm>
            <a:off x="358775" y="1499702"/>
            <a:ext cx="10385856" cy="4722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4283" rIns="0" bIns="-14283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1000"/>
              </a:spcAft>
            </a:pPr>
            <a:r>
              <a:rPr lang="de-DE" sz="2000" dirty="0" err="1"/>
              <a:t>Juriste</a:t>
            </a:r>
            <a:r>
              <a:rPr lang="de-DE" sz="2000" dirty="0"/>
              <a:t> </a:t>
            </a:r>
            <a:r>
              <a:rPr lang="de-DE" sz="2000" dirty="0" err="1"/>
              <a:t>spécialisé</a:t>
            </a:r>
            <a:r>
              <a:rPr lang="de-DE" sz="2000" dirty="0"/>
              <a:t> en </a:t>
            </a:r>
            <a:r>
              <a:rPr lang="de-DE" sz="2000" dirty="0" err="1"/>
              <a:t>droit</a:t>
            </a:r>
            <a:r>
              <a:rPr lang="de-DE" sz="2000" dirty="0"/>
              <a:t> </a:t>
            </a:r>
            <a:r>
              <a:rPr lang="de-DE" sz="2000" dirty="0" err="1"/>
              <a:t>constitutionnel</a:t>
            </a:r>
            <a:r>
              <a:rPr lang="de-DE" sz="2000" dirty="0"/>
              <a:t> et </a:t>
            </a:r>
            <a:r>
              <a:rPr lang="de-DE" sz="2000" dirty="0" err="1"/>
              <a:t>administratif</a:t>
            </a:r>
            <a:r>
              <a:rPr lang="de-DE" sz="2000" dirty="0"/>
              <a:t> </a:t>
            </a:r>
            <a:r>
              <a:rPr lang="de-DE" sz="2000" dirty="0" err="1"/>
              <a:t>depuis</a:t>
            </a:r>
            <a:r>
              <a:rPr lang="de-DE" sz="2000" dirty="0"/>
              <a:t> 1978, il a </a:t>
            </a:r>
            <a:r>
              <a:rPr lang="de-DE" sz="2000" dirty="0" err="1"/>
              <a:t>notamment</a:t>
            </a:r>
            <a:r>
              <a:rPr lang="de-DE" sz="2000" dirty="0"/>
              <a:t> </a:t>
            </a:r>
            <a:br>
              <a:rPr lang="de-DE" sz="2000" dirty="0"/>
            </a:br>
            <a:r>
              <a:rPr lang="de-DE" sz="2000" dirty="0" err="1"/>
              <a:t>occupé</a:t>
            </a:r>
            <a:r>
              <a:rPr lang="de-DE" sz="2000" dirty="0"/>
              <a:t> des </a:t>
            </a:r>
            <a:r>
              <a:rPr lang="de-DE" sz="2000" dirty="0" err="1"/>
              <a:t>postes</a:t>
            </a:r>
            <a:r>
              <a:rPr lang="de-DE" sz="2000" dirty="0"/>
              <a:t> à </a:t>
            </a:r>
            <a:r>
              <a:rPr lang="de-DE" sz="2000" dirty="0" err="1"/>
              <a:t>l'Office</a:t>
            </a:r>
            <a:r>
              <a:rPr lang="de-DE" sz="2000" dirty="0"/>
              <a:t> </a:t>
            </a:r>
            <a:r>
              <a:rPr lang="de-DE" sz="2000" dirty="0" err="1"/>
              <a:t>fédéral</a:t>
            </a:r>
            <a:r>
              <a:rPr lang="de-DE" sz="2000" dirty="0"/>
              <a:t> de la </a:t>
            </a:r>
            <a:r>
              <a:rPr lang="de-DE" sz="2000" dirty="0" err="1"/>
              <a:t>justice</a:t>
            </a:r>
            <a:r>
              <a:rPr lang="de-DE" sz="2000" dirty="0"/>
              <a:t>, </a:t>
            </a:r>
            <a:r>
              <a:rPr lang="de-DE" sz="2000" dirty="0" err="1"/>
              <a:t>puis</a:t>
            </a:r>
            <a:r>
              <a:rPr lang="de-DE" sz="2000" dirty="0"/>
              <a:t> des </a:t>
            </a:r>
            <a:r>
              <a:rPr lang="de-DE" sz="2000" dirty="0" err="1"/>
              <a:t>chaires</a:t>
            </a:r>
            <a:r>
              <a:rPr lang="de-DE" sz="2000" dirty="0"/>
              <a:t> de </a:t>
            </a:r>
            <a:r>
              <a:rPr lang="de-DE" sz="2000" dirty="0" err="1"/>
              <a:t>professeur</a:t>
            </a:r>
            <a:r>
              <a:rPr lang="de-DE" sz="2000" dirty="0"/>
              <a:t> à</a:t>
            </a:r>
            <a:br>
              <a:rPr lang="de-DE" sz="2000" dirty="0"/>
            </a:br>
            <a:r>
              <a:rPr lang="de-DE" sz="2000" dirty="0"/>
              <a:t>Saint-</a:t>
            </a:r>
            <a:r>
              <a:rPr lang="de-DE" sz="2000" dirty="0" err="1"/>
              <a:t>Gall</a:t>
            </a:r>
            <a:r>
              <a:rPr lang="de-DE" sz="2000" dirty="0"/>
              <a:t>, </a:t>
            </a:r>
            <a:r>
              <a:rPr lang="de-DE" sz="2000" dirty="0" err="1"/>
              <a:t>Bâle</a:t>
            </a:r>
            <a:r>
              <a:rPr lang="de-DE" sz="2000" dirty="0"/>
              <a:t> et Lucerne </a:t>
            </a:r>
            <a:r>
              <a:rPr lang="de-DE" sz="2000" dirty="0" err="1"/>
              <a:t>jusqu'en</a:t>
            </a:r>
            <a:r>
              <a:rPr lang="de-DE" sz="2000" dirty="0"/>
              <a:t> 2011, </a:t>
            </a:r>
            <a:r>
              <a:rPr lang="de-DE" sz="2000" dirty="0" err="1"/>
              <a:t>où</a:t>
            </a:r>
            <a:r>
              <a:rPr lang="de-DE" sz="2000" dirty="0"/>
              <a:t> il </a:t>
            </a:r>
            <a:r>
              <a:rPr lang="de-DE" sz="2000" dirty="0" err="1"/>
              <a:t>s'est</a:t>
            </a:r>
            <a:r>
              <a:rPr lang="de-DE" sz="2000" dirty="0"/>
              <a:t> </a:t>
            </a:r>
            <a:r>
              <a:rPr lang="de-DE" sz="2000" dirty="0" err="1"/>
              <a:t>consacré</a:t>
            </a:r>
            <a:r>
              <a:rPr lang="de-DE" sz="2000" dirty="0"/>
              <a:t> </a:t>
            </a:r>
            <a:r>
              <a:rPr lang="de-DE" sz="2000" dirty="0" err="1"/>
              <a:t>particulièrement</a:t>
            </a:r>
            <a:r>
              <a:rPr lang="de-DE" sz="2000" dirty="0"/>
              <a:t> au </a:t>
            </a:r>
            <a:r>
              <a:rPr lang="de-DE" sz="2000" dirty="0" err="1"/>
              <a:t>droit</a:t>
            </a:r>
            <a:br>
              <a:rPr lang="de-DE" sz="2000" dirty="0"/>
            </a:br>
            <a:r>
              <a:rPr lang="de-DE" sz="2000" dirty="0"/>
              <a:t> </a:t>
            </a:r>
            <a:r>
              <a:rPr lang="de-DE" sz="2000" dirty="0" err="1"/>
              <a:t>économique</a:t>
            </a:r>
            <a:r>
              <a:rPr lang="de-DE" sz="2000" dirty="0"/>
              <a:t> </a:t>
            </a:r>
            <a:r>
              <a:rPr lang="de-DE" sz="2000" dirty="0" err="1"/>
              <a:t>public</a:t>
            </a:r>
            <a:r>
              <a:rPr lang="de-DE" sz="2000" dirty="0"/>
              <a:t> et à la </a:t>
            </a:r>
            <a:r>
              <a:rPr lang="de-DE" sz="2000" dirty="0" err="1"/>
              <a:t>théorie</a:t>
            </a:r>
            <a:r>
              <a:rPr lang="de-DE" sz="2000" dirty="0"/>
              <a:t> </a:t>
            </a:r>
            <a:r>
              <a:rPr lang="de-DE" sz="2000" dirty="0" err="1"/>
              <a:t>législative</a:t>
            </a:r>
            <a:r>
              <a:rPr lang="de-DE" sz="2000" dirty="0"/>
              <a:t>. Il a </a:t>
            </a:r>
            <a:r>
              <a:rPr lang="de-DE" sz="2000" dirty="0" err="1"/>
              <a:t>également</a:t>
            </a:r>
            <a:r>
              <a:rPr lang="de-DE" sz="2000" dirty="0"/>
              <a:t> </a:t>
            </a:r>
            <a:r>
              <a:rPr lang="de-DE" sz="2000" dirty="0" err="1"/>
              <a:t>été</a:t>
            </a:r>
            <a:r>
              <a:rPr lang="de-DE" sz="2000" dirty="0"/>
              <a:t> </a:t>
            </a:r>
            <a:r>
              <a:rPr lang="de-DE" sz="2000" dirty="0" err="1"/>
              <a:t>recteur</a:t>
            </a:r>
            <a:r>
              <a:rPr lang="de-DE" sz="2000" dirty="0"/>
              <a:t> de </a:t>
            </a:r>
            <a:r>
              <a:rPr lang="de-DE" sz="2000" dirty="0" err="1"/>
              <a:t>l'Université</a:t>
            </a:r>
            <a:r>
              <a:rPr lang="de-DE" sz="2000" dirty="0"/>
              <a:t> </a:t>
            </a:r>
            <a:br>
              <a:rPr lang="de-DE" sz="2000" dirty="0"/>
            </a:br>
            <a:r>
              <a:rPr lang="de-DE" sz="2000" dirty="0"/>
              <a:t>de Lucerne. </a:t>
            </a:r>
            <a:endParaRPr lang="de-CH" sz="2000" dirty="0"/>
          </a:p>
          <a:p>
            <a:pPr marL="285750" indent="-285750">
              <a:spcAft>
                <a:spcPts val="1000"/>
              </a:spcAft>
              <a:buFont typeface="Wingdings" pitchFamily="2" charset="2"/>
              <a:buChar char="Ø"/>
            </a:pPr>
            <a:r>
              <a:rPr lang="de-DE" sz="2000" dirty="0"/>
              <a:t>De 1992 à 2013, il a </a:t>
            </a:r>
            <a:r>
              <a:rPr lang="de-DE" sz="2000" dirty="0" err="1"/>
              <a:t>été</a:t>
            </a:r>
            <a:r>
              <a:rPr lang="de-DE" sz="2000" dirty="0"/>
              <a:t> </a:t>
            </a:r>
            <a:r>
              <a:rPr lang="de-DE" sz="2000" dirty="0" err="1"/>
              <a:t>fonctionnaire</a:t>
            </a:r>
            <a:r>
              <a:rPr lang="de-DE" sz="2000" dirty="0"/>
              <a:t> et, de 2001 à 2013, </a:t>
            </a:r>
            <a:r>
              <a:rPr lang="de-DE" sz="2000" dirty="0" err="1"/>
              <a:t>directeur</a:t>
            </a:r>
            <a:r>
              <a:rPr lang="de-DE" sz="2000" dirty="0"/>
              <a:t> scientifique (</a:t>
            </a:r>
            <a:r>
              <a:rPr lang="de-DE" sz="2000" dirty="0" err="1"/>
              <a:t>délégué</a:t>
            </a:r>
            <a:r>
              <a:rPr lang="de-DE" sz="2000" dirty="0"/>
              <a:t> </a:t>
            </a:r>
            <a:br>
              <a:rPr lang="de-DE" sz="2000" dirty="0"/>
            </a:br>
            <a:r>
              <a:rPr lang="de-DE" sz="2000" dirty="0" err="1"/>
              <a:t>général</a:t>
            </a:r>
            <a:r>
              <a:rPr lang="de-DE" sz="2000" dirty="0"/>
              <a:t>) du Comité </a:t>
            </a:r>
            <a:r>
              <a:rPr lang="de-DE" sz="2000" dirty="0" err="1"/>
              <a:t>européen</a:t>
            </a:r>
            <a:r>
              <a:rPr lang="de-DE" sz="2000" dirty="0"/>
              <a:t> de </a:t>
            </a:r>
            <a:r>
              <a:rPr lang="de-DE" sz="2000" dirty="0" err="1"/>
              <a:t>droit</a:t>
            </a:r>
            <a:r>
              <a:rPr lang="de-DE" sz="2000" dirty="0"/>
              <a:t> rural (CEDR), </a:t>
            </a:r>
            <a:r>
              <a:rPr lang="de-DE" sz="2000" dirty="0" err="1"/>
              <a:t>basé</a:t>
            </a:r>
            <a:r>
              <a:rPr lang="de-DE" sz="2000" dirty="0"/>
              <a:t> à Paris et </a:t>
            </a:r>
            <a:r>
              <a:rPr lang="de-DE" sz="2000" dirty="0" err="1"/>
              <a:t>qui</a:t>
            </a:r>
            <a:r>
              <a:rPr lang="de-DE" sz="2000" dirty="0"/>
              <a:t> </a:t>
            </a:r>
            <a:r>
              <a:rPr lang="de-DE" sz="2000" dirty="0" err="1"/>
              <a:t>regroupe</a:t>
            </a:r>
            <a:r>
              <a:rPr lang="de-DE" sz="2000" dirty="0"/>
              <a:t> </a:t>
            </a:r>
            <a:r>
              <a:rPr lang="de-DE" sz="2000" dirty="0" err="1"/>
              <a:t>les</a:t>
            </a:r>
            <a:r>
              <a:rPr lang="de-DE" sz="2000" dirty="0"/>
              <a:t> </a:t>
            </a:r>
            <a:br>
              <a:rPr lang="de-DE" sz="2000" dirty="0"/>
            </a:br>
            <a:r>
              <a:rPr lang="de-DE" sz="2000" dirty="0" err="1"/>
              <a:t>associations</a:t>
            </a:r>
            <a:r>
              <a:rPr lang="de-DE" sz="2000" dirty="0"/>
              <a:t> nationales de </a:t>
            </a:r>
            <a:r>
              <a:rPr lang="de-DE" sz="2000" dirty="0" err="1"/>
              <a:t>droit</a:t>
            </a:r>
            <a:r>
              <a:rPr lang="de-DE" sz="2000" dirty="0"/>
              <a:t> rural en Europe. Il </a:t>
            </a:r>
            <a:r>
              <a:rPr lang="de-DE" sz="2000" dirty="0" err="1"/>
              <a:t>possède</a:t>
            </a:r>
            <a:r>
              <a:rPr lang="de-DE" sz="2000" dirty="0"/>
              <a:t> </a:t>
            </a:r>
            <a:r>
              <a:rPr lang="de-DE" sz="2000" dirty="0" err="1"/>
              <a:t>une</a:t>
            </a:r>
            <a:r>
              <a:rPr lang="de-DE" sz="2000" dirty="0"/>
              <a:t> </a:t>
            </a:r>
            <a:r>
              <a:rPr lang="de-DE" sz="2000" dirty="0" err="1"/>
              <a:t>vaste</a:t>
            </a:r>
            <a:r>
              <a:rPr lang="de-DE" sz="2000" dirty="0"/>
              <a:t> </a:t>
            </a:r>
            <a:r>
              <a:rPr lang="de-DE" sz="2000" dirty="0" err="1"/>
              <a:t>expérience</a:t>
            </a:r>
            <a:r>
              <a:rPr lang="de-DE" sz="2000" dirty="0"/>
              <a:t> et </a:t>
            </a:r>
            <a:br>
              <a:rPr lang="de-DE" sz="2000" dirty="0"/>
            </a:br>
            <a:r>
              <a:rPr lang="de-DE" sz="2000" dirty="0" err="1"/>
              <a:t>un</a:t>
            </a:r>
            <a:r>
              <a:rPr lang="de-DE" sz="2000" dirty="0"/>
              <a:t> solide </a:t>
            </a:r>
            <a:r>
              <a:rPr lang="de-DE" sz="2000" dirty="0" err="1"/>
              <a:t>réseau</a:t>
            </a:r>
            <a:r>
              <a:rPr lang="de-DE" sz="2000" dirty="0"/>
              <a:t> </a:t>
            </a:r>
            <a:r>
              <a:rPr lang="de-DE" sz="2000" dirty="0" err="1"/>
              <a:t>dans</a:t>
            </a:r>
            <a:r>
              <a:rPr lang="de-DE" sz="2000" dirty="0"/>
              <a:t> le </a:t>
            </a:r>
            <a:r>
              <a:rPr lang="de-DE" sz="2000" dirty="0" err="1"/>
              <a:t>domaine</a:t>
            </a:r>
            <a:r>
              <a:rPr lang="de-DE" sz="2000" dirty="0"/>
              <a:t> du </a:t>
            </a:r>
            <a:r>
              <a:rPr lang="de-DE" sz="2000" dirty="0" err="1"/>
              <a:t>droit</a:t>
            </a:r>
            <a:r>
              <a:rPr lang="de-DE" sz="2000" dirty="0"/>
              <a:t> </a:t>
            </a:r>
            <a:r>
              <a:rPr lang="de-DE" sz="2000" dirty="0" err="1"/>
              <a:t>agricole</a:t>
            </a:r>
            <a:r>
              <a:rPr lang="de-DE" sz="2000" dirty="0"/>
              <a:t> </a:t>
            </a:r>
            <a:r>
              <a:rPr lang="de-DE" sz="2000" dirty="0" err="1"/>
              <a:t>européen</a:t>
            </a:r>
            <a:r>
              <a:rPr lang="de-DE" sz="2000" dirty="0"/>
              <a:t>. </a:t>
            </a:r>
            <a:endParaRPr lang="de-CH" sz="2000" dirty="0"/>
          </a:p>
          <a:p>
            <a:pPr marL="285750" indent="-285750">
              <a:spcAft>
                <a:spcPts val="1000"/>
              </a:spcAft>
              <a:buFont typeface="Wingdings" pitchFamily="2" charset="2"/>
              <a:buChar char="Ø"/>
            </a:pPr>
            <a:r>
              <a:rPr lang="de-DE" sz="2000" dirty="0" err="1"/>
              <a:t>Politiquement</a:t>
            </a:r>
            <a:r>
              <a:rPr lang="de-DE" sz="2000" dirty="0"/>
              <a:t> </a:t>
            </a:r>
            <a:r>
              <a:rPr lang="de-DE" sz="2000" dirty="0" err="1"/>
              <a:t>indépendant</a:t>
            </a:r>
            <a:r>
              <a:rPr lang="de-DE" sz="2000" dirty="0"/>
              <a:t> et </a:t>
            </a:r>
            <a:r>
              <a:rPr lang="de-DE" sz="2000" dirty="0" err="1"/>
              <a:t>libéral</a:t>
            </a:r>
            <a:r>
              <a:rPr lang="de-DE" sz="2000" dirty="0"/>
              <a:t>, il </a:t>
            </a:r>
            <a:r>
              <a:rPr lang="de-DE" sz="2000" dirty="0" err="1"/>
              <a:t>considère</a:t>
            </a:r>
            <a:r>
              <a:rPr lang="de-DE" sz="2000" dirty="0"/>
              <a:t> </a:t>
            </a:r>
            <a:r>
              <a:rPr lang="de-DE" sz="2000" dirty="0" err="1"/>
              <a:t>que</a:t>
            </a:r>
            <a:r>
              <a:rPr lang="de-DE" sz="2000" dirty="0"/>
              <a:t> rien </a:t>
            </a:r>
            <a:r>
              <a:rPr lang="de-DE" sz="2000" dirty="0" err="1"/>
              <a:t>n'est</a:t>
            </a:r>
            <a:r>
              <a:rPr lang="de-DE" sz="2000" dirty="0"/>
              <a:t> </a:t>
            </a:r>
            <a:r>
              <a:rPr lang="de-DE" sz="2000" dirty="0" err="1"/>
              <a:t>gratuit</a:t>
            </a:r>
            <a:r>
              <a:rPr lang="de-DE" sz="2000" dirty="0"/>
              <a:t>.</a:t>
            </a:r>
            <a:endParaRPr lang="de-CH" sz="2000" dirty="0"/>
          </a:p>
          <a:p>
            <a:pPr marL="285750" indent="-285750">
              <a:spcAft>
                <a:spcPts val="1000"/>
              </a:spcAft>
              <a:buFont typeface="Wingdings" pitchFamily="2" charset="2"/>
              <a:buChar char="Ø"/>
            </a:pPr>
            <a:r>
              <a:rPr lang="de-DE" sz="2000" dirty="0"/>
              <a:t>Il ne </a:t>
            </a:r>
            <a:r>
              <a:rPr lang="de-DE" sz="2000" dirty="0" err="1"/>
              <a:t>prend</a:t>
            </a:r>
            <a:r>
              <a:rPr lang="de-DE" sz="2000" dirty="0"/>
              <a:t> </a:t>
            </a:r>
            <a:r>
              <a:rPr lang="de-DE" sz="2000" dirty="0" err="1"/>
              <a:t>pas</a:t>
            </a:r>
            <a:r>
              <a:rPr lang="de-DE" sz="2000" dirty="0"/>
              <a:t> </a:t>
            </a:r>
            <a:r>
              <a:rPr lang="de-DE" sz="2000" dirty="0" err="1"/>
              <a:t>position</a:t>
            </a:r>
            <a:r>
              <a:rPr lang="de-DE" sz="2000" dirty="0"/>
              <a:t> </a:t>
            </a:r>
            <a:r>
              <a:rPr lang="de-DE" sz="2000" dirty="0" err="1"/>
              <a:t>pour</a:t>
            </a:r>
            <a:r>
              <a:rPr lang="de-DE" sz="2000" dirty="0"/>
              <a:t> </a:t>
            </a:r>
            <a:r>
              <a:rPr lang="de-DE" sz="2000" dirty="0" err="1"/>
              <a:t>ou</a:t>
            </a:r>
            <a:r>
              <a:rPr lang="de-DE" sz="2000" dirty="0"/>
              <a:t> contre le </a:t>
            </a:r>
            <a:r>
              <a:rPr lang="de-DE" sz="2000" dirty="0" err="1"/>
              <a:t>paquet</a:t>
            </a:r>
            <a:r>
              <a:rPr lang="de-DE" sz="2000" dirty="0"/>
              <a:t> </a:t>
            </a:r>
            <a:r>
              <a:rPr lang="de-DE" sz="2000" dirty="0" err="1"/>
              <a:t>d‘accords</a:t>
            </a:r>
            <a:r>
              <a:rPr lang="de-DE" sz="2000" dirty="0"/>
              <a:t> Suisse-UE.</a:t>
            </a:r>
            <a:endParaRPr lang="de-CH" sz="20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EF556F4-F44B-6C16-7CE5-D8F48A4B6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BA92-B65E-42F5-BB28-73DA50746AED}" type="slidenum">
              <a:rPr lang="de-CH" smtClean="0"/>
              <a:t>12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69052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BB278B-D0E6-0ABC-775F-820D3D58D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208" y="983297"/>
            <a:ext cx="10224000" cy="360000"/>
          </a:xfrm>
        </p:spPr>
        <p:txBody>
          <a:bodyPr/>
          <a:lstStyle/>
          <a:p>
            <a:r>
              <a:rPr lang="de-DE" dirty="0"/>
              <a:t>2. </a:t>
            </a:r>
            <a:r>
              <a:rPr lang="de-DE" cap="none" dirty="0"/>
              <a:t>Aperçu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6901DD4-5AA1-DE9C-7C6D-4CFF1271B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25 mars 2026</a:t>
            </a:r>
            <a:endParaRPr lang="de-CH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58AA1E6-7B8C-760E-53E9-C948A4A8C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Prof. em. Dr. Paul Richli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9196C59A-5A33-81D0-A649-4D770B6C069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5208" y="1450447"/>
            <a:ext cx="10223500" cy="4752974"/>
          </a:xfrm>
        </p:spPr>
        <p:txBody>
          <a:bodyPr/>
          <a:lstStyle/>
          <a:p>
            <a:pPr marL="457200" indent="-457200">
              <a:spcAft>
                <a:spcPts val="1000"/>
              </a:spcAft>
              <a:buAutoNum type="arabicPeriod"/>
            </a:pPr>
            <a:r>
              <a:rPr lang="fr-FR" sz="2400" dirty="0"/>
              <a:t>Salutation et merci</a:t>
            </a:r>
          </a:p>
          <a:p>
            <a:pPr marL="457200" indent="-457200">
              <a:spcAft>
                <a:spcPts val="1000"/>
              </a:spcAft>
              <a:buAutoNum type="arabicPeriod"/>
            </a:pPr>
            <a:r>
              <a:rPr lang="fr-FR" sz="2400" dirty="0">
                <a:solidFill>
                  <a:schemeClr val="tx1"/>
                </a:solidFill>
              </a:rPr>
              <a:t>Aperçu</a:t>
            </a:r>
          </a:p>
          <a:p>
            <a:pPr marL="457200" indent="-457200">
              <a:spcAft>
                <a:spcPts val="1000"/>
              </a:spcAft>
              <a:buAutoNum type="arabicPeriod"/>
            </a:pPr>
            <a:r>
              <a:rPr lang="fr-FR" sz="2400" dirty="0">
                <a:solidFill>
                  <a:schemeClr val="tx1"/>
                </a:solidFill>
              </a:rPr>
              <a:t>Législation et droits politiques</a:t>
            </a:r>
            <a:endParaRPr lang="de-CH" sz="2400" dirty="0">
              <a:solidFill>
                <a:schemeClr val="tx1"/>
              </a:solidFill>
            </a:endParaRPr>
          </a:p>
          <a:p>
            <a:pPr marL="457200" indent="-457200">
              <a:spcAft>
                <a:spcPts val="1000"/>
              </a:spcAft>
              <a:buAutoNum type="arabicPeriod"/>
            </a:pPr>
            <a:r>
              <a:rPr lang="fr-FR" sz="2400" dirty="0">
                <a:solidFill>
                  <a:schemeClr val="tx1"/>
                </a:solidFill>
              </a:rPr>
              <a:t>Résolution des </a:t>
            </a:r>
            <a:r>
              <a:rPr lang="fr-FR" sz="2400" dirty="0" err="1">
                <a:solidFill>
                  <a:schemeClr val="tx1"/>
                </a:solidFill>
              </a:rPr>
              <a:t>conflicts</a:t>
            </a:r>
            <a:endParaRPr lang="fr-FR" sz="2400" dirty="0">
              <a:solidFill>
                <a:schemeClr val="tx1"/>
              </a:solidFill>
            </a:endParaRPr>
          </a:p>
          <a:p>
            <a:pPr marL="457200" indent="-457200">
              <a:spcAft>
                <a:spcPts val="1000"/>
              </a:spcAft>
              <a:buAutoNum type="arabicPeriod"/>
            </a:pPr>
            <a:r>
              <a:rPr lang="fr-FR" sz="2400" dirty="0">
                <a:solidFill>
                  <a:schemeClr val="tx1"/>
                </a:solidFill>
              </a:rPr>
              <a:t>Risques réels</a:t>
            </a:r>
          </a:p>
          <a:p>
            <a:pPr marL="457200" indent="-457200">
              <a:spcAft>
                <a:spcPts val="1000"/>
              </a:spcAft>
              <a:buAutoNum type="arabicPeriod"/>
            </a:pPr>
            <a:r>
              <a:rPr lang="fr-FR" sz="2400" dirty="0">
                <a:solidFill>
                  <a:schemeClr val="tx1"/>
                </a:solidFill>
              </a:rPr>
              <a:t>Conclusions</a:t>
            </a:r>
            <a:endParaRPr lang="fr-FR" sz="2000" dirty="0">
              <a:solidFill>
                <a:srgbClr val="FF0000"/>
              </a:solidFill>
            </a:endParaRPr>
          </a:p>
          <a:p>
            <a:pPr>
              <a:spcAft>
                <a:spcPts val="1000"/>
              </a:spcAft>
            </a:pPr>
            <a:r>
              <a:rPr lang="fr-FR" sz="2000" dirty="0">
                <a:solidFill>
                  <a:schemeClr val="tx1"/>
                </a:solidFill>
              </a:rPr>
              <a:t>Référence aux dispositions des protocoles institutionnels relatifs aux obstacles techniques au commerce (ARM = méthode d'équivalence) et à la sécurité des aliments (SA = méthode d'intégration)</a:t>
            </a:r>
            <a:endParaRPr lang="de-CH" sz="2000" dirty="0">
              <a:solidFill>
                <a:schemeClr val="tx1"/>
              </a:solidFill>
            </a:endParaRPr>
          </a:p>
          <a:p>
            <a:r>
              <a:rPr lang="fr-FR" sz="2000" dirty="0"/>
              <a:t>Annexe : Informations personnelles et fonction</a:t>
            </a:r>
            <a:endParaRPr lang="de-CH" sz="2000" dirty="0"/>
          </a:p>
          <a:p>
            <a:pPr marL="342900" indent="-342900">
              <a:buFont typeface="Wingdings" pitchFamily="2" charset="2"/>
              <a:buChar char="Ø"/>
            </a:pPr>
            <a:endParaRPr lang="de-CH" sz="2400" dirty="0"/>
          </a:p>
          <a:p>
            <a:r>
              <a:rPr lang="de-CH" sz="2400" dirty="0"/>
              <a:t> </a:t>
            </a:r>
          </a:p>
          <a:p>
            <a:r>
              <a:rPr lang="de-CH" dirty="0"/>
              <a:t> </a:t>
            </a:r>
            <a:endParaRPr lang="de-CH" sz="1100" dirty="0"/>
          </a:p>
          <a:p>
            <a:endParaRPr lang="de-DE" sz="2000" dirty="0"/>
          </a:p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7E3D914-A876-6BA6-D36F-C9CEBEAFB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BA92-B65E-42F5-BB28-73DA50746AED}" type="slidenum">
              <a:rPr lang="de-CH" smtClean="0"/>
              <a:t>2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631948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2B7C90-1D58-BF63-AA5E-71A2B4D9F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2. </a:t>
            </a:r>
            <a:r>
              <a:rPr lang="de-DE" cap="none" dirty="0"/>
              <a:t>Aperçu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B4B3F60-4637-6094-E137-E8080714E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25 mars 2026</a:t>
            </a:r>
            <a:endParaRPr lang="de-CH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4B65739-D226-384B-3C1C-A215114D4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Prof. em. Dr. Paul Richli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DCA18DB8-A88D-8A1E-177B-E7E5C42D095D}"/>
              </a:ext>
            </a:extLst>
          </p:cNvPr>
          <p:cNvSpPr>
            <a:spLocks noGrp="1" noChangeArrowheads="1"/>
          </p:cNvSpPr>
          <p:nvPr>
            <p:ph type="body" sz="quarter" idx="13"/>
          </p:nvPr>
        </p:nvSpPr>
        <p:spPr bwMode="auto">
          <a:xfrm>
            <a:off x="234597" y="1596763"/>
            <a:ext cx="10281661" cy="36644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4283" rIns="0" bIns="-14283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de-DE" altLang="de-DE" sz="24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Analyse de la </a:t>
            </a:r>
            <a:r>
              <a:rPr kumimoji="0" lang="de-DE" altLang="de-DE" sz="24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constitutionnalité</a:t>
            </a:r>
            <a:r>
              <a:rPr kumimoji="0" lang="de-DE" altLang="de-DE" sz="24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 : </a:t>
            </a:r>
            <a:r>
              <a:rPr kumimoji="0" lang="de-DE" altLang="de-DE" sz="24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quelques</a:t>
            </a:r>
            <a:r>
              <a:rPr kumimoji="0" lang="de-DE" altLang="de-DE" sz="24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4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éléments</a:t>
            </a:r>
            <a:r>
              <a:rPr kumimoji="0" lang="de-DE" altLang="de-DE" sz="24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4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clés</a:t>
            </a:r>
            <a:r>
              <a:rPr kumimoji="0" lang="de-DE" altLang="de-DE" sz="24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br>
              <a:rPr kumimoji="0" lang="de-DE" altLang="de-DE" sz="24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</a:br>
            <a:endParaRPr kumimoji="0" lang="de-DE" altLang="de-DE" sz="2400" b="0" i="0" u="none" strike="noStrike" cap="none" normalizeH="0" baseline="0" dirty="0">
              <a:ln>
                <a:noFill/>
              </a:ln>
              <a:solidFill>
                <a:srgbClr val="1F1F1F"/>
              </a:solidFill>
              <a:effectLst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de-DE" altLang="de-DE" sz="24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Législation</a:t>
            </a:r>
            <a:r>
              <a:rPr kumimoji="0" lang="de-DE" altLang="de-DE" sz="24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de </a:t>
            </a:r>
            <a:r>
              <a:rPr kumimoji="0" lang="de-DE" altLang="de-DE" sz="24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l’Assemblée</a:t>
            </a:r>
            <a:r>
              <a:rPr kumimoji="0" lang="de-DE" altLang="de-DE" sz="24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4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fédérale</a:t>
            </a:r>
            <a:r>
              <a:rPr kumimoji="0" lang="de-DE" altLang="de-DE" sz="24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et du Conseil </a:t>
            </a:r>
            <a:r>
              <a:rPr kumimoji="0" lang="de-DE" altLang="de-DE" sz="24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fédéral</a:t>
            </a:r>
            <a:r>
              <a:rPr kumimoji="0" lang="de-DE" altLang="de-DE" sz="24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&gt; Relations </a:t>
            </a:r>
            <a:br>
              <a:rPr kumimoji="0" lang="de-DE" altLang="de-DE" sz="24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</a:br>
            <a:r>
              <a:rPr kumimoji="0" lang="de-DE" altLang="de-DE" sz="24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avec</a:t>
            </a:r>
            <a:r>
              <a:rPr kumimoji="0" lang="de-DE" altLang="de-DE" sz="24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4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les</a:t>
            </a:r>
            <a:r>
              <a:rPr kumimoji="0" lang="de-DE" altLang="de-DE" sz="24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4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institutions</a:t>
            </a:r>
            <a:r>
              <a:rPr kumimoji="0" lang="de-DE" altLang="de-DE" sz="24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de </a:t>
            </a:r>
            <a:r>
              <a:rPr kumimoji="0" lang="de-DE" altLang="de-DE" sz="24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l’UE</a:t>
            </a:r>
            <a:r>
              <a:rPr kumimoji="0" lang="de-DE" altLang="de-DE" sz="24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&gt; Impact </a:t>
            </a:r>
            <a:r>
              <a:rPr kumimoji="0" lang="de-DE" altLang="de-DE" sz="24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sur</a:t>
            </a:r>
            <a:r>
              <a:rPr kumimoji="0" lang="de-DE" altLang="de-DE" sz="24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4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les</a:t>
            </a:r>
            <a:r>
              <a:rPr kumimoji="0" lang="de-DE" altLang="de-DE" sz="24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4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droits</a:t>
            </a:r>
            <a:r>
              <a:rPr kumimoji="0" lang="de-DE" altLang="de-DE" sz="24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4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politiques</a:t>
            </a:r>
            <a:r>
              <a:rPr kumimoji="0" lang="de-DE" altLang="de-DE" sz="24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e-DE" altLang="de-DE" sz="2400" dirty="0">
              <a:solidFill>
                <a:srgbClr val="1F1F1F"/>
              </a:solidFill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de-DE" altLang="de-DE" sz="24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Arbitrage &gt; </a:t>
            </a:r>
            <a:r>
              <a:rPr kumimoji="0" lang="de-DE" altLang="de-DE" sz="24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Différences</a:t>
            </a:r>
            <a:r>
              <a:rPr kumimoji="0" lang="de-DE" altLang="de-DE" sz="24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4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avec</a:t>
            </a:r>
            <a:r>
              <a:rPr kumimoji="0" lang="de-DE" altLang="de-DE" sz="24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4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l’arbitrage</a:t>
            </a:r>
            <a:r>
              <a:rPr kumimoji="0" lang="de-DE" altLang="de-DE" sz="24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4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dans</a:t>
            </a:r>
            <a:r>
              <a:rPr kumimoji="0" lang="de-DE" altLang="de-DE" sz="24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4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un</a:t>
            </a:r>
            <a:r>
              <a:rPr kumimoji="0" lang="de-DE" altLang="de-DE" sz="24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4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traité</a:t>
            </a:r>
            <a:r>
              <a:rPr kumimoji="0" lang="de-DE" altLang="de-DE" sz="24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4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bilatéral</a:t>
            </a:r>
            <a:r>
              <a:rPr kumimoji="0" lang="de-DE" altLang="de-DE" sz="24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type </a:t>
            </a:r>
            <a:br>
              <a:rPr kumimoji="0" lang="de-DE" altLang="de-DE" sz="24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</a:br>
            <a:endParaRPr kumimoji="0" lang="de-DE" altLang="de-DE" sz="2400" b="0" i="0" u="none" strike="noStrike" cap="none" normalizeH="0" baseline="0" dirty="0">
              <a:ln>
                <a:noFill/>
              </a:ln>
              <a:solidFill>
                <a:srgbClr val="1F1F1F"/>
              </a:solidFill>
              <a:effectLst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de-DE" altLang="de-DE" sz="24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Mesures</a:t>
            </a:r>
            <a:r>
              <a:rPr kumimoji="0" lang="de-DE" altLang="de-DE" sz="24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4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compensatoires</a:t>
            </a:r>
            <a:r>
              <a:rPr kumimoji="0" lang="de-DE" altLang="de-DE" sz="24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transversales &gt; Impact </a:t>
            </a:r>
            <a:r>
              <a:rPr kumimoji="0" lang="de-DE" altLang="de-DE" sz="24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sur</a:t>
            </a:r>
            <a:r>
              <a:rPr kumimoji="0" lang="de-DE" altLang="de-DE" sz="24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4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les</a:t>
            </a:r>
            <a:r>
              <a:rPr kumimoji="0" lang="de-DE" altLang="de-DE" sz="24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4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droits</a:t>
            </a:r>
            <a:r>
              <a:rPr kumimoji="0" lang="de-DE" altLang="de-DE" sz="24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4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politiques</a:t>
            </a:r>
            <a:r>
              <a:rPr kumimoji="0" lang="de-DE" altLang="de-DE" sz="24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br>
              <a:rPr kumimoji="0" lang="de-DE" altLang="de-DE" sz="24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</a:br>
            <a:endParaRPr kumimoji="0" lang="de-DE" altLang="de-DE" sz="2400" b="0" i="0" u="none" strike="noStrike" cap="none" normalizeH="0" baseline="0" dirty="0">
              <a:ln>
                <a:noFill/>
              </a:ln>
              <a:solidFill>
                <a:srgbClr val="1F1F1F"/>
              </a:solidFill>
              <a:effectLst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de-DE" altLang="de-DE" sz="24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Implications</a:t>
            </a:r>
            <a:r>
              <a:rPr kumimoji="0" lang="de-DE" altLang="de-DE" sz="24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 </a:t>
            </a:r>
            <a:r>
              <a:rPr kumimoji="0" lang="de-DE" altLang="de-DE" sz="24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constitutionnelles</a:t>
            </a:r>
            <a:endParaRPr kumimoji="0" lang="de-DE" altLang="de-DE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47C46F3-3FE2-2AD2-7226-19753B698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BA92-B65E-42F5-BB28-73DA50746AED}" type="slidenum">
              <a:rPr lang="de-CH" smtClean="0"/>
              <a:t>3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966596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8299FF-949D-D49C-7EB5-688DB520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914400"/>
            <a:ext cx="10224000" cy="819807"/>
          </a:xfrm>
        </p:spPr>
        <p:txBody>
          <a:bodyPr/>
          <a:lstStyle/>
          <a:p>
            <a:r>
              <a:rPr lang="de-CH" dirty="0"/>
              <a:t>3. </a:t>
            </a:r>
            <a:r>
              <a:rPr lang="de-CH" cap="none" dirty="0" err="1"/>
              <a:t>Législation</a:t>
            </a:r>
            <a:r>
              <a:rPr lang="de-CH" cap="none" dirty="0"/>
              <a:t> et </a:t>
            </a:r>
            <a:r>
              <a:rPr lang="de-CH" cap="none" dirty="0" err="1"/>
              <a:t>droits</a:t>
            </a:r>
            <a:r>
              <a:rPr lang="de-CH" cap="none" dirty="0"/>
              <a:t> </a:t>
            </a:r>
            <a:r>
              <a:rPr lang="de-CH" cap="none" dirty="0" err="1"/>
              <a:t>politiques</a:t>
            </a:r>
            <a:endParaRPr lang="de-DE" cap="none" dirty="0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50E9A99-1BEC-C4AF-82E7-DBB57CFE3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25 mars 2026</a:t>
            </a:r>
            <a:endParaRPr lang="de-CH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39D5C85-DC06-0B4D-1A41-75701132C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Prof. em. Dr. Paul Richli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89F38A2D-24B2-0787-D7FE-8820E63E8A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87339" y="1424664"/>
            <a:ext cx="10223500" cy="4683514"/>
          </a:xfrm>
        </p:spPr>
        <p:txBody>
          <a:bodyPr/>
          <a:lstStyle/>
          <a:p>
            <a:r>
              <a:rPr lang="de-CH" sz="2000" b="1" dirty="0"/>
              <a:t>CF </a:t>
            </a:r>
            <a:r>
              <a:rPr lang="fr-FR" sz="2000" b="1" dirty="0"/>
              <a:t>Art. 163</a:t>
            </a:r>
            <a:r>
              <a:rPr lang="fr-FR" sz="2000" dirty="0"/>
              <a:t> : </a:t>
            </a:r>
            <a:r>
              <a:rPr lang="fr-FR" sz="2000" b="1" dirty="0"/>
              <a:t>Forme des décrets de l’Assemblée fédérale</a:t>
            </a:r>
            <a:endParaRPr lang="de-CH" sz="2000" b="1" dirty="0"/>
          </a:p>
          <a:p>
            <a:pPr marL="342900" indent="-342900">
              <a:spcAft>
                <a:spcPts val="1000"/>
              </a:spcAft>
              <a:buAutoNum type="arabicPeriod"/>
            </a:pPr>
            <a:r>
              <a:rPr lang="fr-FR" sz="2000" dirty="0"/>
              <a:t>L’Assemblée fédérale adopte les dispositions législatives sous la forme d’une loi fédérale ou d’un décret.</a:t>
            </a:r>
            <a:endParaRPr lang="de-CH" sz="2000" dirty="0"/>
          </a:p>
          <a:p>
            <a:r>
              <a:rPr lang="fr-FR" sz="2000" b="1" dirty="0"/>
              <a:t>MRA, art. 4 – SA, art. 12 </a:t>
            </a:r>
          </a:p>
          <a:p>
            <a:r>
              <a:rPr lang="fr-FR" sz="2000" b="1" dirty="0"/>
              <a:t>Participation à l’élaboration des actes juridiques de l’Union (droit de participation)</a:t>
            </a:r>
            <a:endParaRPr lang="de-CH" sz="2000" b="1" dirty="0"/>
          </a:p>
          <a:p>
            <a:pPr>
              <a:spcAft>
                <a:spcPts val="1000"/>
              </a:spcAft>
            </a:pPr>
            <a:r>
              <a:rPr lang="de-CH" sz="2000" dirty="0"/>
              <a:t>1. </a:t>
            </a:r>
            <a:r>
              <a:rPr lang="de-CH" sz="2000" dirty="0" err="1">
                <a:solidFill>
                  <a:srgbClr val="FF0000"/>
                </a:solidFill>
              </a:rPr>
              <a:t>Lorsqu’elle</a:t>
            </a:r>
            <a:r>
              <a:rPr lang="de-CH" sz="2000" dirty="0">
                <a:solidFill>
                  <a:srgbClr val="FF0000"/>
                </a:solidFill>
              </a:rPr>
              <a:t> </a:t>
            </a:r>
            <a:r>
              <a:rPr lang="de-CH" sz="2000" dirty="0" err="1">
                <a:solidFill>
                  <a:srgbClr val="FF0000"/>
                </a:solidFill>
              </a:rPr>
              <a:t>élabore</a:t>
            </a:r>
            <a:r>
              <a:rPr lang="de-CH" sz="2000" dirty="0">
                <a:solidFill>
                  <a:srgbClr val="FF0000"/>
                </a:solidFill>
              </a:rPr>
              <a:t> </a:t>
            </a:r>
            <a:r>
              <a:rPr lang="de-CH" sz="2000" dirty="0" err="1">
                <a:solidFill>
                  <a:srgbClr val="FF0000"/>
                </a:solidFill>
              </a:rPr>
              <a:t>une</a:t>
            </a:r>
            <a:r>
              <a:rPr lang="de-CH" sz="2000" dirty="0">
                <a:solidFill>
                  <a:srgbClr val="FF0000"/>
                </a:solidFill>
              </a:rPr>
              <a:t> </a:t>
            </a:r>
            <a:r>
              <a:rPr lang="de-CH" sz="2000" dirty="0" err="1">
                <a:solidFill>
                  <a:srgbClr val="FF0000"/>
                </a:solidFill>
              </a:rPr>
              <a:t>proposition</a:t>
            </a:r>
            <a:r>
              <a:rPr lang="de-CH" sz="2000" dirty="0">
                <a:solidFill>
                  <a:srgbClr val="FF0000"/>
                </a:solidFill>
              </a:rPr>
              <a:t> </a:t>
            </a:r>
            <a:r>
              <a:rPr lang="de-CH" sz="2000" dirty="0" err="1">
                <a:solidFill>
                  <a:srgbClr val="FF0000"/>
                </a:solidFill>
              </a:rPr>
              <a:t>d’acte</a:t>
            </a:r>
            <a:r>
              <a:rPr lang="de-CH" sz="2000" dirty="0">
                <a:solidFill>
                  <a:srgbClr val="FF0000"/>
                </a:solidFill>
              </a:rPr>
              <a:t> </a:t>
            </a:r>
            <a:r>
              <a:rPr lang="de-CH" sz="2000" dirty="0" err="1">
                <a:solidFill>
                  <a:srgbClr val="FF0000"/>
                </a:solidFill>
              </a:rPr>
              <a:t>juridique</a:t>
            </a:r>
            <a:r>
              <a:rPr lang="de-CH" sz="2000" dirty="0">
                <a:solidFill>
                  <a:srgbClr val="FF0000"/>
                </a:solidFill>
              </a:rPr>
              <a:t> de </a:t>
            </a:r>
            <a:r>
              <a:rPr lang="de-CH" sz="2000" dirty="0" err="1">
                <a:solidFill>
                  <a:srgbClr val="FF0000"/>
                </a:solidFill>
              </a:rPr>
              <a:t>l’Union</a:t>
            </a:r>
            <a:r>
              <a:rPr lang="de-CH" sz="2000" dirty="0">
                <a:solidFill>
                  <a:srgbClr val="FF0000"/>
                </a:solidFill>
              </a:rPr>
              <a:t> </a:t>
            </a:r>
            <a:r>
              <a:rPr lang="de-CH" sz="2000" dirty="0"/>
              <a:t>... </a:t>
            </a:r>
            <a:r>
              <a:rPr lang="de-CH" sz="2000" dirty="0" err="1"/>
              <a:t>dans</a:t>
            </a:r>
            <a:r>
              <a:rPr lang="de-CH" sz="2000" dirty="0"/>
              <a:t> le </a:t>
            </a:r>
            <a:r>
              <a:rPr lang="de-CH" sz="2000" dirty="0" err="1"/>
              <a:t>domaine</a:t>
            </a:r>
            <a:r>
              <a:rPr lang="de-CH" sz="2000" dirty="0"/>
              <a:t> </a:t>
            </a:r>
            <a:r>
              <a:rPr lang="de-CH" sz="2000" dirty="0" err="1"/>
              <a:t>couvert</a:t>
            </a:r>
            <a:r>
              <a:rPr lang="de-CH" sz="2000" dirty="0"/>
              <a:t> par </a:t>
            </a:r>
            <a:r>
              <a:rPr lang="de-CH" sz="2000" dirty="0" err="1"/>
              <a:t>l’accord</a:t>
            </a:r>
            <a:r>
              <a:rPr lang="de-CH" sz="2000" dirty="0"/>
              <a:t>, la </a:t>
            </a:r>
            <a:r>
              <a:rPr lang="de-CH" sz="2000" dirty="0" err="1"/>
              <a:t>Commission</a:t>
            </a:r>
            <a:r>
              <a:rPr lang="de-CH" sz="2000" dirty="0"/>
              <a:t> </a:t>
            </a:r>
            <a:r>
              <a:rPr lang="de-CH" sz="2000" dirty="0" err="1"/>
              <a:t>européenne</a:t>
            </a:r>
            <a:r>
              <a:rPr lang="de-CH" sz="2000" dirty="0"/>
              <a:t> ... en </a:t>
            </a:r>
            <a:r>
              <a:rPr lang="de-CH" sz="2000" dirty="0" err="1"/>
              <a:t>informe</a:t>
            </a:r>
            <a:r>
              <a:rPr lang="de-CH" sz="2000" dirty="0"/>
              <a:t> la Suisse et </a:t>
            </a:r>
            <a:r>
              <a:rPr lang="de-CH" sz="2000" dirty="0" err="1"/>
              <a:t>consulte</a:t>
            </a:r>
            <a:r>
              <a:rPr lang="de-CH" sz="2000" dirty="0"/>
              <a:t> de </a:t>
            </a:r>
            <a:r>
              <a:rPr lang="de-CH" sz="2000" dirty="0" err="1"/>
              <a:t>manière</a:t>
            </a:r>
            <a:r>
              <a:rPr lang="de-CH" sz="2000" dirty="0"/>
              <a:t> informelle </a:t>
            </a:r>
            <a:r>
              <a:rPr lang="de-CH" sz="2000" dirty="0" err="1"/>
              <a:t>les</a:t>
            </a:r>
            <a:r>
              <a:rPr lang="de-CH" sz="2000" dirty="0"/>
              <a:t> </a:t>
            </a:r>
            <a:r>
              <a:rPr lang="de-CH" sz="2000" dirty="0" err="1">
                <a:solidFill>
                  <a:srgbClr val="0068B4"/>
                </a:solidFill>
              </a:rPr>
              <a:t>experts</a:t>
            </a:r>
            <a:r>
              <a:rPr lang="de-CH" sz="2000" dirty="0">
                <a:solidFill>
                  <a:srgbClr val="0068B4"/>
                </a:solidFill>
              </a:rPr>
              <a:t> de la Suisse </a:t>
            </a:r>
            <a:r>
              <a:rPr lang="de-CH" sz="2000" dirty="0"/>
              <a:t>de la </a:t>
            </a:r>
            <a:r>
              <a:rPr lang="de-CH" sz="2000" dirty="0" err="1">
                <a:solidFill>
                  <a:srgbClr val="0068B4"/>
                </a:solidFill>
              </a:rPr>
              <a:t>même</a:t>
            </a:r>
            <a:r>
              <a:rPr lang="de-CH" sz="2000" dirty="0">
                <a:solidFill>
                  <a:srgbClr val="0068B4"/>
                </a:solidFill>
              </a:rPr>
              <a:t> </a:t>
            </a:r>
            <a:r>
              <a:rPr lang="de-CH" sz="2000" dirty="0" err="1">
                <a:solidFill>
                  <a:srgbClr val="0068B4"/>
                </a:solidFill>
              </a:rPr>
              <a:t>manière</a:t>
            </a:r>
            <a:r>
              <a:rPr lang="de-CH" sz="2000" dirty="0">
                <a:solidFill>
                  <a:srgbClr val="0068B4"/>
                </a:solidFill>
              </a:rPr>
              <a:t> </a:t>
            </a:r>
            <a:r>
              <a:rPr lang="de-CH" sz="2000" dirty="0" err="1"/>
              <a:t>qu’elle</a:t>
            </a:r>
            <a:r>
              <a:rPr lang="de-CH" sz="2000" dirty="0"/>
              <a:t> </a:t>
            </a:r>
            <a:r>
              <a:rPr lang="de-CH" sz="2000" dirty="0" err="1"/>
              <a:t>demande</a:t>
            </a:r>
            <a:r>
              <a:rPr lang="de-CH" sz="2000" dirty="0"/>
              <a:t> </a:t>
            </a:r>
            <a:r>
              <a:rPr lang="de-CH" sz="2000" dirty="0" err="1"/>
              <a:t>l’avis</a:t>
            </a:r>
            <a:r>
              <a:rPr lang="de-CH" sz="2000" dirty="0"/>
              <a:t> des </a:t>
            </a:r>
            <a:r>
              <a:rPr lang="de-CH" sz="2000" dirty="0" err="1">
                <a:solidFill>
                  <a:srgbClr val="0068B4"/>
                </a:solidFill>
              </a:rPr>
              <a:t>experts</a:t>
            </a:r>
            <a:r>
              <a:rPr lang="de-CH" sz="2000" dirty="0">
                <a:solidFill>
                  <a:srgbClr val="0068B4"/>
                </a:solidFill>
              </a:rPr>
              <a:t> des États </a:t>
            </a:r>
            <a:r>
              <a:rPr lang="de-CH" sz="2000" dirty="0" err="1">
                <a:solidFill>
                  <a:srgbClr val="0068B4"/>
                </a:solidFill>
              </a:rPr>
              <a:t>membres</a:t>
            </a:r>
            <a:r>
              <a:rPr lang="de-CH" sz="2000" dirty="0">
                <a:solidFill>
                  <a:srgbClr val="0068B4"/>
                </a:solidFill>
              </a:rPr>
              <a:t> </a:t>
            </a:r>
            <a:r>
              <a:rPr lang="de-CH" sz="2000" dirty="0"/>
              <a:t>de </a:t>
            </a:r>
            <a:r>
              <a:rPr lang="de-CH" sz="2000" dirty="0" err="1"/>
              <a:t>l’Union</a:t>
            </a:r>
            <a:r>
              <a:rPr lang="de-CH" sz="2000" dirty="0"/>
              <a:t> </a:t>
            </a:r>
            <a:r>
              <a:rPr lang="de-CH" sz="2000" dirty="0" err="1"/>
              <a:t>pour</a:t>
            </a:r>
            <a:r>
              <a:rPr lang="de-CH" sz="2000" dirty="0"/>
              <a:t> </a:t>
            </a:r>
            <a:r>
              <a:rPr lang="de-CH" sz="2000" dirty="0" err="1"/>
              <a:t>l’élaboration</a:t>
            </a:r>
            <a:r>
              <a:rPr lang="de-CH" sz="2000" dirty="0"/>
              <a:t> de </a:t>
            </a:r>
            <a:r>
              <a:rPr lang="de-CH" sz="2000" dirty="0" err="1"/>
              <a:t>ses</a:t>
            </a:r>
            <a:r>
              <a:rPr lang="de-CH" sz="2000" dirty="0"/>
              <a:t> </a:t>
            </a:r>
            <a:r>
              <a:rPr lang="de-CH" sz="2000" dirty="0" err="1"/>
              <a:t>propositions</a:t>
            </a:r>
            <a:r>
              <a:rPr lang="de-CH" sz="2000" dirty="0"/>
              <a:t>.</a:t>
            </a:r>
            <a:endParaRPr lang="de-CH" dirty="0"/>
          </a:p>
          <a:p>
            <a:r>
              <a:rPr lang="fr-FR" sz="2000" b="1" dirty="0"/>
              <a:t>Conséquence</a:t>
            </a:r>
            <a:r>
              <a:rPr lang="fr-FR" sz="2000" dirty="0"/>
              <a:t> : </a:t>
            </a:r>
            <a:r>
              <a:rPr lang="fr-FR" sz="2000" b="1" dirty="0">
                <a:solidFill>
                  <a:srgbClr val="FF0000"/>
                </a:solidFill>
              </a:rPr>
              <a:t>Transfert de compétence législative à l’UE </a:t>
            </a:r>
            <a:r>
              <a:rPr lang="fr-FR" sz="2000" dirty="0">
                <a:solidFill>
                  <a:srgbClr val="FF0000"/>
                </a:solidFill>
              </a:rPr>
              <a:t>pour la méthode d’intégration (SA) et la méthode d’équivalence (MRA)</a:t>
            </a:r>
            <a:br>
              <a:rPr lang="fr-FR" sz="2000" dirty="0">
                <a:solidFill>
                  <a:srgbClr val="FF0000"/>
                </a:solidFill>
              </a:rPr>
            </a:br>
            <a:r>
              <a:rPr lang="fr-FR" sz="2000" b="1" dirty="0">
                <a:solidFill>
                  <a:srgbClr val="FF0000"/>
                </a:solidFill>
              </a:rPr>
              <a:t> = modification matérielle de l’art. 163, para. 1, de la CF</a:t>
            </a:r>
            <a:endParaRPr lang="de-CH" sz="2000" b="1" dirty="0">
              <a:solidFill>
                <a:srgbClr val="FF0000"/>
              </a:solidFill>
            </a:endParaRPr>
          </a:p>
          <a:p>
            <a:endParaRPr lang="de-CH" sz="2000" b="1" dirty="0">
              <a:solidFill>
                <a:srgbClr val="FF0000"/>
              </a:solidFill>
            </a:endParaRPr>
          </a:p>
          <a:p>
            <a:endParaRPr lang="de-CH" sz="2000" dirty="0"/>
          </a:p>
          <a:p>
            <a:endParaRPr lang="de-CH" sz="2000" dirty="0"/>
          </a:p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D469769-9B4A-93AC-0C30-828AB46D0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BA92-B65E-42F5-BB28-73DA50746AED}" type="slidenum">
              <a:rPr lang="de-CH" smtClean="0"/>
              <a:t>4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550750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378714-A49B-C861-B71B-4B755082F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275" y="893380"/>
            <a:ext cx="10224000" cy="652392"/>
          </a:xfrm>
        </p:spPr>
        <p:txBody>
          <a:bodyPr/>
          <a:lstStyle/>
          <a:p>
            <a:r>
              <a:rPr lang="de-CH" dirty="0"/>
              <a:t>3. </a:t>
            </a:r>
            <a:r>
              <a:rPr lang="de-CH" cap="none" dirty="0" err="1"/>
              <a:t>Législation</a:t>
            </a:r>
            <a:r>
              <a:rPr lang="de-CH" cap="none" dirty="0"/>
              <a:t> et </a:t>
            </a:r>
            <a:r>
              <a:rPr lang="de-CH" cap="none" dirty="0" err="1"/>
              <a:t>droits</a:t>
            </a:r>
            <a:r>
              <a:rPr lang="de-CH" cap="none" dirty="0"/>
              <a:t> </a:t>
            </a:r>
            <a:r>
              <a:rPr lang="de-CH" cap="none" dirty="0" err="1"/>
              <a:t>politiques</a:t>
            </a:r>
            <a:endParaRPr lang="de-DE" dirty="0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9C50E73-BCA9-D786-8368-CA7AF3C98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25 mars 2026</a:t>
            </a:r>
            <a:endParaRPr lang="de-CH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3A76671-70E5-FF5B-5D9E-97A1BF952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Prof. em. Dr. Paul Richli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7DCF2D6E-6831-A942-36EC-E63C1CA2DE3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275" y="1372836"/>
            <a:ext cx="10223500" cy="5044885"/>
          </a:xfrm>
        </p:spPr>
        <p:txBody>
          <a:bodyPr/>
          <a:lstStyle/>
          <a:p>
            <a:r>
              <a:rPr lang="de-CH" sz="2000" b="1" dirty="0"/>
              <a:t>CF </a:t>
            </a:r>
            <a:r>
              <a:rPr lang="fr-FR" sz="2000" b="1" dirty="0"/>
              <a:t>Art.182 - Législation et mise en œuvre</a:t>
            </a:r>
            <a:endParaRPr lang="de-CH" sz="2000" b="1" dirty="0"/>
          </a:p>
          <a:p>
            <a:pPr>
              <a:spcAft>
                <a:spcPts val="1000"/>
              </a:spcAft>
            </a:pPr>
            <a:r>
              <a:rPr lang="fr-FR" sz="2000" dirty="0"/>
              <a:t>1. Le Conseil fédéral adopte les dispositions législatives sous forme d'ordonnance,</a:t>
            </a:r>
            <a:r>
              <a:rPr lang="de-CH" sz="2000" dirty="0"/>
              <a:t> </a:t>
            </a:r>
            <a:r>
              <a:rPr lang="fr-FR" sz="2000" dirty="0"/>
              <a:t>dans la mesure où la Constitution ou la loi l'y autorise.</a:t>
            </a:r>
            <a:endParaRPr lang="de-CH" sz="2000" dirty="0"/>
          </a:p>
          <a:p>
            <a:r>
              <a:rPr lang="fr-FR" sz="2000" b="1" dirty="0"/>
              <a:t>ARM, art. 4 – SA, art. 12 </a:t>
            </a:r>
            <a:br>
              <a:rPr lang="fr-FR" sz="2000" b="1" dirty="0"/>
            </a:br>
            <a:r>
              <a:rPr lang="fr-FR" sz="2000" b="1" dirty="0"/>
              <a:t>Participation à l'élaboration des actes juridiques de l'Union (droit d'être consulté)</a:t>
            </a:r>
            <a:endParaRPr lang="de-CH" sz="2000" b="1" dirty="0"/>
          </a:p>
          <a:p>
            <a:r>
              <a:rPr lang="de-CH" sz="2000" dirty="0"/>
              <a:t>2</a:t>
            </a:r>
            <a:r>
              <a:rPr lang="de-CH" sz="2000" dirty="0">
                <a:solidFill>
                  <a:srgbClr val="FF0000"/>
                </a:solidFill>
              </a:rPr>
              <a:t>. </a:t>
            </a:r>
            <a:r>
              <a:rPr lang="de-CH" sz="2000" dirty="0" err="1">
                <a:solidFill>
                  <a:srgbClr val="FF0000"/>
                </a:solidFill>
              </a:rPr>
              <a:t>Lorsqu’elle</a:t>
            </a:r>
            <a:r>
              <a:rPr lang="de-CH" sz="2000" dirty="0">
                <a:solidFill>
                  <a:srgbClr val="FF0000"/>
                </a:solidFill>
              </a:rPr>
              <a:t> </a:t>
            </a:r>
            <a:r>
              <a:rPr lang="de-CH" sz="2000" dirty="0" err="1">
                <a:solidFill>
                  <a:srgbClr val="FF0000"/>
                </a:solidFill>
              </a:rPr>
              <a:t>prépare</a:t>
            </a:r>
            <a:r>
              <a:rPr lang="de-CH" sz="2000" dirty="0">
                <a:solidFill>
                  <a:srgbClr val="FF0000"/>
                </a:solidFill>
              </a:rPr>
              <a:t>, ..., des </a:t>
            </a:r>
            <a:r>
              <a:rPr lang="de-CH" sz="2000" dirty="0" err="1">
                <a:solidFill>
                  <a:srgbClr val="FF0000"/>
                </a:solidFill>
              </a:rPr>
              <a:t>actes</a:t>
            </a:r>
            <a:r>
              <a:rPr lang="de-CH" sz="2000" dirty="0">
                <a:solidFill>
                  <a:srgbClr val="FF0000"/>
                </a:solidFill>
              </a:rPr>
              <a:t> </a:t>
            </a:r>
            <a:r>
              <a:rPr lang="de-CH" sz="2000" dirty="0" err="1">
                <a:solidFill>
                  <a:srgbClr val="FF0000"/>
                </a:solidFill>
              </a:rPr>
              <a:t>délégués</a:t>
            </a:r>
            <a:r>
              <a:rPr lang="de-CH" sz="2000" dirty="0">
                <a:solidFill>
                  <a:srgbClr val="FF0000"/>
                </a:solidFill>
              </a:rPr>
              <a:t> </a:t>
            </a:r>
            <a:r>
              <a:rPr lang="de-CH" sz="2000" dirty="0" err="1">
                <a:solidFill>
                  <a:schemeClr val="tx1"/>
                </a:solidFill>
              </a:rPr>
              <a:t>concernant</a:t>
            </a:r>
            <a:r>
              <a:rPr lang="de-CH" sz="2000" dirty="0">
                <a:solidFill>
                  <a:schemeClr val="tx1"/>
                </a:solidFill>
              </a:rPr>
              <a:t> des </a:t>
            </a:r>
            <a:r>
              <a:rPr lang="de-CH" sz="2000" dirty="0" err="1">
                <a:solidFill>
                  <a:schemeClr val="tx1"/>
                </a:solidFill>
              </a:rPr>
              <a:t>actes</a:t>
            </a:r>
            <a:r>
              <a:rPr lang="de-CH" sz="2000" dirty="0">
                <a:solidFill>
                  <a:schemeClr val="tx1"/>
                </a:solidFill>
              </a:rPr>
              <a:t> de </a:t>
            </a:r>
            <a:r>
              <a:rPr lang="de-CH" sz="2000" dirty="0" err="1">
                <a:solidFill>
                  <a:schemeClr val="tx1"/>
                </a:solidFill>
              </a:rPr>
              <a:t>base</a:t>
            </a:r>
            <a:r>
              <a:rPr lang="de-CH" sz="2000" dirty="0">
                <a:solidFill>
                  <a:schemeClr val="tx1"/>
                </a:solidFill>
              </a:rPr>
              <a:t> du </a:t>
            </a:r>
            <a:r>
              <a:rPr lang="de-CH" sz="2000" dirty="0" err="1">
                <a:solidFill>
                  <a:schemeClr val="tx1"/>
                </a:solidFill>
              </a:rPr>
              <a:t>droit</a:t>
            </a:r>
            <a:r>
              <a:rPr lang="de-CH" sz="2000" dirty="0">
                <a:solidFill>
                  <a:schemeClr val="tx1"/>
                </a:solidFill>
              </a:rPr>
              <a:t> de </a:t>
            </a:r>
            <a:r>
              <a:rPr lang="de-CH" sz="2000" dirty="0" err="1">
                <a:solidFill>
                  <a:schemeClr val="tx1"/>
                </a:solidFill>
              </a:rPr>
              <a:t>l’Union</a:t>
            </a:r>
            <a:r>
              <a:rPr lang="de-CH" sz="2000" dirty="0"/>
              <a:t> </a:t>
            </a:r>
            <a:r>
              <a:rPr lang="de-CH" sz="2000" dirty="0" err="1"/>
              <a:t>dans</a:t>
            </a:r>
            <a:r>
              <a:rPr lang="de-CH" sz="2000" dirty="0"/>
              <a:t> le </a:t>
            </a:r>
            <a:r>
              <a:rPr lang="de-CH" sz="2000" dirty="0" err="1"/>
              <a:t>domaine</a:t>
            </a:r>
            <a:r>
              <a:rPr lang="de-CH" sz="2000" dirty="0"/>
              <a:t> </a:t>
            </a:r>
            <a:r>
              <a:rPr lang="de-CH" sz="2000" dirty="0" err="1"/>
              <a:t>couvert</a:t>
            </a:r>
            <a:r>
              <a:rPr lang="de-CH" sz="2000" dirty="0"/>
              <a:t> par </a:t>
            </a:r>
            <a:r>
              <a:rPr lang="de-CH" sz="2000" dirty="0" err="1"/>
              <a:t>l’accord</a:t>
            </a:r>
            <a:r>
              <a:rPr lang="de-CH" sz="2000" dirty="0"/>
              <a:t>, la </a:t>
            </a:r>
            <a:r>
              <a:rPr lang="de-CH" sz="2000" dirty="0" err="1"/>
              <a:t>Commission</a:t>
            </a:r>
            <a:r>
              <a:rPr lang="de-CH" sz="2000" dirty="0"/>
              <a:t> </a:t>
            </a:r>
            <a:r>
              <a:rPr lang="de-CH" sz="2000" dirty="0" err="1"/>
              <a:t>veille</a:t>
            </a:r>
            <a:r>
              <a:rPr lang="de-CH" sz="2000" dirty="0"/>
              <a:t> à </a:t>
            </a:r>
            <a:r>
              <a:rPr lang="de-CH" sz="2000" dirty="0" err="1"/>
              <a:t>ce</a:t>
            </a:r>
            <a:r>
              <a:rPr lang="de-CH" sz="2000" dirty="0"/>
              <a:t> </a:t>
            </a:r>
            <a:r>
              <a:rPr lang="de-CH" sz="2000" dirty="0" err="1"/>
              <a:t>que</a:t>
            </a:r>
            <a:r>
              <a:rPr lang="de-CH" sz="2000" dirty="0"/>
              <a:t> la Suisse </a:t>
            </a:r>
            <a:r>
              <a:rPr lang="de-CH" sz="2000" dirty="0" err="1"/>
              <a:t>ait</a:t>
            </a:r>
            <a:r>
              <a:rPr lang="de-CH" sz="2000" dirty="0"/>
              <a:t> la </a:t>
            </a:r>
            <a:r>
              <a:rPr lang="de-CH" sz="2000" dirty="0" err="1">
                <a:solidFill>
                  <a:srgbClr val="0068B4"/>
                </a:solidFill>
              </a:rPr>
              <a:t>participation</a:t>
            </a:r>
            <a:r>
              <a:rPr lang="de-CH" sz="2000" dirty="0"/>
              <a:t> la plus large possible à la </a:t>
            </a:r>
            <a:r>
              <a:rPr lang="de-CH" sz="2000" dirty="0" err="1"/>
              <a:t>préparation</a:t>
            </a:r>
            <a:r>
              <a:rPr lang="de-CH" sz="2000" dirty="0"/>
              <a:t> des </a:t>
            </a:r>
            <a:r>
              <a:rPr lang="de-CH" sz="2000" dirty="0" err="1"/>
              <a:t>projets</a:t>
            </a:r>
            <a:r>
              <a:rPr lang="de-CH" sz="2000" dirty="0"/>
              <a:t> </a:t>
            </a:r>
            <a:r>
              <a:rPr lang="de-CH" sz="2000" dirty="0" err="1"/>
              <a:t>desdits</a:t>
            </a:r>
            <a:r>
              <a:rPr lang="de-CH" sz="2000" dirty="0"/>
              <a:t> </a:t>
            </a:r>
            <a:r>
              <a:rPr lang="de-CH" sz="2000" dirty="0" err="1"/>
              <a:t>actes</a:t>
            </a:r>
            <a:r>
              <a:rPr lang="de-CH" sz="2000" dirty="0"/>
              <a:t> </a:t>
            </a:r>
            <a:r>
              <a:rPr lang="de-CH" sz="2000" dirty="0" err="1"/>
              <a:t>délégués</a:t>
            </a:r>
            <a:r>
              <a:rPr lang="de-CH" sz="2000" dirty="0"/>
              <a:t> et </a:t>
            </a:r>
            <a:r>
              <a:rPr lang="de-CH" sz="2000" dirty="0" err="1"/>
              <a:t>consulte</a:t>
            </a:r>
            <a:r>
              <a:rPr lang="de-CH" sz="2000" dirty="0"/>
              <a:t> </a:t>
            </a:r>
            <a:r>
              <a:rPr lang="de-CH" sz="2000" dirty="0" err="1"/>
              <a:t>les</a:t>
            </a:r>
            <a:r>
              <a:rPr lang="de-CH" sz="2000" dirty="0"/>
              <a:t> </a:t>
            </a:r>
            <a:r>
              <a:rPr lang="de-CH" sz="2000" dirty="0" err="1">
                <a:solidFill>
                  <a:srgbClr val="0068B4"/>
                </a:solidFill>
              </a:rPr>
              <a:t>experts</a:t>
            </a:r>
            <a:r>
              <a:rPr lang="de-CH" sz="2000" dirty="0">
                <a:solidFill>
                  <a:srgbClr val="0068B4"/>
                </a:solidFill>
              </a:rPr>
              <a:t> de la Suisse </a:t>
            </a:r>
            <a:r>
              <a:rPr lang="de-CH" sz="2000" dirty="0"/>
              <a:t>au </a:t>
            </a:r>
            <a:r>
              <a:rPr lang="de-CH" sz="2000" dirty="0" err="1">
                <a:solidFill>
                  <a:srgbClr val="0068B4"/>
                </a:solidFill>
              </a:rPr>
              <a:t>même</a:t>
            </a:r>
            <a:r>
              <a:rPr lang="de-CH" sz="2000" dirty="0">
                <a:solidFill>
                  <a:srgbClr val="0068B4"/>
                </a:solidFill>
              </a:rPr>
              <a:t> </a:t>
            </a:r>
            <a:r>
              <a:rPr lang="de-CH" sz="2000" dirty="0" err="1">
                <a:solidFill>
                  <a:srgbClr val="0068B4"/>
                </a:solidFill>
              </a:rPr>
              <a:t>titre</a:t>
            </a:r>
            <a:r>
              <a:rPr lang="de-CH" sz="2000" dirty="0">
                <a:solidFill>
                  <a:srgbClr val="0068B4"/>
                </a:solidFill>
              </a:rPr>
              <a:t> </a:t>
            </a:r>
            <a:r>
              <a:rPr lang="de-CH" sz="2000" dirty="0" err="1"/>
              <a:t>qu’elle</a:t>
            </a:r>
            <a:r>
              <a:rPr lang="de-CH" sz="2000" dirty="0"/>
              <a:t> </a:t>
            </a:r>
            <a:r>
              <a:rPr lang="de-CH" sz="2000" dirty="0" err="1"/>
              <a:t>consulte</a:t>
            </a:r>
            <a:r>
              <a:rPr lang="de-CH" sz="2000" dirty="0"/>
              <a:t> </a:t>
            </a:r>
            <a:r>
              <a:rPr lang="de-CH" sz="2000" dirty="0" err="1"/>
              <a:t>les</a:t>
            </a:r>
            <a:r>
              <a:rPr lang="de-CH" sz="2000" dirty="0"/>
              <a:t> </a:t>
            </a:r>
            <a:r>
              <a:rPr lang="de-CH" sz="2000" dirty="0" err="1">
                <a:solidFill>
                  <a:srgbClr val="0068B4"/>
                </a:solidFill>
              </a:rPr>
              <a:t>experts</a:t>
            </a:r>
            <a:r>
              <a:rPr lang="de-CH" sz="2000" dirty="0">
                <a:solidFill>
                  <a:srgbClr val="0068B4"/>
                </a:solidFill>
              </a:rPr>
              <a:t> des États </a:t>
            </a:r>
            <a:r>
              <a:rPr lang="de-CH" sz="2000" dirty="0" err="1">
                <a:solidFill>
                  <a:srgbClr val="0068B4"/>
                </a:solidFill>
              </a:rPr>
              <a:t>membres</a:t>
            </a:r>
            <a:r>
              <a:rPr lang="de-CH" sz="2000" dirty="0"/>
              <a:t> de </a:t>
            </a:r>
            <a:r>
              <a:rPr lang="de-CH" sz="2000" dirty="0" err="1"/>
              <a:t>l’Union</a:t>
            </a:r>
            <a:r>
              <a:rPr lang="de-CH" sz="2000" dirty="0"/>
              <a:t>.</a:t>
            </a:r>
            <a:endParaRPr lang="fr-FR" sz="2000" dirty="0"/>
          </a:p>
          <a:p>
            <a:r>
              <a:rPr lang="fr-FR" sz="2000" b="1" dirty="0"/>
              <a:t>Conséquence</a:t>
            </a:r>
            <a:r>
              <a:rPr lang="fr-FR" sz="2000" dirty="0"/>
              <a:t> : </a:t>
            </a:r>
            <a:r>
              <a:rPr lang="fr-FR" sz="2000" b="1" dirty="0">
                <a:solidFill>
                  <a:srgbClr val="FF0000"/>
                </a:solidFill>
              </a:rPr>
              <a:t>Transfert de compétence législative à l'UE </a:t>
            </a:r>
            <a:r>
              <a:rPr lang="fr-FR" sz="2000" dirty="0">
                <a:solidFill>
                  <a:srgbClr val="FF0000"/>
                </a:solidFill>
              </a:rPr>
              <a:t>pour la méthode d'intégration (SA) et la méthode d'équivalence (ARM) </a:t>
            </a:r>
          </a:p>
          <a:p>
            <a:r>
              <a:rPr lang="fr-FR" sz="2000" b="1" dirty="0">
                <a:solidFill>
                  <a:srgbClr val="FF0000"/>
                </a:solidFill>
              </a:rPr>
              <a:t>= modification matérielle de l’art. 182, para. 1, de la CF</a:t>
            </a:r>
            <a:endParaRPr lang="de-CH" sz="2000" b="1" dirty="0">
              <a:solidFill>
                <a:srgbClr val="FF0000"/>
              </a:solidFill>
            </a:endParaRPr>
          </a:p>
          <a:p>
            <a:endParaRPr lang="de-CH" dirty="0">
              <a:solidFill>
                <a:srgbClr val="FF0000"/>
              </a:solidFill>
            </a:endParaRPr>
          </a:p>
          <a:p>
            <a:r>
              <a:rPr lang="fr-FR" dirty="0"/>
              <a:t> </a:t>
            </a:r>
            <a:endParaRPr lang="de-CH" dirty="0"/>
          </a:p>
          <a:p>
            <a:endParaRPr lang="de-CH" sz="2000" b="1" dirty="0">
              <a:solidFill>
                <a:srgbClr val="FF0000"/>
              </a:solidFill>
            </a:endParaRPr>
          </a:p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C987B8C-B333-A503-51B8-7886AE9FF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BA92-B65E-42F5-BB28-73DA50746AED}" type="slidenum">
              <a:rPr lang="de-CH" smtClean="0"/>
              <a:t>5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352986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3E70B8-7824-0850-1A4B-4DB10A1A8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3. </a:t>
            </a:r>
            <a:r>
              <a:rPr lang="de-CH" cap="none" dirty="0" err="1"/>
              <a:t>Législation</a:t>
            </a:r>
            <a:r>
              <a:rPr lang="de-CH" cap="none" dirty="0"/>
              <a:t> et </a:t>
            </a:r>
            <a:r>
              <a:rPr lang="de-CH" cap="none" dirty="0" err="1"/>
              <a:t>droits</a:t>
            </a:r>
            <a:r>
              <a:rPr lang="de-CH" cap="none" dirty="0"/>
              <a:t> </a:t>
            </a:r>
            <a:r>
              <a:rPr lang="de-CH" cap="none" dirty="0" err="1"/>
              <a:t>politiques</a:t>
            </a:r>
            <a:endParaRPr lang="de-DE" cap="none" dirty="0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7FD6E1D-1080-6557-FE10-AD09F3348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25 mars 2026</a:t>
            </a:r>
            <a:endParaRPr lang="de-CH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D38B66B-E275-0560-BDB8-2437187DE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Prof. em. Dr. Paul Richli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CB6058D-60B7-FA2F-2FDC-C5A19BC414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CH" dirty="0"/>
              <a:t> </a:t>
            </a:r>
            <a:r>
              <a:rPr lang="fr-FR" b="1" dirty="0"/>
              <a:t>ARM, art. 5 – SA, art. 13</a:t>
            </a:r>
            <a:endParaRPr lang="de-CH" b="1" dirty="0"/>
          </a:p>
          <a:p>
            <a:r>
              <a:rPr lang="de-CH" b="1" dirty="0" err="1"/>
              <a:t>Intégration</a:t>
            </a:r>
            <a:r>
              <a:rPr lang="de-CH" b="1" dirty="0"/>
              <a:t> </a:t>
            </a:r>
            <a:r>
              <a:rPr lang="de-CH" b="1" dirty="0" err="1"/>
              <a:t>d’actes</a:t>
            </a:r>
            <a:r>
              <a:rPr lang="de-CH" b="1" dirty="0"/>
              <a:t> </a:t>
            </a:r>
            <a:r>
              <a:rPr lang="de-CH" b="1" dirty="0" err="1"/>
              <a:t>juridiques</a:t>
            </a:r>
            <a:r>
              <a:rPr lang="de-CH" b="1" dirty="0"/>
              <a:t> de </a:t>
            </a:r>
            <a:r>
              <a:rPr lang="de-CH" b="1" dirty="0" err="1"/>
              <a:t>l’Union</a:t>
            </a:r>
            <a:endParaRPr lang="de-CH" b="1" dirty="0"/>
          </a:p>
          <a:p>
            <a:r>
              <a:rPr lang="de-CH" dirty="0"/>
              <a:t>1. </a:t>
            </a:r>
            <a:r>
              <a:rPr lang="de-CH" dirty="0" err="1"/>
              <a:t>Afin</a:t>
            </a:r>
            <a:r>
              <a:rPr lang="de-CH" dirty="0"/>
              <a:t> de </a:t>
            </a:r>
            <a:r>
              <a:rPr lang="de-CH" dirty="0" err="1"/>
              <a:t>garantir</a:t>
            </a:r>
            <a:r>
              <a:rPr lang="de-CH" dirty="0"/>
              <a:t> la </a:t>
            </a:r>
            <a:r>
              <a:rPr lang="de-CH" dirty="0" err="1"/>
              <a:t>sécurité</a:t>
            </a:r>
            <a:r>
              <a:rPr lang="de-CH" dirty="0"/>
              <a:t> </a:t>
            </a:r>
            <a:r>
              <a:rPr lang="de-CH" dirty="0" err="1"/>
              <a:t>juridique</a:t>
            </a:r>
            <a:r>
              <a:rPr lang="de-CH" dirty="0"/>
              <a:t> et </a:t>
            </a:r>
            <a:r>
              <a:rPr lang="de-CH" dirty="0" err="1"/>
              <a:t>l’homogénéité</a:t>
            </a:r>
            <a:r>
              <a:rPr lang="de-CH" dirty="0"/>
              <a:t> du </a:t>
            </a:r>
            <a:r>
              <a:rPr lang="de-CH" dirty="0" err="1"/>
              <a:t>droit</a:t>
            </a:r>
            <a:r>
              <a:rPr lang="de-CH" dirty="0"/>
              <a:t> </a:t>
            </a:r>
            <a:r>
              <a:rPr lang="de-CH" dirty="0" err="1"/>
              <a:t>dans</a:t>
            </a:r>
            <a:r>
              <a:rPr lang="de-CH" dirty="0"/>
              <a:t> le </a:t>
            </a:r>
            <a:r>
              <a:rPr lang="de-CH" dirty="0" err="1"/>
              <a:t>domaine</a:t>
            </a:r>
            <a:r>
              <a:rPr lang="de-CH" dirty="0"/>
              <a:t> </a:t>
            </a:r>
            <a:r>
              <a:rPr lang="de-CH" dirty="0" err="1"/>
              <a:t>relatif</a:t>
            </a:r>
            <a:r>
              <a:rPr lang="de-CH" dirty="0"/>
              <a:t> au </a:t>
            </a:r>
            <a:r>
              <a:rPr lang="de-CH" dirty="0" err="1"/>
              <a:t>marché</a:t>
            </a:r>
            <a:r>
              <a:rPr lang="de-CH" dirty="0"/>
              <a:t> </a:t>
            </a:r>
            <a:r>
              <a:rPr lang="de-CH" dirty="0" err="1"/>
              <a:t>intérieur</a:t>
            </a:r>
            <a:r>
              <a:rPr lang="de-CH" dirty="0"/>
              <a:t> </a:t>
            </a:r>
            <a:r>
              <a:rPr lang="de-CH" dirty="0" err="1"/>
              <a:t>auquel</a:t>
            </a:r>
            <a:r>
              <a:rPr lang="de-CH" dirty="0"/>
              <a:t> la Suisse </a:t>
            </a:r>
            <a:r>
              <a:rPr lang="de-CH" dirty="0" err="1"/>
              <a:t>participe</a:t>
            </a:r>
            <a:r>
              <a:rPr lang="de-CH" dirty="0"/>
              <a:t> en vertu de </a:t>
            </a:r>
            <a:r>
              <a:rPr lang="de-CH" dirty="0" err="1"/>
              <a:t>l’accord</a:t>
            </a:r>
            <a:r>
              <a:rPr lang="de-CH" dirty="0"/>
              <a:t>, la Suisse et </a:t>
            </a:r>
            <a:r>
              <a:rPr lang="de-CH" dirty="0" err="1"/>
              <a:t>l’Union</a:t>
            </a:r>
            <a:r>
              <a:rPr lang="de-CH" dirty="0"/>
              <a:t> </a:t>
            </a:r>
            <a:r>
              <a:rPr lang="de-CH" dirty="0" err="1"/>
              <a:t>veillent</a:t>
            </a:r>
            <a:r>
              <a:rPr lang="de-CH" dirty="0"/>
              <a:t> à </a:t>
            </a:r>
            <a:r>
              <a:rPr lang="de-CH" dirty="0" err="1"/>
              <a:t>ce</a:t>
            </a:r>
            <a:r>
              <a:rPr lang="de-CH" dirty="0"/>
              <a:t> </a:t>
            </a:r>
            <a:r>
              <a:rPr lang="de-CH" dirty="0" err="1"/>
              <a:t>que</a:t>
            </a:r>
            <a:r>
              <a:rPr lang="de-CH" dirty="0"/>
              <a:t> </a:t>
            </a:r>
            <a:r>
              <a:rPr lang="de-CH" dirty="0" err="1"/>
              <a:t>les</a:t>
            </a:r>
            <a:r>
              <a:rPr lang="de-CH" dirty="0"/>
              <a:t> </a:t>
            </a:r>
            <a:r>
              <a:rPr lang="de-CH" dirty="0" err="1">
                <a:solidFill>
                  <a:srgbClr val="0068B4"/>
                </a:solidFill>
              </a:rPr>
              <a:t>actes</a:t>
            </a:r>
            <a:r>
              <a:rPr lang="de-CH" dirty="0">
                <a:solidFill>
                  <a:srgbClr val="0068B4"/>
                </a:solidFill>
              </a:rPr>
              <a:t> </a:t>
            </a:r>
            <a:r>
              <a:rPr lang="de-CH" dirty="0" err="1">
                <a:solidFill>
                  <a:srgbClr val="0068B4"/>
                </a:solidFill>
              </a:rPr>
              <a:t>juridiques</a:t>
            </a:r>
            <a:r>
              <a:rPr lang="de-CH" dirty="0">
                <a:solidFill>
                  <a:srgbClr val="0068B4"/>
                </a:solidFill>
              </a:rPr>
              <a:t> </a:t>
            </a:r>
            <a:r>
              <a:rPr lang="de-CH" dirty="0"/>
              <a:t>de </a:t>
            </a:r>
            <a:r>
              <a:rPr lang="de-CH" dirty="0" err="1"/>
              <a:t>l’Union</a:t>
            </a:r>
            <a:r>
              <a:rPr lang="de-CH" dirty="0"/>
              <a:t> </a:t>
            </a:r>
            <a:r>
              <a:rPr lang="de-CH" dirty="0" err="1"/>
              <a:t>adoptés</a:t>
            </a:r>
            <a:r>
              <a:rPr lang="de-CH" dirty="0"/>
              <a:t> </a:t>
            </a:r>
            <a:r>
              <a:rPr lang="de-CH" dirty="0" err="1"/>
              <a:t>dans</a:t>
            </a:r>
            <a:r>
              <a:rPr lang="de-CH" dirty="0"/>
              <a:t> le </a:t>
            </a:r>
            <a:r>
              <a:rPr lang="de-CH" dirty="0" err="1"/>
              <a:t>domaine</a:t>
            </a:r>
            <a:r>
              <a:rPr lang="de-CH" dirty="0"/>
              <a:t> </a:t>
            </a:r>
            <a:r>
              <a:rPr lang="de-CH" dirty="0" err="1"/>
              <a:t>couvert</a:t>
            </a:r>
            <a:r>
              <a:rPr lang="de-CH" dirty="0"/>
              <a:t> par </a:t>
            </a:r>
            <a:r>
              <a:rPr lang="de-CH" dirty="0" err="1"/>
              <a:t>l’accord</a:t>
            </a:r>
            <a:r>
              <a:rPr lang="de-CH" dirty="0"/>
              <a:t> </a:t>
            </a:r>
            <a:r>
              <a:rPr lang="de-CH" dirty="0" err="1">
                <a:solidFill>
                  <a:srgbClr val="0068B4"/>
                </a:solidFill>
              </a:rPr>
              <a:t>soient</a:t>
            </a:r>
            <a:r>
              <a:rPr lang="de-CH" dirty="0">
                <a:solidFill>
                  <a:srgbClr val="0068B4"/>
                </a:solidFill>
              </a:rPr>
              <a:t> </a:t>
            </a:r>
            <a:r>
              <a:rPr lang="de-CH" dirty="0" err="1">
                <a:solidFill>
                  <a:srgbClr val="0068B4"/>
                </a:solidFill>
              </a:rPr>
              <a:t>intégrés</a:t>
            </a:r>
            <a:r>
              <a:rPr lang="de-CH" dirty="0">
                <a:solidFill>
                  <a:srgbClr val="0068B4"/>
                </a:solidFill>
              </a:rPr>
              <a:t> </a:t>
            </a:r>
            <a:r>
              <a:rPr lang="de-CH" dirty="0" err="1">
                <a:solidFill>
                  <a:srgbClr val="0068B4"/>
                </a:solidFill>
              </a:rPr>
              <a:t>dans</a:t>
            </a:r>
            <a:r>
              <a:rPr lang="de-CH" dirty="0">
                <a:solidFill>
                  <a:srgbClr val="0068B4"/>
                </a:solidFill>
              </a:rPr>
              <a:t> </a:t>
            </a:r>
            <a:r>
              <a:rPr lang="de-CH" dirty="0" err="1">
                <a:solidFill>
                  <a:srgbClr val="0068B4"/>
                </a:solidFill>
              </a:rPr>
              <a:t>l’accord</a:t>
            </a:r>
            <a:r>
              <a:rPr lang="de-CH" dirty="0">
                <a:solidFill>
                  <a:srgbClr val="0068B4"/>
                </a:solidFill>
              </a:rPr>
              <a:t> </a:t>
            </a:r>
            <a:r>
              <a:rPr lang="de-CH" dirty="0" err="1">
                <a:solidFill>
                  <a:srgbClr val="0068B4"/>
                </a:solidFill>
              </a:rPr>
              <a:t>aussi</a:t>
            </a:r>
            <a:r>
              <a:rPr lang="de-CH" dirty="0">
                <a:solidFill>
                  <a:srgbClr val="0068B4"/>
                </a:solidFill>
              </a:rPr>
              <a:t> </a:t>
            </a:r>
            <a:r>
              <a:rPr lang="de-CH" dirty="0" err="1">
                <a:solidFill>
                  <a:srgbClr val="0068B4"/>
                </a:solidFill>
              </a:rPr>
              <a:t>rapidement</a:t>
            </a:r>
            <a:r>
              <a:rPr lang="de-CH" dirty="0">
                <a:solidFill>
                  <a:srgbClr val="0068B4"/>
                </a:solidFill>
              </a:rPr>
              <a:t> </a:t>
            </a:r>
            <a:r>
              <a:rPr lang="de-CH" dirty="0" err="1">
                <a:solidFill>
                  <a:srgbClr val="0068B4"/>
                </a:solidFill>
              </a:rPr>
              <a:t>que</a:t>
            </a:r>
            <a:r>
              <a:rPr lang="de-CH" dirty="0">
                <a:solidFill>
                  <a:srgbClr val="0068B4"/>
                </a:solidFill>
              </a:rPr>
              <a:t> possible après </a:t>
            </a:r>
            <a:r>
              <a:rPr lang="de-CH" dirty="0" err="1">
                <a:solidFill>
                  <a:srgbClr val="0068B4"/>
                </a:solidFill>
              </a:rPr>
              <a:t>leur</a:t>
            </a:r>
            <a:r>
              <a:rPr lang="de-CH" dirty="0">
                <a:solidFill>
                  <a:srgbClr val="0068B4"/>
                </a:solidFill>
              </a:rPr>
              <a:t> </a:t>
            </a:r>
            <a:r>
              <a:rPr lang="de-CH" dirty="0" err="1">
                <a:solidFill>
                  <a:srgbClr val="0068B4"/>
                </a:solidFill>
              </a:rPr>
              <a:t>adoption</a:t>
            </a:r>
            <a:r>
              <a:rPr lang="de-CH" dirty="0">
                <a:solidFill>
                  <a:srgbClr val="0068B4"/>
                </a:solidFill>
              </a:rPr>
              <a:t>.</a:t>
            </a:r>
          </a:p>
          <a:p>
            <a:r>
              <a:rPr lang="de-CH" dirty="0"/>
              <a:t>4. Le </a:t>
            </a:r>
            <a:r>
              <a:rPr lang="de-CH" dirty="0">
                <a:solidFill>
                  <a:srgbClr val="0068B4"/>
                </a:solidFill>
              </a:rPr>
              <a:t>Comité</a:t>
            </a:r>
            <a:r>
              <a:rPr lang="de-CH" dirty="0"/>
              <a:t> </a:t>
            </a:r>
            <a:r>
              <a:rPr lang="de-CH" dirty="0" err="1"/>
              <a:t>agit</a:t>
            </a:r>
            <a:r>
              <a:rPr lang="de-CH" dirty="0"/>
              <a:t> </a:t>
            </a:r>
            <a:r>
              <a:rPr lang="de-CH" dirty="0" err="1"/>
              <a:t>conformément</a:t>
            </a:r>
            <a:r>
              <a:rPr lang="de-CH" dirty="0"/>
              <a:t> au </a:t>
            </a:r>
            <a:r>
              <a:rPr lang="de-CH" dirty="0" err="1"/>
              <a:t>paragraphe</a:t>
            </a:r>
            <a:r>
              <a:rPr lang="de-CH" dirty="0"/>
              <a:t> 1 du </a:t>
            </a:r>
            <a:r>
              <a:rPr lang="de-CH" dirty="0" err="1"/>
              <a:t>présent</a:t>
            </a:r>
            <a:r>
              <a:rPr lang="de-CH" dirty="0"/>
              <a:t> </a:t>
            </a:r>
            <a:r>
              <a:rPr lang="de-CH" dirty="0" err="1"/>
              <a:t>article</a:t>
            </a:r>
            <a:r>
              <a:rPr lang="de-CH" dirty="0"/>
              <a:t> et </a:t>
            </a:r>
            <a:r>
              <a:rPr lang="de-CH" dirty="0" err="1"/>
              <a:t>adopte</a:t>
            </a:r>
            <a:r>
              <a:rPr lang="de-CH" dirty="0"/>
              <a:t> </a:t>
            </a:r>
            <a:r>
              <a:rPr lang="de-CH" dirty="0" err="1"/>
              <a:t>une</a:t>
            </a:r>
            <a:r>
              <a:rPr lang="de-CH" dirty="0"/>
              <a:t> </a:t>
            </a:r>
            <a:r>
              <a:rPr lang="de-CH" dirty="0" err="1">
                <a:solidFill>
                  <a:srgbClr val="0068B4"/>
                </a:solidFill>
              </a:rPr>
              <a:t>décision</a:t>
            </a:r>
            <a:r>
              <a:rPr lang="de-CH" dirty="0"/>
              <a:t> </a:t>
            </a:r>
            <a:r>
              <a:rPr lang="de-CH" dirty="0" err="1"/>
              <a:t>aussi</a:t>
            </a:r>
            <a:r>
              <a:rPr lang="de-CH" dirty="0"/>
              <a:t> </a:t>
            </a:r>
            <a:r>
              <a:rPr lang="de-CH" dirty="0" err="1"/>
              <a:t>rapidement</a:t>
            </a:r>
            <a:r>
              <a:rPr lang="de-CH" dirty="0"/>
              <a:t> </a:t>
            </a:r>
            <a:r>
              <a:rPr lang="de-CH" dirty="0" err="1"/>
              <a:t>que</a:t>
            </a:r>
            <a:r>
              <a:rPr lang="de-CH" dirty="0"/>
              <a:t> possible </a:t>
            </a:r>
            <a:r>
              <a:rPr lang="de-CH" dirty="0" err="1">
                <a:solidFill>
                  <a:srgbClr val="0068B4"/>
                </a:solidFill>
              </a:rPr>
              <a:t>pour</a:t>
            </a:r>
            <a:r>
              <a:rPr lang="de-CH" dirty="0">
                <a:solidFill>
                  <a:srgbClr val="0068B4"/>
                </a:solidFill>
              </a:rPr>
              <a:t> </a:t>
            </a:r>
            <a:r>
              <a:rPr lang="de-CH" dirty="0" err="1">
                <a:solidFill>
                  <a:srgbClr val="0068B4"/>
                </a:solidFill>
              </a:rPr>
              <a:t>modifier</a:t>
            </a:r>
            <a:r>
              <a:rPr lang="de-CH" dirty="0">
                <a:solidFill>
                  <a:srgbClr val="0068B4"/>
                </a:solidFill>
              </a:rPr>
              <a:t> </a:t>
            </a:r>
            <a:r>
              <a:rPr lang="de-CH" dirty="0" err="1">
                <a:solidFill>
                  <a:srgbClr val="0068B4"/>
                </a:solidFill>
              </a:rPr>
              <a:t>l’annexe</a:t>
            </a:r>
            <a:r>
              <a:rPr lang="de-CH" dirty="0">
                <a:solidFill>
                  <a:srgbClr val="0068B4"/>
                </a:solidFill>
              </a:rPr>
              <a:t> 1 </a:t>
            </a:r>
            <a:r>
              <a:rPr lang="de-CH" dirty="0"/>
              <a:t>de </a:t>
            </a:r>
            <a:r>
              <a:rPr lang="de-CH" dirty="0" err="1"/>
              <a:t>l’accord</a:t>
            </a:r>
            <a:r>
              <a:rPr lang="de-CH" dirty="0"/>
              <a:t>, </a:t>
            </a:r>
            <a:r>
              <a:rPr lang="de-CH" dirty="0" err="1"/>
              <a:t>avec</a:t>
            </a:r>
            <a:r>
              <a:rPr lang="de-CH" dirty="0"/>
              <a:t> </a:t>
            </a:r>
            <a:r>
              <a:rPr lang="de-CH" dirty="0" err="1"/>
              <a:t>les</a:t>
            </a:r>
            <a:r>
              <a:rPr lang="de-CH" dirty="0"/>
              <a:t> </a:t>
            </a:r>
            <a:r>
              <a:rPr lang="de-CH" dirty="0" err="1"/>
              <a:t>adaptations</a:t>
            </a:r>
            <a:r>
              <a:rPr lang="de-CH" dirty="0"/>
              <a:t> </a:t>
            </a:r>
            <a:r>
              <a:rPr lang="de-CH" dirty="0" err="1"/>
              <a:t>nécessaires</a:t>
            </a:r>
            <a:r>
              <a:rPr lang="de-CH" dirty="0"/>
              <a:t>.</a:t>
            </a:r>
          </a:p>
          <a:p>
            <a:pPr>
              <a:spcAft>
                <a:spcPts val="1000"/>
              </a:spcAft>
            </a:pPr>
            <a:r>
              <a:rPr lang="de-CH" dirty="0"/>
              <a:t>5. Sans </a:t>
            </a:r>
            <a:r>
              <a:rPr lang="de-CH" dirty="0" err="1"/>
              <a:t>préjudice</a:t>
            </a:r>
            <a:r>
              <a:rPr lang="de-CH" dirty="0"/>
              <a:t> des </a:t>
            </a:r>
            <a:r>
              <a:rPr lang="de-CH" dirty="0" err="1"/>
              <a:t>paragraphes</a:t>
            </a:r>
            <a:r>
              <a:rPr lang="de-CH" dirty="0"/>
              <a:t> 1 et 2 du </a:t>
            </a:r>
            <a:r>
              <a:rPr lang="de-CH" dirty="0" err="1"/>
              <a:t>présent</a:t>
            </a:r>
            <a:r>
              <a:rPr lang="de-CH" dirty="0"/>
              <a:t> </a:t>
            </a:r>
            <a:r>
              <a:rPr lang="de-CH" dirty="0" err="1"/>
              <a:t>article</a:t>
            </a:r>
            <a:r>
              <a:rPr lang="de-CH" dirty="0"/>
              <a:t>, </a:t>
            </a:r>
            <a:r>
              <a:rPr lang="de-CH" dirty="0">
                <a:solidFill>
                  <a:srgbClr val="0068B4"/>
                </a:solidFill>
              </a:rPr>
              <a:t>si </a:t>
            </a:r>
            <a:r>
              <a:rPr lang="de-CH" dirty="0" err="1">
                <a:solidFill>
                  <a:srgbClr val="0068B4"/>
                </a:solidFill>
              </a:rPr>
              <a:t>cela</a:t>
            </a:r>
            <a:r>
              <a:rPr lang="de-CH" dirty="0">
                <a:solidFill>
                  <a:srgbClr val="0068B4"/>
                </a:solidFill>
              </a:rPr>
              <a:t> </a:t>
            </a:r>
            <a:r>
              <a:rPr lang="de-CH" dirty="0" err="1">
                <a:solidFill>
                  <a:srgbClr val="0068B4"/>
                </a:solidFill>
              </a:rPr>
              <a:t>s’avère</a:t>
            </a:r>
            <a:r>
              <a:rPr lang="de-CH" dirty="0">
                <a:solidFill>
                  <a:srgbClr val="0068B4"/>
                </a:solidFill>
              </a:rPr>
              <a:t> </a:t>
            </a:r>
            <a:r>
              <a:rPr lang="de-CH" dirty="0" err="1">
                <a:solidFill>
                  <a:srgbClr val="0068B4"/>
                </a:solidFill>
              </a:rPr>
              <a:t>nécessaire</a:t>
            </a:r>
            <a:r>
              <a:rPr lang="de-CH" dirty="0">
                <a:solidFill>
                  <a:srgbClr val="0068B4"/>
                </a:solidFill>
              </a:rPr>
              <a:t> </a:t>
            </a:r>
            <a:r>
              <a:rPr lang="de-CH" dirty="0" err="1"/>
              <a:t>pour</a:t>
            </a:r>
            <a:r>
              <a:rPr lang="de-CH" dirty="0"/>
              <a:t> </a:t>
            </a:r>
            <a:r>
              <a:rPr lang="de-CH" dirty="0" err="1"/>
              <a:t>assurer</a:t>
            </a:r>
            <a:r>
              <a:rPr lang="de-CH" dirty="0"/>
              <a:t> la </a:t>
            </a:r>
            <a:r>
              <a:rPr lang="de-CH" dirty="0" err="1"/>
              <a:t>cohérence</a:t>
            </a:r>
            <a:r>
              <a:rPr lang="de-CH" dirty="0"/>
              <a:t> de </a:t>
            </a:r>
            <a:r>
              <a:rPr lang="de-CH" dirty="0" err="1"/>
              <a:t>l’accord</a:t>
            </a:r>
            <a:r>
              <a:rPr lang="de-CH" dirty="0"/>
              <a:t> </a:t>
            </a:r>
            <a:r>
              <a:rPr lang="de-CH" dirty="0" err="1"/>
              <a:t>avec</a:t>
            </a:r>
            <a:r>
              <a:rPr lang="de-CH" dirty="0"/>
              <a:t> </a:t>
            </a:r>
            <a:r>
              <a:rPr lang="de-CH" dirty="0" err="1"/>
              <a:t>l’annexe</a:t>
            </a:r>
            <a:r>
              <a:rPr lang="de-CH" dirty="0"/>
              <a:t> 1 </a:t>
            </a:r>
            <a:r>
              <a:rPr lang="de-CH" dirty="0" err="1"/>
              <a:t>modifiée</a:t>
            </a:r>
            <a:r>
              <a:rPr lang="de-CH" dirty="0"/>
              <a:t> </a:t>
            </a:r>
            <a:r>
              <a:rPr lang="de-CH" dirty="0" err="1"/>
              <a:t>conformément</a:t>
            </a:r>
            <a:r>
              <a:rPr lang="de-CH" dirty="0"/>
              <a:t> au </a:t>
            </a:r>
            <a:r>
              <a:rPr lang="de-CH" dirty="0" err="1"/>
              <a:t>paragraphe</a:t>
            </a:r>
            <a:r>
              <a:rPr lang="de-CH" dirty="0"/>
              <a:t> 4 du </a:t>
            </a:r>
            <a:r>
              <a:rPr lang="de-CH" dirty="0" err="1"/>
              <a:t>présent</a:t>
            </a:r>
            <a:r>
              <a:rPr lang="de-CH" dirty="0"/>
              <a:t> </a:t>
            </a:r>
            <a:r>
              <a:rPr lang="de-CH" dirty="0" err="1"/>
              <a:t>article</a:t>
            </a:r>
            <a:r>
              <a:rPr lang="de-CH" dirty="0"/>
              <a:t>, le </a:t>
            </a:r>
            <a:r>
              <a:rPr lang="de-CH" dirty="0">
                <a:solidFill>
                  <a:srgbClr val="0068B4"/>
                </a:solidFill>
              </a:rPr>
              <a:t>Comité </a:t>
            </a:r>
            <a:r>
              <a:rPr lang="de-CH" dirty="0" err="1">
                <a:solidFill>
                  <a:srgbClr val="0068B4"/>
                </a:solidFill>
              </a:rPr>
              <a:t>peut</a:t>
            </a:r>
            <a:r>
              <a:rPr lang="de-CH" dirty="0">
                <a:solidFill>
                  <a:srgbClr val="0068B4"/>
                </a:solidFill>
              </a:rPr>
              <a:t> </a:t>
            </a:r>
            <a:r>
              <a:rPr lang="de-CH" dirty="0" err="1">
                <a:solidFill>
                  <a:srgbClr val="0068B4"/>
                </a:solidFill>
              </a:rPr>
              <a:t>proposer</a:t>
            </a:r>
            <a:r>
              <a:rPr lang="de-CH" dirty="0"/>
              <a:t>, en vue de </a:t>
            </a:r>
            <a:r>
              <a:rPr lang="de-CH" dirty="0" err="1"/>
              <a:t>l’approbation</a:t>
            </a:r>
            <a:r>
              <a:rPr lang="de-CH" dirty="0"/>
              <a:t> par </a:t>
            </a:r>
            <a:r>
              <a:rPr lang="de-CH" dirty="0" err="1"/>
              <a:t>les</a:t>
            </a:r>
            <a:r>
              <a:rPr lang="de-CH" dirty="0"/>
              <a:t> </a:t>
            </a:r>
            <a:r>
              <a:rPr lang="de-CH" dirty="0" err="1"/>
              <a:t>parties</a:t>
            </a:r>
            <a:r>
              <a:rPr lang="de-CH" dirty="0"/>
              <a:t> </a:t>
            </a:r>
            <a:r>
              <a:rPr lang="de-CH" dirty="0" err="1"/>
              <a:t>contractantes</a:t>
            </a:r>
            <a:r>
              <a:rPr lang="de-CH" dirty="0"/>
              <a:t> </a:t>
            </a:r>
            <a:r>
              <a:rPr lang="de-CH" dirty="0" err="1">
                <a:solidFill>
                  <a:srgbClr val="0068B4"/>
                </a:solidFill>
              </a:rPr>
              <a:t>conformément</a:t>
            </a:r>
            <a:r>
              <a:rPr lang="de-CH" dirty="0">
                <a:solidFill>
                  <a:srgbClr val="0068B4"/>
                </a:solidFill>
              </a:rPr>
              <a:t> à </a:t>
            </a:r>
            <a:r>
              <a:rPr lang="de-CH" dirty="0" err="1">
                <a:solidFill>
                  <a:srgbClr val="0068B4"/>
                </a:solidFill>
              </a:rPr>
              <a:t>leurs</a:t>
            </a:r>
            <a:r>
              <a:rPr lang="de-CH" dirty="0">
                <a:solidFill>
                  <a:srgbClr val="0068B4"/>
                </a:solidFill>
              </a:rPr>
              <a:t> </a:t>
            </a:r>
            <a:r>
              <a:rPr lang="de-CH" dirty="0" err="1">
                <a:solidFill>
                  <a:srgbClr val="0068B4"/>
                </a:solidFill>
              </a:rPr>
              <a:t>procédures</a:t>
            </a:r>
            <a:r>
              <a:rPr lang="de-CH" dirty="0">
                <a:solidFill>
                  <a:srgbClr val="0068B4"/>
                </a:solidFill>
              </a:rPr>
              <a:t> internes, la </a:t>
            </a:r>
            <a:r>
              <a:rPr lang="de-CH" dirty="0" err="1">
                <a:solidFill>
                  <a:srgbClr val="0068B4"/>
                </a:solidFill>
              </a:rPr>
              <a:t>révision</a:t>
            </a:r>
            <a:r>
              <a:rPr lang="de-CH" dirty="0">
                <a:solidFill>
                  <a:srgbClr val="0068B4"/>
                </a:solidFill>
              </a:rPr>
              <a:t> de </a:t>
            </a:r>
            <a:r>
              <a:rPr lang="de-CH" dirty="0" err="1">
                <a:solidFill>
                  <a:srgbClr val="0068B4"/>
                </a:solidFill>
              </a:rPr>
              <a:t>l’accord</a:t>
            </a:r>
            <a:r>
              <a:rPr lang="de-CH" dirty="0">
                <a:solidFill>
                  <a:srgbClr val="0068B4"/>
                </a:solidFill>
              </a:rPr>
              <a:t>.</a:t>
            </a:r>
          </a:p>
          <a:p>
            <a:r>
              <a:rPr lang="fr-FR" b="1" dirty="0"/>
              <a:t>Conséquence</a:t>
            </a:r>
            <a:r>
              <a:rPr lang="fr-FR" dirty="0"/>
              <a:t> </a:t>
            </a:r>
            <a:r>
              <a:rPr lang="fr-FR" dirty="0">
                <a:solidFill>
                  <a:srgbClr val="FF0000"/>
                </a:solidFill>
              </a:rPr>
              <a:t>: les </a:t>
            </a:r>
            <a:r>
              <a:rPr lang="fr-FR" b="1" dirty="0">
                <a:solidFill>
                  <a:srgbClr val="FF0000"/>
                </a:solidFill>
              </a:rPr>
              <a:t>nouvelles exceptions postérieures à la conclusion </a:t>
            </a:r>
            <a:r>
              <a:rPr lang="fr-FR" dirty="0">
                <a:solidFill>
                  <a:srgbClr val="FF0000"/>
                </a:solidFill>
              </a:rPr>
              <a:t>de l’Accord ne sont possibles </a:t>
            </a:r>
            <a:r>
              <a:rPr lang="fr-FR" b="1" dirty="0">
                <a:solidFill>
                  <a:srgbClr val="FF0000"/>
                </a:solidFill>
              </a:rPr>
              <a:t>que par une révision </a:t>
            </a:r>
            <a:r>
              <a:rPr lang="fr-FR" dirty="0">
                <a:solidFill>
                  <a:srgbClr val="FF0000"/>
                </a:solidFill>
              </a:rPr>
              <a:t>de celui-ci ; Cette disposition s’applique </a:t>
            </a:r>
            <a:r>
              <a:rPr lang="fr-FR" b="1" dirty="0">
                <a:solidFill>
                  <a:srgbClr val="FF0000"/>
                </a:solidFill>
              </a:rPr>
              <a:t>également aux annexes</a:t>
            </a:r>
            <a:r>
              <a:rPr lang="fr-FR" dirty="0">
                <a:solidFill>
                  <a:srgbClr val="FF0000"/>
                </a:solidFill>
              </a:rPr>
              <a:t>.</a:t>
            </a:r>
            <a:endParaRPr lang="de-CH" dirty="0">
              <a:solidFill>
                <a:srgbClr val="FF0000"/>
              </a:solidFill>
            </a:endParaRPr>
          </a:p>
          <a:p>
            <a:endParaRPr lang="de-CH" b="1" dirty="0">
              <a:solidFill>
                <a:srgbClr val="FF0000"/>
              </a:solidFill>
            </a:endParaRPr>
          </a:p>
          <a:p>
            <a:endParaRPr lang="de-CH" dirty="0"/>
          </a:p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D49EEFE-6E96-5203-EFB7-ED8967E8B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BA92-B65E-42F5-BB28-73DA50746AED}" type="slidenum">
              <a:rPr lang="de-CH" smtClean="0"/>
              <a:t>6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578350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BA9DD4-A13A-ADEA-AAE7-9BE1D540B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775" y="892366"/>
            <a:ext cx="10224000" cy="827576"/>
          </a:xfrm>
        </p:spPr>
        <p:txBody>
          <a:bodyPr/>
          <a:lstStyle/>
          <a:p>
            <a:r>
              <a:rPr lang="de-CH" dirty="0"/>
              <a:t>3. </a:t>
            </a:r>
            <a:r>
              <a:rPr lang="de-CH" cap="none" dirty="0" err="1"/>
              <a:t>Législation</a:t>
            </a:r>
            <a:r>
              <a:rPr lang="de-CH" cap="none" dirty="0"/>
              <a:t> et </a:t>
            </a:r>
            <a:r>
              <a:rPr lang="de-CH" cap="none" dirty="0" err="1"/>
              <a:t>droits</a:t>
            </a:r>
            <a:r>
              <a:rPr lang="de-CH" cap="none" dirty="0"/>
              <a:t> </a:t>
            </a:r>
            <a:r>
              <a:rPr lang="de-CH" cap="none" dirty="0" err="1"/>
              <a:t>politiques</a:t>
            </a:r>
            <a:endParaRPr lang="de-DE" dirty="0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683A67D-231A-93C9-FD59-357E78C0C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25 mars 2026</a:t>
            </a:r>
            <a:endParaRPr lang="de-CH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A2ECBA9-1F7E-AF73-6441-3F8ABC2FD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Prof. em. Dr. Paul Richli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704D98D6-1A33-E383-5DD4-CAAE0A4B100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87339" y="1453731"/>
            <a:ext cx="10223500" cy="4517345"/>
          </a:xfrm>
        </p:spPr>
        <p:txBody>
          <a:bodyPr/>
          <a:lstStyle/>
          <a:p>
            <a:r>
              <a:rPr lang="fr-FR" sz="2000" b="1" dirty="0"/>
              <a:t>CF - art. 147 – Procédure de consultation</a:t>
            </a:r>
            <a:endParaRPr lang="de-CH" sz="2000" dirty="0"/>
          </a:p>
          <a:p>
            <a:r>
              <a:rPr lang="fr-FR" sz="2000" dirty="0"/>
              <a:t>Les cantons, les partis politiques et les parties intéressées sont invités à formuler des observations sur</a:t>
            </a:r>
            <a:r>
              <a:rPr lang="de-CH" sz="2000" dirty="0"/>
              <a:t> </a:t>
            </a:r>
            <a:r>
              <a:rPr lang="fr-FR" sz="2000" dirty="0"/>
              <a:t>l'élaboration des décrets importants et autres projets d'envergure, ainsi que sur les traités internationaux importants.</a:t>
            </a:r>
            <a:endParaRPr lang="de-CH" sz="2000" dirty="0"/>
          </a:p>
          <a:p>
            <a:r>
              <a:rPr lang="fr-FR" sz="2000" dirty="0"/>
              <a:t> </a:t>
            </a:r>
            <a:endParaRPr lang="de-CH" sz="2000" dirty="0"/>
          </a:p>
          <a:p>
            <a:r>
              <a:rPr lang="fr-FR" sz="2000" dirty="0">
                <a:solidFill>
                  <a:srgbClr val="FF0000"/>
                </a:solidFill>
              </a:rPr>
              <a:t>L'UE ne mènera pas de consultations sur ses décrets</a:t>
            </a:r>
            <a:r>
              <a:rPr lang="fr-FR" sz="2000" dirty="0"/>
              <a:t>, permettant aux acteurs suisses de formuler des observations comme ils le font pour les lois et ordonnances fédérales.</a:t>
            </a:r>
            <a:endParaRPr lang="de-CH" sz="2000" dirty="0"/>
          </a:p>
          <a:p>
            <a:r>
              <a:rPr lang="fr-FR" sz="2000" dirty="0"/>
              <a:t> </a:t>
            </a:r>
            <a:endParaRPr lang="de-CH" sz="2000" dirty="0"/>
          </a:p>
          <a:p>
            <a:r>
              <a:rPr lang="fr-FR" sz="2000" b="1" dirty="0"/>
              <a:t>Conséquence</a:t>
            </a:r>
            <a:r>
              <a:rPr lang="fr-FR" sz="2000" dirty="0"/>
              <a:t> : </a:t>
            </a:r>
            <a:r>
              <a:rPr lang="fr-FR" sz="2000" dirty="0">
                <a:solidFill>
                  <a:srgbClr val="FF0000"/>
                </a:solidFill>
              </a:rPr>
              <a:t>Les consultations au sens jusqu’à présent ne sont plus possibles.</a:t>
            </a:r>
            <a:endParaRPr lang="de-CH" sz="2000" dirty="0">
              <a:solidFill>
                <a:srgbClr val="FF0000"/>
              </a:solidFill>
            </a:endParaRPr>
          </a:p>
          <a:p>
            <a:r>
              <a:rPr lang="fr-FR" sz="2000" b="1" dirty="0">
                <a:solidFill>
                  <a:srgbClr val="FF0000"/>
                </a:solidFill>
              </a:rPr>
              <a:t>= Modification substantielle de l’art. 147 </a:t>
            </a:r>
            <a:r>
              <a:rPr lang="de-CH" sz="2000" b="1" dirty="0">
                <a:solidFill>
                  <a:srgbClr val="FF0000"/>
                </a:solidFill>
              </a:rPr>
              <a:t>CF</a:t>
            </a:r>
          </a:p>
          <a:p>
            <a:endParaRPr lang="de-CH" sz="2000" b="1" dirty="0">
              <a:solidFill>
                <a:srgbClr val="FF0000"/>
              </a:solidFill>
            </a:endParaRP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033BE11-D42C-B0D7-F9D2-B2F357E16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BA92-B65E-42F5-BB28-73DA50746AED}" type="slidenum">
              <a:rPr lang="de-CH" smtClean="0"/>
              <a:t>7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6335315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64F52C-702F-FC73-7566-22A179AD8B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1009862"/>
            <a:ext cx="10224000" cy="587709"/>
          </a:xfrm>
        </p:spPr>
        <p:txBody>
          <a:bodyPr/>
          <a:lstStyle/>
          <a:p>
            <a:r>
              <a:rPr lang="de-CH" dirty="0"/>
              <a:t>3. </a:t>
            </a:r>
            <a:r>
              <a:rPr lang="de-CH" cap="none" dirty="0" err="1"/>
              <a:t>Législation</a:t>
            </a:r>
            <a:r>
              <a:rPr lang="de-CH" cap="none" dirty="0"/>
              <a:t> et </a:t>
            </a:r>
            <a:r>
              <a:rPr lang="de-CH" cap="none" dirty="0" err="1"/>
              <a:t>droits</a:t>
            </a:r>
            <a:r>
              <a:rPr lang="de-CH" cap="none" dirty="0"/>
              <a:t> </a:t>
            </a:r>
            <a:r>
              <a:rPr lang="de-CH" cap="none" dirty="0" err="1"/>
              <a:t>politiques</a:t>
            </a:r>
            <a:endParaRPr lang="de-DE" dirty="0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006E915-44FA-D6CE-1A63-2EA03968F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25 mars 2026</a:t>
            </a:r>
            <a:endParaRPr lang="de-CH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71C2A41-48BF-CB2F-78E1-C6F3AC182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Prof. em. Dr. Paul Richli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FDF22C4-25DF-2E31-F1EE-123B48109CF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0000" y="1597571"/>
            <a:ext cx="10223500" cy="4313895"/>
          </a:xfrm>
        </p:spPr>
        <p:txBody>
          <a:bodyPr/>
          <a:lstStyle/>
          <a:p>
            <a:r>
              <a:rPr lang="de-CH" sz="2000" b="1" dirty="0"/>
              <a:t>CF </a:t>
            </a:r>
            <a:r>
              <a:rPr lang="fr-FR" sz="2000" b="1" dirty="0"/>
              <a:t>Art. 34 – Droits politiques</a:t>
            </a:r>
            <a:endParaRPr lang="de-CH" sz="2000" b="1" dirty="0"/>
          </a:p>
          <a:p>
            <a:pPr>
              <a:spcAft>
                <a:spcPts val="600"/>
              </a:spcAft>
            </a:pPr>
            <a:r>
              <a:rPr lang="fr-FR" sz="2000" dirty="0"/>
              <a:t>2. La garantie des droits politiques protège la libre formation de la volonté politique et le libre exercice du vote.</a:t>
            </a:r>
            <a:endParaRPr lang="de-CH" sz="2000" dirty="0"/>
          </a:p>
          <a:p>
            <a:r>
              <a:rPr lang="fr-FR" sz="2000" b="1" dirty="0"/>
              <a:t>ARM, art. 11, para. 1 – SA, art. 21, para 1</a:t>
            </a:r>
            <a:endParaRPr lang="de-CH" sz="2000" b="1" dirty="0"/>
          </a:p>
          <a:p>
            <a:pPr>
              <a:spcAft>
                <a:spcPts val="1000"/>
              </a:spcAft>
            </a:pPr>
            <a:r>
              <a:rPr lang="fr-FR" sz="2000" dirty="0"/>
              <a:t>… </a:t>
            </a:r>
            <a:r>
              <a:rPr lang="de-CH" dirty="0" err="1">
                <a:solidFill>
                  <a:srgbClr val="FF0000"/>
                </a:solidFill>
              </a:rPr>
              <a:t>cette</a:t>
            </a:r>
            <a:r>
              <a:rPr lang="de-CH" dirty="0">
                <a:solidFill>
                  <a:srgbClr val="FF0000"/>
                </a:solidFill>
              </a:rPr>
              <a:t> </a:t>
            </a:r>
            <a:r>
              <a:rPr lang="de-CH" dirty="0" err="1">
                <a:solidFill>
                  <a:srgbClr val="FF0000"/>
                </a:solidFill>
              </a:rPr>
              <a:t>autre</a:t>
            </a:r>
            <a:r>
              <a:rPr lang="de-CH" dirty="0">
                <a:solidFill>
                  <a:srgbClr val="FF0000"/>
                </a:solidFill>
              </a:rPr>
              <a:t> </a:t>
            </a:r>
            <a:r>
              <a:rPr lang="de-CH" dirty="0" err="1">
                <a:solidFill>
                  <a:srgbClr val="FF0000"/>
                </a:solidFill>
              </a:rPr>
              <a:t>partie</a:t>
            </a:r>
            <a:r>
              <a:rPr lang="de-CH" dirty="0">
                <a:solidFill>
                  <a:srgbClr val="FF0000"/>
                </a:solidFill>
              </a:rPr>
              <a:t> </a:t>
            </a:r>
            <a:r>
              <a:rPr lang="de-CH" dirty="0" err="1">
                <a:solidFill>
                  <a:srgbClr val="FF0000"/>
                </a:solidFill>
              </a:rPr>
              <a:t>contractante</a:t>
            </a:r>
            <a:r>
              <a:rPr lang="de-CH" dirty="0">
                <a:solidFill>
                  <a:srgbClr val="FF0000"/>
                </a:solidFill>
              </a:rPr>
              <a:t> </a:t>
            </a:r>
            <a:r>
              <a:rPr lang="de-CH" dirty="0" err="1">
                <a:solidFill>
                  <a:srgbClr val="FF0000"/>
                </a:solidFill>
              </a:rPr>
              <a:t>peut</a:t>
            </a:r>
            <a:r>
              <a:rPr lang="de-CH" dirty="0">
                <a:solidFill>
                  <a:srgbClr val="FF0000"/>
                </a:solidFill>
              </a:rPr>
              <a:t> </a:t>
            </a:r>
            <a:r>
              <a:rPr lang="de-CH" dirty="0" err="1">
                <a:solidFill>
                  <a:srgbClr val="FF0000"/>
                </a:solidFill>
              </a:rPr>
              <a:t>adopter</a:t>
            </a:r>
            <a:r>
              <a:rPr lang="de-CH" dirty="0">
                <a:solidFill>
                  <a:srgbClr val="FF0000"/>
                </a:solidFill>
              </a:rPr>
              <a:t> des </a:t>
            </a:r>
            <a:r>
              <a:rPr lang="de-CH" dirty="0" err="1">
                <a:solidFill>
                  <a:srgbClr val="FF0000"/>
                </a:solidFill>
              </a:rPr>
              <a:t>mesures</a:t>
            </a:r>
            <a:r>
              <a:rPr lang="de-CH" dirty="0">
                <a:solidFill>
                  <a:srgbClr val="FF0000"/>
                </a:solidFill>
              </a:rPr>
              <a:t> de </a:t>
            </a:r>
            <a:r>
              <a:rPr lang="de-CH" dirty="0" err="1">
                <a:solidFill>
                  <a:srgbClr val="FF0000"/>
                </a:solidFill>
              </a:rPr>
              <a:t>compensation</a:t>
            </a:r>
            <a:r>
              <a:rPr lang="de-CH" dirty="0">
                <a:solidFill>
                  <a:srgbClr val="FF0000"/>
                </a:solidFill>
              </a:rPr>
              <a:t> </a:t>
            </a:r>
            <a:r>
              <a:rPr lang="de-CH" dirty="0" err="1">
                <a:solidFill>
                  <a:srgbClr val="FF0000"/>
                </a:solidFill>
              </a:rPr>
              <a:t>proportionnées</a:t>
            </a:r>
            <a:r>
              <a:rPr lang="de-CH" dirty="0">
                <a:solidFill>
                  <a:srgbClr val="FF0000"/>
                </a:solidFill>
              </a:rPr>
              <a:t> </a:t>
            </a:r>
            <a:r>
              <a:rPr lang="de-CH" dirty="0" err="1"/>
              <a:t>dans</a:t>
            </a:r>
            <a:r>
              <a:rPr lang="de-CH" dirty="0"/>
              <a:t> le </a:t>
            </a:r>
            <a:r>
              <a:rPr lang="de-CH" dirty="0" err="1"/>
              <a:t>cadre</a:t>
            </a:r>
            <a:r>
              <a:rPr lang="de-CH" dirty="0"/>
              <a:t> de </a:t>
            </a:r>
            <a:r>
              <a:rPr lang="de-CH" dirty="0" err="1"/>
              <a:t>l’accord</a:t>
            </a:r>
            <a:r>
              <a:rPr lang="de-CH" dirty="0"/>
              <a:t> </a:t>
            </a:r>
            <a:r>
              <a:rPr lang="de-CH" dirty="0" err="1"/>
              <a:t>ou</a:t>
            </a:r>
            <a:r>
              <a:rPr lang="de-CH" dirty="0"/>
              <a:t> de </a:t>
            </a:r>
            <a:r>
              <a:rPr lang="de-CH" dirty="0" err="1"/>
              <a:t>tout</a:t>
            </a:r>
            <a:r>
              <a:rPr lang="de-CH" dirty="0"/>
              <a:t> </a:t>
            </a:r>
            <a:r>
              <a:rPr lang="de-CH" dirty="0" err="1"/>
              <a:t>autre</a:t>
            </a:r>
            <a:r>
              <a:rPr lang="de-CH" dirty="0"/>
              <a:t> </a:t>
            </a:r>
            <a:r>
              <a:rPr lang="de-CH" dirty="0" err="1"/>
              <a:t>accord</a:t>
            </a:r>
            <a:r>
              <a:rPr lang="de-CH" dirty="0"/>
              <a:t> </a:t>
            </a:r>
            <a:r>
              <a:rPr lang="de-CH" dirty="0" err="1"/>
              <a:t>bilatéral</a:t>
            </a:r>
            <a:r>
              <a:rPr lang="de-CH" dirty="0"/>
              <a:t> </a:t>
            </a:r>
            <a:r>
              <a:rPr lang="de-CH" dirty="0" err="1"/>
              <a:t>dans</a:t>
            </a:r>
            <a:r>
              <a:rPr lang="de-CH" dirty="0"/>
              <a:t> </a:t>
            </a:r>
            <a:r>
              <a:rPr lang="de-CH" dirty="0" err="1"/>
              <a:t>les</a:t>
            </a:r>
            <a:r>
              <a:rPr lang="de-CH" dirty="0"/>
              <a:t> </a:t>
            </a:r>
            <a:r>
              <a:rPr lang="de-CH" dirty="0" err="1"/>
              <a:t>domaines</a:t>
            </a:r>
            <a:r>
              <a:rPr lang="de-CH" dirty="0"/>
              <a:t> </a:t>
            </a:r>
            <a:r>
              <a:rPr lang="de-CH" dirty="0" err="1"/>
              <a:t>relatifs</a:t>
            </a:r>
            <a:r>
              <a:rPr lang="de-CH" dirty="0"/>
              <a:t> au </a:t>
            </a:r>
            <a:r>
              <a:rPr lang="de-CH" dirty="0" err="1"/>
              <a:t>marché</a:t>
            </a:r>
            <a:r>
              <a:rPr lang="de-CH" dirty="0"/>
              <a:t> </a:t>
            </a:r>
            <a:r>
              <a:rPr lang="de-CH" dirty="0" err="1"/>
              <a:t>intérieur</a:t>
            </a:r>
            <a:r>
              <a:rPr lang="de-CH" dirty="0"/>
              <a:t> </a:t>
            </a:r>
            <a:r>
              <a:rPr lang="de-CH" dirty="0" err="1"/>
              <a:t>auxquels</a:t>
            </a:r>
            <a:r>
              <a:rPr lang="de-CH" dirty="0"/>
              <a:t> la Suisse </a:t>
            </a:r>
            <a:r>
              <a:rPr lang="de-CH" dirty="0" err="1"/>
              <a:t>participe</a:t>
            </a:r>
            <a:r>
              <a:rPr lang="de-CH" dirty="0"/>
              <a:t> (ci-après </a:t>
            </a:r>
            <a:r>
              <a:rPr lang="de-CH" dirty="0" err="1"/>
              <a:t>dénommées</a:t>
            </a:r>
            <a:r>
              <a:rPr lang="de-CH" dirty="0"/>
              <a:t> «</a:t>
            </a:r>
            <a:r>
              <a:rPr lang="de-CH" dirty="0" err="1">
                <a:solidFill>
                  <a:srgbClr val="FF0000"/>
                </a:solidFill>
              </a:rPr>
              <a:t>mesures</a:t>
            </a:r>
            <a:r>
              <a:rPr lang="de-CH" dirty="0">
                <a:solidFill>
                  <a:srgbClr val="FF0000"/>
                </a:solidFill>
              </a:rPr>
              <a:t> de </a:t>
            </a:r>
            <a:r>
              <a:rPr lang="de-CH" dirty="0" err="1">
                <a:solidFill>
                  <a:srgbClr val="FF0000"/>
                </a:solidFill>
              </a:rPr>
              <a:t>compensation</a:t>
            </a:r>
            <a:r>
              <a:rPr lang="de-CH" dirty="0"/>
              <a:t>»).</a:t>
            </a:r>
            <a:endParaRPr lang="de-CH" sz="2000" dirty="0"/>
          </a:p>
          <a:p>
            <a:r>
              <a:rPr lang="fr-FR" sz="2000" b="1" dirty="0"/>
              <a:t>Conséquence</a:t>
            </a:r>
            <a:r>
              <a:rPr lang="fr-FR" sz="2000" dirty="0"/>
              <a:t> : </a:t>
            </a:r>
            <a:r>
              <a:rPr lang="fr-FR" sz="2000" b="1" dirty="0">
                <a:solidFill>
                  <a:srgbClr val="FF0000"/>
                </a:solidFill>
              </a:rPr>
              <a:t>Violation de la libre formation de la volonté politique </a:t>
            </a:r>
            <a:r>
              <a:rPr lang="fr-FR" sz="2000" dirty="0"/>
              <a:t>(à tout le moins proche d’une atteinte au contenu de base), </a:t>
            </a:r>
            <a:r>
              <a:rPr lang="fr-FR" sz="2000" dirty="0">
                <a:solidFill>
                  <a:srgbClr val="FF0000"/>
                </a:solidFill>
              </a:rPr>
              <a:t>car en cas de référendum favorable, des mesures </a:t>
            </a:r>
            <a:r>
              <a:rPr lang="fr-FR" sz="2000" b="1" dirty="0">
                <a:solidFill>
                  <a:srgbClr val="FF0000"/>
                </a:solidFill>
              </a:rPr>
              <a:t>compensatoires imprévisibles sont possibles</a:t>
            </a:r>
            <a:r>
              <a:rPr lang="fr-FR" sz="2000" dirty="0"/>
              <a:t>.</a:t>
            </a:r>
            <a:endParaRPr lang="de-CH" sz="2000" dirty="0"/>
          </a:p>
          <a:p>
            <a:r>
              <a:rPr lang="de-CH" dirty="0"/>
              <a:t> </a:t>
            </a:r>
          </a:p>
          <a:p>
            <a:endParaRPr lang="de-CH" sz="2000" dirty="0">
              <a:solidFill>
                <a:srgbClr val="FF0000"/>
              </a:solidFill>
            </a:endParaRPr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4F5AFB5-CB0A-A40A-EC96-C78BAE29E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BA92-B65E-42F5-BB28-73DA50746AED}" type="slidenum">
              <a:rPr lang="de-CH" smtClean="0"/>
              <a:t>8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765021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CCAEF3-BBF8-6322-4227-108FBCDA1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4. </a:t>
            </a:r>
            <a:r>
              <a:rPr lang="de-DE" cap="none" dirty="0"/>
              <a:t>Tribunal </a:t>
            </a:r>
            <a:r>
              <a:rPr lang="de-DE" cap="none" dirty="0" err="1"/>
              <a:t>arbitral</a:t>
            </a:r>
            <a:endParaRPr lang="de-DE" cap="none" dirty="0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68CF596-E760-2737-B601-67BEBBC2F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25 mars 2026</a:t>
            </a:r>
            <a:endParaRPr lang="de-CH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979D249-35EC-0B06-61DD-26B762F6C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Prof. em. Dr. Paul Richli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266C177E-C9AE-240D-784A-17B31B864379}"/>
              </a:ext>
            </a:extLst>
          </p:cNvPr>
          <p:cNvSpPr>
            <a:spLocks noGrp="1" noChangeArrowheads="1"/>
          </p:cNvSpPr>
          <p:nvPr>
            <p:ph type="body" sz="quarter" idx="13"/>
          </p:nvPr>
        </p:nvSpPr>
        <p:spPr bwMode="auto">
          <a:xfrm>
            <a:off x="360000" y="1522888"/>
            <a:ext cx="10584225" cy="4100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4283" rIns="0" bIns="-14283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kumimoji="0" lang="de-DE" altLang="de-DE" sz="2000" b="1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+mj-lt"/>
              </a:rPr>
              <a:t>MRA, art. 10 – SA, art. 20 </a:t>
            </a:r>
            <a:br>
              <a:rPr kumimoji="0" lang="de-DE" altLang="de-DE" sz="2000" b="1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+mj-lt"/>
              </a:rPr>
            </a:br>
            <a:r>
              <a:rPr kumimoji="0" lang="de-DE" altLang="de-DE" sz="2000" b="1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  <a:latin typeface="+mj-lt"/>
              </a:rPr>
              <a:t>Procédure</a:t>
            </a:r>
            <a:r>
              <a:rPr kumimoji="0" lang="de-DE" altLang="de-DE" sz="2000" b="1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+mj-lt"/>
              </a:rPr>
              <a:t> en </a:t>
            </a:r>
            <a:r>
              <a:rPr kumimoji="0" lang="de-DE" altLang="de-DE" sz="2000" b="1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  <a:latin typeface="+mj-lt"/>
              </a:rPr>
              <a:t>cas</a:t>
            </a:r>
            <a:r>
              <a:rPr kumimoji="0" lang="de-DE" altLang="de-DE" sz="2000" b="1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+mj-lt"/>
              </a:rPr>
              <a:t> de </a:t>
            </a:r>
            <a:r>
              <a:rPr kumimoji="0" lang="de-DE" altLang="de-DE" sz="2000" b="1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  <a:latin typeface="+mj-lt"/>
              </a:rPr>
              <a:t>difficultés</a:t>
            </a:r>
            <a:r>
              <a:rPr kumimoji="0" lang="de-DE" altLang="de-DE" sz="2000" b="1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+mj-lt"/>
              </a:rPr>
              <a:t> </a:t>
            </a:r>
            <a:r>
              <a:rPr kumimoji="0" lang="de-DE" altLang="de-DE" sz="2000" b="1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  <a:latin typeface="+mj-lt"/>
              </a:rPr>
              <a:t>d’interprétation</a:t>
            </a:r>
            <a:r>
              <a:rPr kumimoji="0" lang="de-DE" altLang="de-DE" sz="2000" b="1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+mj-lt"/>
              </a:rPr>
              <a:t> </a:t>
            </a:r>
            <a:r>
              <a:rPr kumimoji="0" lang="de-DE" altLang="de-DE" sz="2000" b="1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  <a:latin typeface="+mj-lt"/>
              </a:rPr>
              <a:t>ou</a:t>
            </a:r>
            <a:r>
              <a:rPr kumimoji="0" lang="de-DE" altLang="de-DE" sz="2000" b="1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+mj-lt"/>
              </a:rPr>
              <a:t> </a:t>
            </a:r>
            <a:r>
              <a:rPr kumimoji="0" lang="de-DE" altLang="de-DE" sz="2000" b="1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  <a:latin typeface="+mj-lt"/>
              </a:rPr>
              <a:t>d’application</a:t>
            </a:r>
            <a:r>
              <a:rPr kumimoji="0" lang="de-DE" altLang="de-DE" sz="2000" b="1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+mj-lt"/>
              </a:rPr>
              <a:t> </a:t>
            </a:r>
            <a:b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+mj-lt"/>
              </a:rPr>
            </a:br>
            <a:r>
              <a:rPr lang="de-CH" sz="2000" dirty="0"/>
              <a:t>2. </a:t>
            </a:r>
            <a:r>
              <a:rPr lang="de-CH" sz="2000" dirty="0">
                <a:solidFill>
                  <a:srgbClr val="FF0000"/>
                </a:solidFill>
              </a:rPr>
              <a:t>Si le Comité ne </a:t>
            </a:r>
            <a:r>
              <a:rPr lang="de-CH" sz="2000" dirty="0" err="1">
                <a:solidFill>
                  <a:srgbClr val="FF0000"/>
                </a:solidFill>
              </a:rPr>
              <a:t>parvient</a:t>
            </a:r>
            <a:r>
              <a:rPr lang="de-CH" sz="2000" dirty="0">
                <a:solidFill>
                  <a:srgbClr val="FF0000"/>
                </a:solidFill>
              </a:rPr>
              <a:t> </a:t>
            </a:r>
            <a:r>
              <a:rPr lang="de-CH" sz="2000" dirty="0" err="1">
                <a:solidFill>
                  <a:srgbClr val="FF0000"/>
                </a:solidFill>
              </a:rPr>
              <a:t>pas</a:t>
            </a:r>
            <a:r>
              <a:rPr lang="de-CH" sz="2000" dirty="0">
                <a:solidFill>
                  <a:srgbClr val="FF0000"/>
                </a:solidFill>
              </a:rPr>
              <a:t> à </a:t>
            </a:r>
            <a:r>
              <a:rPr lang="de-CH" sz="2000" dirty="0" err="1">
                <a:solidFill>
                  <a:srgbClr val="FF0000"/>
                </a:solidFill>
              </a:rPr>
              <a:t>trouver</a:t>
            </a:r>
            <a:r>
              <a:rPr lang="de-CH" sz="2000" dirty="0">
                <a:solidFill>
                  <a:srgbClr val="FF0000"/>
                </a:solidFill>
              </a:rPr>
              <a:t> </a:t>
            </a:r>
            <a:r>
              <a:rPr lang="de-CH" sz="2000" dirty="0" err="1">
                <a:solidFill>
                  <a:srgbClr val="FF0000"/>
                </a:solidFill>
              </a:rPr>
              <a:t>une</a:t>
            </a:r>
            <a:r>
              <a:rPr lang="de-CH" sz="2000" dirty="0">
                <a:solidFill>
                  <a:srgbClr val="FF0000"/>
                </a:solidFill>
              </a:rPr>
              <a:t> </a:t>
            </a:r>
            <a:r>
              <a:rPr lang="de-CH" sz="2000" dirty="0" err="1">
                <a:solidFill>
                  <a:srgbClr val="FF0000"/>
                </a:solidFill>
              </a:rPr>
              <a:t>solution</a:t>
            </a:r>
            <a:r>
              <a:rPr lang="de-CH" sz="2000" dirty="0">
                <a:solidFill>
                  <a:srgbClr val="FF0000"/>
                </a:solidFill>
              </a:rPr>
              <a:t> à la </a:t>
            </a:r>
            <a:r>
              <a:rPr lang="de-CH" sz="2000" dirty="0" err="1">
                <a:solidFill>
                  <a:srgbClr val="FF0000"/>
                </a:solidFill>
              </a:rPr>
              <a:t>difficulté</a:t>
            </a:r>
            <a:r>
              <a:rPr lang="de-CH" sz="2000" dirty="0">
                <a:solidFill>
                  <a:srgbClr val="FF0000"/>
                </a:solidFill>
              </a:rPr>
              <a:t> </a:t>
            </a:r>
            <a:r>
              <a:rPr lang="de-CH" sz="2000" dirty="0" err="1"/>
              <a:t>visée</a:t>
            </a:r>
            <a:r>
              <a:rPr lang="de-CH" sz="2000" dirty="0"/>
              <a:t> au </a:t>
            </a:r>
            <a:r>
              <a:rPr lang="de-CH" sz="2000" dirty="0" err="1"/>
              <a:t>paragraphe</a:t>
            </a:r>
            <a:r>
              <a:rPr lang="de-CH" sz="2000" dirty="0"/>
              <a:t> 1 du </a:t>
            </a:r>
            <a:br>
              <a:rPr lang="de-CH" sz="2000" dirty="0"/>
            </a:br>
            <a:r>
              <a:rPr lang="de-CH" sz="2000" dirty="0" err="1"/>
              <a:t>présent</a:t>
            </a:r>
            <a:r>
              <a:rPr lang="de-CH" sz="2000" dirty="0"/>
              <a:t> </a:t>
            </a:r>
            <a:r>
              <a:rPr lang="de-CH" sz="2000" dirty="0" err="1"/>
              <a:t>article</a:t>
            </a:r>
            <a:r>
              <a:rPr lang="de-CH" sz="2000" dirty="0"/>
              <a:t> ..., </a:t>
            </a:r>
            <a:r>
              <a:rPr lang="de-CH" sz="2000" dirty="0" err="1"/>
              <a:t>l’une</a:t>
            </a:r>
            <a:r>
              <a:rPr lang="de-CH" sz="2000" dirty="0"/>
              <a:t> des </a:t>
            </a:r>
            <a:r>
              <a:rPr lang="de-CH" sz="2000" dirty="0" err="1"/>
              <a:t>parties</a:t>
            </a:r>
            <a:r>
              <a:rPr lang="de-CH" sz="2000" dirty="0"/>
              <a:t> </a:t>
            </a:r>
            <a:r>
              <a:rPr lang="de-CH" sz="2000" dirty="0" err="1"/>
              <a:t>contractantes</a:t>
            </a:r>
            <a:r>
              <a:rPr lang="de-CH" sz="2000" dirty="0"/>
              <a:t> </a:t>
            </a:r>
            <a:r>
              <a:rPr lang="de-CH" sz="2000" dirty="0" err="1"/>
              <a:t>peut</a:t>
            </a:r>
            <a:r>
              <a:rPr lang="de-CH" sz="2000" dirty="0"/>
              <a:t> </a:t>
            </a:r>
            <a:r>
              <a:rPr lang="de-CH" sz="2000" dirty="0" err="1"/>
              <a:t>demander</a:t>
            </a:r>
            <a:r>
              <a:rPr lang="de-CH" sz="2000" dirty="0"/>
              <a:t> </a:t>
            </a:r>
            <a:r>
              <a:rPr lang="de-CH" sz="2000" dirty="0" err="1"/>
              <a:t>qu’un</a:t>
            </a:r>
            <a:r>
              <a:rPr lang="de-CH" sz="2000" dirty="0"/>
              <a:t> </a:t>
            </a:r>
            <a:r>
              <a:rPr lang="de-CH" sz="2000" dirty="0" err="1">
                <a:solidFill>
                  <a:srgbClr val="FF0000"/>
                </a:solidFill>
              </a:rPr>
              <a:t>tribunal</a:t>
            </a:r>
            <a:r>
              <a:rPr lang="de-CH" sz="2000" dirty="0">
                <a:solidFill>
                  <a:srgbClr val="FF0000"/>
                </a:solidFill>
              </a:rPr>
              <a:t> </a:t>
            </a:r>
            <a:r>
              <a:rPr lang="de-CH" sz="2000" dirty="0" err="1">
                <a:solidFill>
                  <a:srgbClr val="FF0000"/>
                </a:solidFill>
              </a:rPr>
              <a:t>arbitral</a:t>
            </a:r>
            <a:r>
              <a:rPr lang="de-CH" sz="2000" dirty="0">
                <a:solidFill>
                  <a:srgbClr val="FF0000"/>
                </a:solidFill>
              </a:rPr>
              <a:t> </a:t>
            </a:r>
            <a:r>
              <a:rPr lang="de-CH" sz="2000" dirty="0" err="1"/>
              <a:t>règle</a:t>
            </a:r>
            <a:r>
              <a:rPr lang="de-CH" sz="2000" dirty="0"/>
              <a:t> </a:t>
            </a:r>
            <a:br>
              <a:rPr lang="de-CH" sz="2000" dirty="0"/>
            </a:br>
            <a:r>
              <a:rPr lang="de-CH" sz="2000" dirty="0"/>
              <a:t>le </a:t>
            </a:r>
            <a:r>
              <a:rPr lang="de-CH" sz="2000" dirty="0" err="1"/>
              <a:t>différend</a:t>
            </a:r>
            <a:r>
              <a:rPr lang="de-CH" sz="2000" dirty="0"/>
              <a:t> </a:t>
            </a:r>
            <a:r>
              <a:rPr lang="de-CH" sz="2000" dirty="0" err="1"/>
              <a:t>conformément</a:t>
            </a:r>
            <a:r>
              <a:rPr lang="de-CH" sz="2000" dirty="0"/>
              <a:t> </a:t>
            </a:r>
            <a:r>
              <a:rPr lang="de-CH" sz="2000" dirty="0" err="1"/>
              <a:t>aux</a:t>
            </a:r>
            <a:r>
              <a:rPr lang="de-CH" sz="2000" dirty="0"/>
              <a:t> </a:t>
            </a:r>
            <a:r>
              <a:rPr lang="de-CH" sz="2000" dirty="0" err="1"/>
              <a:t>règles</a:t>
            </a:r>
            <a:r>
              <a:rPr lang="de-CH" sz="2000" dirty="0"/>
              <a:t> </a:t>
            </a:r>
            <a:r>
              <a:rPr lang="de-CH" sz="2000" dirty="0" err="1"/>
              <a:t>définies</a:t>
            </a:r>
            <a:r>
              <a:rPr lang="de-CH" sz="2000" dirty="0"/>
              <a:t> </a:t>
            </a:r>
            <a:r>
              <a:rPr lang="de-CH" sz="2000" dirty="0" err="1"/>
              <a:t>dans</a:t>
            </a:r>
            <a:r>
              <a:rPr lang="de-CH" sz="2000" dirty="0"/>
              <a:t> </a:t>
            </a:r>
            <a:r>
              <a:rPr lang="de-CH" sz="2000" dirty="0" err="1"/>
              <a:t>l’appendice</a:t>
            </a:r>
            <a:r>
              <a:rPr lang="de-CH" sz="2000" dirty="0"/>
              <a:t>.</a:t>
            </a: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de-CH" sz="2000" dirty="0"/>
              <a:t>3. </a:t>
            </a:r>
            <a:r>
              <a:rPr lang="de-CH" sz="2000" dirty="0" err="1"/>
              <a:t>Lorsque</a:t>
            </a:r>
            <a:r>
              <a:rPr lang="de-CH" sz="2000" dirty="0"/>
              <a:t> le </a:t>
            </a:r>
            <a:r>
              <a:rPr lang="de-CH" sz="2000" dirty="0" err="1"/>
              <a:t>différend</a:t>
            </a:r>
            <a:r>
              <a:rPr lang="de-CH" sz="2000" dirty="0"/>
              <a:t> </a:t>
            </a:r>
            <a:r>
              <a:rPr lang="de-CH" sz="2000" dirty="0" err="1"/>
              <a:t>soulève</a:t>
            </a:r>
            <a:r>
              <a:rPr lang="de-CH" sz="2000" dirty="0"/>
              <a:t> </a:t>
            </a:r>
            <a:r>
              <a:rPr lang="de-CH" sz="2000" dirty="0" err="1"/>
              <a:t>une</a:t>
            </a:r>
            <a:r>
              <a:rPr lang="de-CH" sz="2000" dirty="0"/>
              <a:t> </a:t>
            </a:r>
            <a:r>
              <a:rPr lang="de-CH" sz="2000" dirty="0" err="1"/>
              <a:t>question</a:t>
            </a:r>
            <a:r>
              <a:rPr lang="de-CH" sz="2000" dirty="0"/>
              <a:t> </a:t>
            </a:r>
            <a:r>
              <a:rPr lang="de-CH" sz="2000" dirty="0" err="1"/>
              <a:t>concernant</a:t>
            </a:r>
            <a:r>
              <a:rPr lang="de-CH" sz="2000" dirty="0"/>
              <a:t> </a:t>
            </a:r>
            <a:r>
              <a:rPr lang="de-CH" sz="2000" dirty="0" err="1"/>
              <a:t>l’interprétation</a:t>
            </a:r>
            <a:r>
              <a:rPr lang="de-CH" sz="2000" dirty="0"/>
              <a:t> </a:t>
            </a:r>
            <a:r>
              <a:rPr lang="de-CH" sz="2000" dirty="0" err="1"/>
              <a:t>ou</a:t>
            </a:r>
            <a:r>
              <a:rPr lang="de-CH" sz="2000" dirty="0"/>
              <a:t> </a:t>
            </a:r>
            <a:r>
              <a:rPr lang="de-CH" sz="2000" dirty="0" err="1"/>
              <a:t>l’application</a:t>
            </a:r>
            <a:r>
              <a:rPr lang="de-CH" sz="2000" dirty="0"/>
              <a:t> </a:t>
            </a:r>
            <a:r>
              <a:rPr lang="de-CH" sz="2000" dirty="0" err="1"/>
              <a:t>d’une</a:t>
            </a:r>
            <a:r>
              <a:rPr lang="de-CH" sz="2000" dirty="0"/>
              <a:t> </a:t>
            </a:r>
            <a:br>
              <a:rPr lang="de-CH" sz="2000" dirty="0"/>
            </a:br>
            <a:r>
              <a:rPr lang="de-CH" sz="2000" dirty="0" err="1"/>
              <a:t>disposition</a:t>
            </a:r>
            <a:r>
              <a:rPr lang="de-CH" sz="2000" dirty="0"/>
              <a:t> </a:t>
            </a:r>
            <a:r>
              <a:rPr lang="de-CH" sz="2000" dirty="0" err="1"/>
              <a:t>visée</a:t>
            </a:r>
            <a:r>
              <a:rPr lang="de-CH" sz="2000" dirty="0"/>
              <a:t> à </a:t>
            </a:r>
            <a:r>
              <a:rPr lang="de-CH" sz="2000" dirty="0" err="1"/>
              <a:t>l’article</a:t>
            </a:r>
            <a:r>
              <a:rPr lang="de-CH" sz="2000" dirty="0"/>
              <a:t> 7, </a:t>
            </a:r>
            <a:r>
              <a:rPr lang="de-CH" sz="2000" dirty="0" err="1"/>
              <a:t>paragraphe</a:t>
            </a:r>
            <a:r>
              <a:rPr lang="de-CH" sz="2000" dirty="0"/>
              <a:t> 2, et si </a:t>
            </a:r>
            <a:r>
              <a:rPr lang="de-CH" sz="2000" b="1" dirty="0" err="1">
                <a:solidFill>
                  <a:srgbClr val="FF0000"/>
                </a:solidFill>
              </a:rPr>
              <a:t>l’interprétation</a:t>
            </a:r>
            <a:r>
              <a:rPr lang="de-CH" sz="2000" b="1" dirty="0">
                <a:solidFill>
                  <a:srgbClr val="FF0000"/>
                </a:solidFill>
              </a:rPr>
              <a:t> de </a:t>
            </a:r>
            <a:r>
              <a:rPr lang="de-CH" sz="2000" b="1" dirty="0" err="1">
                <a:solidFill>
                  <a:srgbClr val="FF0000"/>
                </a:solidFill>
              </a:rPr>
              <a:t>cette</a:t>
            </a:r>
            <a:r>
              <a:rPr lang="de-CH" sz="2000" b="1" dirty="0">
                <a:solidFill>
                  <a:srgbClr val="FF0000"/>
                </a:solidFill>
              </a:rPr>
              <a:t> </a:t>
            </a:r>
            <a:r>
              <a:rPr lang="de-CH" sz="2000" b="1" dirty="0" err="1">
                <a:solidFill>
                  <a:srgbClr val="FF0000"/>
                </a:solidFill>
              </a:rPr>
              <a:t>disposition</a:t>
            </a:r>
            <a:r>
              <a:rPr lang="de-CH" sz="2000" b="1" dirty="0">
                <a:solidFill>
                  <a:srgbClr val="FF0000"/>
                </a:solidFill>
              </a:rPr>
              <a:t> </a:t>
            </a:r>
            <a:r>
              <a:rPr lang="de-CH" sz="2000" dirty="0" err="1"/>
              <a:t>est</a:t>
            </a:r>
            <a:r>
              <a:rPr lang="de-CH" sz="2000" dirty="0"/>
              <a:t> </a:t>
            </a:r>
            <a:br>
              <a:rPr lang="de-CH" sz="2000" b="1" dirty="0"/>
            </a:br>
            <a:r>
              <a:rPr lang="de-CH" sz="2000" b="1" dirty="0" err="1">
                <a:solidFill>
                  <a:srgbClr val="FF0000"/>
                </a:solidFill>
              </a:rPr>
              <a:t>pertinente</a:t>
            </a:r>
            <a:r>
              <a:rPr lang="de-CH" sz="2000" b="1" dirty="0">
                <a:solidFill>
                  <a:srgbClr val="FF0000"/>
                </a:solidFill>
              </a:rPr>
              <a:t> </a:t>
            </a:r>
            <a:r>
              <a:rPr lang="de-CH" sz="2000" b="1" dirty="0" err="1">
                <a:solidFill>
                  <a:srgbClr val="FF0000"/>
                </a:solidFill>
              </a:rPr>
              <a:t>pour</a:t>
            </a:r>
            <a:r>
              <a:rPr lang="de-CH" sz="2000" b="1" dirty="0">
                <a:solidFill>
                  <a:srgbClr val="FF0000"/>
                </a:solidFill>
              </a:rPr>
              <a:t> le </a:t>
            </a:r>
            <a:r>
              <a:rPr lang="de-CH" sz="2000" b="1" dirty="0" err="1">
                <a:solidFill>
                  <a:srgbClr val="FF0000"/>
                </a:solidFill>
              </a:rPr>
              <a:t>règlement</a:t>
            </a:r>
            <a:r>
              <a:rPr lang="de-CH" sz="2000" b="1" dirty="0">
                <a:solidFill>
                  <a:srgbClr val="FF0000"/>
                </a:solidFill>
              </a:rPr>
              <a:t> du </a:t>
            </a:r>
            <a:r>
              <a:rPr lang="de-CH" sz="2000" b="1" dirty="0" err="1">
                <a:solidFill>
                  <a:srgbClr val="FF0000"/>
                </a:solidFill>
              </a:rPr>
              <a:t>différend</a:t>
            </a:r>
            <a:r>
              <a:rPr lang="de-CH" sz="2000" b="1" dirty="0">
                <a:solidFill>
                  <a:srgbClr val="FF0000"/>
                </a:solidFill>
              </a:rPr>
              <a:t> et </a:t>
            </a:r>
            <a:r>
              <a:rPr lang="de-CH" sz="2000" b="1" dirty="0" err="1">
                <a:solidFill>
                  <a:srgbClr val="FF0000"/>
                </a:solidFill>
              </a:rPr>
              <a:t>nécessaire</a:t>
            </a:r>
            <a:r>
              <a:rPr lang="de-CH" sz="2000" b="1" dirty="0">
                <a:solidFill>
                  <a:srgbClr val="FF0000"/>
                </a:solidFill>
              </a:rPr>
              <a:t> </a:t>
            </a:r>
            <a:r>
              <a:rPr lang="de-CH" sz="2000" dirty="0" err="1"/>
              <a:t>pour</a:t>
            </a:r>
            <a:r>
              <a:rPr lang="de-CH" sz="2000" dirty="0"/>
              <a:t> </a:t>
            </a:r>
            <a:r>
              <a:rPr lang="de-CH" sz="2000" dirty="0" err="1"/>
              <a:t>lui</a:t>
            </a:r>
            <a:r>
              <a:rPr lang="de-CH" sz="2000" dirty="0"/>
              <a:t> </a:t>
            </a:r>
            <a:r>
              <a:rPr lang="de-CH" sz="2000" dirty="0" err="1"/>
              <a:t>permettre</a:t>
            </a:r>
            <a:r>
              <a:rPr lang="de-CH" sz="2000" dirty="0"/>
              <a:t> de </a:t>
            </a:r>
            <a:r>
              <a:rPr lang="de-CH" sz="2000" dirty="0" err="1"/>
              <a:t>statuer</a:t>
            </a:r>
            <a:r>
              <a:rPr lang="de-CH" sz="2000" dirty="0"/>
              <a:t>, </a:t>
            </a:r>
            <a:r>
              <a:rPr lang="de-CH" sz="2000" dirty="0">
                <a:solidFill>
                  <a:srgbClr val="FF0000"/>
                </a:solidFill>
              </a:rPr>
              <a:t>le </a:t>
            </a:r>
            <a:br>
              <a:rPr lang="de-CH" sz="2000" dirty="0">
                <a:solidFill>
                  <a:srgbClr val="FF0000"/>
                </a:solidFill>
              </a:rPr>
            </a:br>
            <a:r>
              <a:rPr lang="de-CH" sz="2000" dirty="0" err="1">
                <a:solidFill>
                  <a:srgbClr val="FF0000"/>
                </a:solidFill>
              </a:rPr>
              <a:t>tribunal</a:t>
            </a:r>
            <a:r>
              <a:rPr lang="de-CH" sz="2000" dirty="0">
                <a:solidFill>
                  <a:srgbClr val="FF0000"/>
                </a:solidFill>
              </a:rPr>
              <a:t> </a:t>
            </a:r>
            <a:r>
              <a:rPr lang="de-CH" sz="2000" dirty="0" err="1">
                <a:solidFill>
                  <a:srgbClr val="FF0000"/>
                </a:solidFill>
              </a:rPr>
              <a:t>arbitral</a:t>
            </a:r>
            <a:r>
              <a:rPr lang="de-CH" sz="2000" dirty="0">
                <a:solidFill>
                  <a:srgbClr val="FF0000"/>
                </a:solidFill>
              </a:rPr>
              <a:t> </a:t>
            </a:r>
            <a:r>
              <a:rPr lang="de-CH" sz="2000" dirty="0" err="1">
                <a:solidFill>
                  <a:srgbClr val="FF0000"/>
                </a:solidFill>
              </a:rPr>
              <a:t>saisit</a:t>
            </a:r>
            <a:r>
              <a:rPr lang="de-CH" sz="2000" dirty="0">
                <a:solidFill>
                  <a:srgbClr val="FF0000"/>
                </a:solidFill>
              </a:rPr>
              <a:t> la Cour de </a:t>
            </a:r>
            <a:r>
              <a:rPr lang="de-CH" sz="2000" dirty="0" err="1">
                <a:solidFill>
                  <a:srgbClr val="FF0000"/>
                </a:solidFill>
              </a:rPr>
              <a:t>justice</a:t>
            </a:r>
            <a:r>
              <a:rPr lang="de-CH" sz="2000" dirty="0">
                <a:solidFill>
                  <a:srgbClr val="FF0000"/>
                </a:solidFill>
              </a:rPr>
              <a:t> de </a:t>
            </a:r>
            <a:r>
              <a:rPr lang="de-CH" sz="2000" dirty="0" err="1">
                <a:solidFill>
                  <a:srgbClr val="FF0000"/>
                </a:solidFill>
              </a:rPr>
              <a:t>l’Union</a:t>
            </a:r>
            <a:r>
              <a:rPr lang="de-CH" sz="2000" dirty="0">
                <a:solidFill>
                  <a:srgbClr val="FF0000"/>
                </a:solidFill>
              </a:rPr>
              <a:t> </a:t>
            </a:r>
            <a:r>
              <a:rPr lang="de-CH" sz="2000" dirty="0" err="1">
                <a:solidFill>
                  <a:srgbClr val="FF0000"/>
                </a:solidFill>
              </a:rPr>
              <a:t>européenne</a:t>
            </a:r>
            <a:r>
              <a:rPr lang="de-CH" sz="2000" dirty="0">
                <a:solidFill>
                  <a:srgbClr val="FF0000"/>
                </a:solidFill>
              </a:rPr>
              <a:t> de </a:t>
            </a:r>
            <a:r>
              <a:rPr lang="de-CH" sz="2000" dirty="0" err="1">
                <a:solidFill>
                  <a:srgbClr val="FF0000"/>
                </a:solidFill>
              </a:rPr>
              <a:t>cette</a:t>
            </a:r>
            <a:r>
              <a:rPr lang="de-CH" sz="2000" dirty="0">
                <a:solidFill>
                  <a:srgbClr val="FF0000"/>
                </a:solidFill>
              </a:rPr>
              <a:t> </a:t>
            </a:r>
            <a:r>
              <a:rPr lang="de-CH" sz="2000" dirty="0" err="1">
                <a:solidFill>
                  <a:srgbClr val="FF0000"/>
                </a:solidFill>
              </a:rPr>
              <a:t>question</a:t>
            </a:r>
            <a:r>
              <a:rPr lang="de-CH" sz="2000" dirty="0">
                <a:solidFill>
                  <a:srgbClr val="FF0000"/>
                </a:solidFill>
              </a:rPr>
              <a:t>.</a:t>
            </a:r>
            <a:b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</a:br>
            <a:r>
              <a:rPr lang="de-CH" sz="2000" dirty="0"/>
              <a:t>4. </a:t>
            </a:r>
            <a:r>
              <a:rPr lang="de-CH" sz="2000" dirty="0" err="1"/>
              <a:t>Lorsque</a:t>
            </a:r>
            <a:r>
              <a:rPr lang="de-CH" sz="2000" dirty="0"/>
              <a:t> le </a:t>
            </a:r>
            <a:r>
              <a:rPr lang="de-CH" sz="2000" dirty="0" err="1"/>
              <a:t>tribunal</a:t>
            </a:r>
            <a:r>
              <a:rPr lang="de-CH" sz="2000" dirty="0"/>
              <a:t> </a:t>
            </a:r>
            <a:r>
              <a:rPr lang="de-CH" sz="2000" dirty="0" err="1"/>
              <a:t>arbitral</a:t>
            </a:r>
            <a:r>
              <a:rPr lang="de-CH" sz="2000" dirty="0"/>
              <a:t> </a:t>
            </a:r>
            <a:r>
              <a:rPr lang="de-CH" sz="2000" dirty="0" err="1"/>
              <a:t>saisit</a:t>
            </a:r>
            <a:r>
              <a:rPr lang="de-CH" sz="2000" dirty="0"/>
              <a:t> la Cour de </a:t>
            </a:r>
            <a:r>
              <a:rPr lang="de-CH" sz="2000" dirty="0" err="1"/>
              <a:t>justice</a:t>
            </a:r>
            <a:r>
              <a:rPr lang="de-CH" sz="2000" dirty="0"/>
              <a:t> ... </a:t>
            </a:r>
            <a:r>
              <a:rPr lang="de-CH" sz="2000" dirty="0" err="1"/>
              <a:t>pour</a:t>
            </a:r>
            <a:r>
              <a:rPr lang="de-CH" sz="2000" dirty="0"/>
              <a:t> </a:t>
            </a:r>
            <a:r>
              <a:rPr lang="de-CH" sz="2000" dirty="0" err="1"/>
              <a:t>qu’elle</a:t>
            </a:r>
            <a:r>
              <a:rPr lang="de-CH" sz="2000" dirty="0"/>
              <a:t> </a:t>
            </a:r>
            <a:r>
              <a:rPr lang="de-CH" sz="2000" dirty="0" err="1"/>
              <a:t>statue</a:t>
            </a:r>
            <a:r>
              <a:rPr lang="de-CH" sz="2000" dirty="0"/>
              <a:t> </a:t>
            </a:r>
            <a:r>
              <a:rPr lang="de-CH" sz="2000" dirty="0" err="1"/>
              <a:t>sur</a:t>
            </a:r>
            <a:r>
              <a:rPr lang="de-CH" sz="2000" dirty="0"/>
              <a:t> </a:t>
            </a:r>
            <a:r>
              <a:rPr lang="de-CH" sz="2000" dirty="0" err="1"/>
              <a:t>une</a:t>
            </a:r>
            <a:r>
              <a:rPr lang="de-CH" sz="2000" dirty="0"/>
              <a:t> </a:t>
            </a:r>
            <a:r>
              <a:rPr lang="de-CH" sz="2000" dirty="0" err="1"/>
              <a:t>question</a:t>
            </a:r>
            <a:r>
              <a:rPr lang="de-CH" sz="2000" dirty="0"/>
              <a:t> </a:t>
            </a:r>
            <a:br>
              <a:rPr lang="de-CH" sz="2000" dirty="0"/>
            </a:br>
            <a:r>
              <a:rPr lang="de-CH" sz="2000" dirty="0"/>
              <a:t>en vertu du </a:t>
            </a:r>
            <a:r>
              <a:rPr lang="de-CH" sz="2000" dirty="0" err="1"/>
              <a:t>paragraphe</a:t>
            </a:r>
            <a:r>
              <a:rPr lang="de-CH" sz="2000" dirty="0"/>
              <a:t> 3: a) </a:t>
            </a:r>
            <a:r>
              <a:rPr lang="de-CH" sz="2000" dirty="0">
                <a:solidFill>
                  <a:srgbClr val="FF0000"/>
                </a:solidFill>
              </a:rPr>
              <a:t>la </a:t>
            </a:r>
            <a:r>
              <a:rPr lang="de-CH" sz="2000" b="1" dirty="0" err="1">
                <a:solidFill>
                  <a:srgbClr val="FF0000"/>
                </a:solidFill>
              </a:rPr>
              <a:t>décision</a:t>
            </a:r>
            <a:r>
              <a:rPr lang="de-CH" sz="2000" b="1" dirty="0">
                <a:solidFill>
                  <a:srgbClr val="FF0000"/>
                </a:solidFill>
              </a:rPr>
              <a:t> de la Cour de </a:t>
            </a:r>
            <a:r>
              <a:rPr lang="de-CH" sz="2000" b="1" dirty="0" err="1">
                <a:solidFill>
                  <a:srgbClr val="FF0000"/>
                </a:solidFill>
              </a:rPr>
              <a:t>justice</a:t>
            </a:r>
            <a:r>
              <a:rPr lang="de-CH" sz="2000" b="1" dirty="0">
                <a:solidFill>
                  <a:srgbClr val="FF0000"/>
                </a:solidFill>
              </a:rPr>
              <a:t> ... </a:t>
            </a:r>
            <a:r>
              <a:rPr lang="de-CH" sz="2000" b="1" dirty="0" err="1">
                <a:solidFill>
                  <a:srgbClr val="FF0000"/>
                </a:solidFill>
              </a:rPr>
              <a:t>lie</a:t>
            </a:r>
            <a:r>
              <a:rPr lang="de-CH" sz="2000" b="1" dirty="0">
                <a:solidFill>
                  <a:srgbClr val="FF0000"/>
                </a:solidFill>
              </a:rPr>
              <a:t> le </a:t>
            </a:r>
            <a:r>
              <a:rPr lang="de-CH" sz="2000" b="1" dirty="0" err="1">
                <a:solidFill>
                  <a:srgbClr val="FF0000"/>
                </a:solidFill>
              </a:rPr>
              <a:t>tribunal</a:t>
            </a:r>
            <a:r>
              <a:rPr lang="de-CH" sz="2000" b="1" dirty="0">
                <a:solidFill>
                  <a:srgbClr val="FF0000"/>
                </a:solidFill>
              </a:rPr>
              <a:t> </a:t>
            </a:r>
            <a:r>
              <a:rPr lang="de-CH" sz="2000" b="1" dirty="0" err="1">
                <a:solidFill>
                  <a:srgbClr val="FF0000"/>
                </a:solidFill>
              </a:rPr>
              <a:t>arbitral</a:t>
            </a:r>
            <a:r>
              <a:rPr lang="de-CH" sz="2000" dirty="0"/>
              <a:t>;</a:t>
            </a:r>
            <a:endParaRPr kumimoji="0" lang="de-DE" altLang="de-DE" sz="20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2000" b="1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</a:rPr>
              <a:t>Conséquence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 : 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C’est la Cour de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justice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 de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l‘UE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, et non le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tribunal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arbitral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,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qui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préjuge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 le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fond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  <a:t>. </a:t>
            </a:r>
            <a:b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</a:rPr>
            </a:br>
            <a:r>
              <a:rPr kumimoji="0" lang="de-DE" altLang="de-DE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= </a:t>
            </a:r>
            <a:r>
              <a:rPr kumimoji="0" lang="de-DE" altLang="de-DE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Rupture</a:t>
            </a:r>
            <a:r>
              <a:rPr kumimoji="0" lang="de-DE" altLang="de-DE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 </a:t>
            </a:r>
            <a:r>
              <a:rPr kumimoji="0" lang="de-DE" altLang="de-DE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avec</a:t>
            </a:r>
            <a:r>
              <a:rPr kumimoji="0" lang="de-DE" altLang="de-DE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 la </a:t>
            </a:r>
            <a:r>
              <a:rPr kumimoji="0" lang="de-DE" altLang="de-DE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bilatéralité</a:t>
            </a:r>
            <a:r>
              <a:rPr kumimoji="0" lang="de-DE" altLang="de-DE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 </a:t>
            </a:r>
            <a:r>
              <a:rPr kumimoji="0" lang="de-DE" altLang="de-DE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vers</a:t>
            </a:r>
            <a:r>
              <a:rPr kumimoji="0" lang="de-DE" altLang="de-DE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 la </a:t>
            </a:r>
            <a:r>
              <a:rPr kumimoji="0" lang="de-DE" altLang="de-DE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décision</a:t>
            </a:r>
            <a:r>
              <a:rPr kumimoji="0" lang="de-DE" altLang="de-DE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 </a:t>
            </a:r>
            <a:r>
              <a:rPr kumimoji="0" lang="de-DE" altLang="de-DE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émanant</a:t>
            </a:r>
            <a:r>
              <a:rPr kumimoji="0" lang="de-DE" altLang="de-DE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 </a:t>
            </a:r>
            <a:r>
              <a:rPr kumimoji="0" lang="de-DE" altLang="de-DE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d'une</a:t>
            </a:r>
            <a:r>
              <a:rPr kumimoji="0" lang="de-DE" altLang="de-DE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 </a:t>
            </a:r>
            <a:r>
              <a:rPr kumimoji="0" lang="de-DE" altLang="de-DE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institution</a:t>
            </a:r>
            <a:r>
              <a:rPr kumimoji="0" lang="de-DE" altLang="de-DE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 de </a:t>
            </a:r>
            <a:r>
              <a:rPr kumimoji="0" lang="de-DE" altLang="de-DE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</a:rPr>
              <a:t>l'UE</a:t>
            </a:r>
            <a:r>
              <a:rPr kumimoji="0" lang="de-DE" altLang="de-DE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.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5B700E5-72B3-D12E-4C93-94114BEDA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BA92-B65E-42F5-BB28-73DA50746AED}" type="slidenum">
              <a:rPr lang="de-CH" smtClean="0"/>
              <a:t>9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600433835"/>
      </p:ext>
    </p:extLst>
  </p:cSld>
  <p:clrMapOvr>
    <a:masterClrMapping/>
  </p:clrMapOvr>
</p:sld>
</file>

<file path=ppt/theme/theme1.xml><?xml version="1.0" encoding="utf-8"?>
<a:theme xmlns:a="http://schemas.openxmlformats.org/drawingml/2006/main" name="Universität Luzern">
  <a:themeElements>
    <a:clrScheme name="Universität Luzern - Farbstil 1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5007D"/>
      </a:accent1>
      <a:accent2>
        <a:srgbClr val="941680"/>
      </a:accent2>
      <a:accent3>
        <a:srgbClr val="009EE3"/>
      </a:accent3>
      <a:accent4>
        <a:srgbClr val="2E2382"/>
      </a:accent4>
      <a:accent5>
        <a:srgbClr val="FFED00"/>
      </a:accent5>
      <a:accent6>
        <a:srgbClr val="94C119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9D3E6"/>
        </a:solidFill>
        <a:ln>
          <a:noFill/>
        </a:ln>
      </a:spPr>
      <a:bodyPr lIns="72000" tIns="72000" rIns="72000" bIns="72000" rtlCol="0" anchor="t" anchorCtr="0"/>
      <a:lstStyle>
        <a:defPPr algn="l">
          <a:lnSpc>
            <a:spcPct val="117000"/>
          </a:lnSpc>
          <a:defRPr sz="1400"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rgbClr val="000000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lnSpc>
            <a:spcPct val="117000"/>
          </a:lnSpc>
          <a:defRPr sz="1400" dirty="0">
            <a:solidFill>
              <a:srgbClr val="000000"/>
            </a:solidFill>
          </a:defRPr>
        </a:defPPr>
      </a:lstStyle>
    </a:txDef>
  </a:objectDefaults>
  <a:extraClrSchemeLst>
    <a:extraClrScheme>
      <a:clrScheme name="Universität Luzern - Farbstil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E5007D"/>
        </a:accent1>
        <a:accent2>
          <a:srgbClr val="941680"/>
        </a:accent2>
        <a:accent3>
          <a:srgbClr val="009EE3"/>
        </a:accent3>
        <a:accent4>
          <a:srgbClr val="2E2382"/>
        </a:accent4>
        <a:accent5>
          <a:srgbClr val="FFED00"/>
        </a:accent5>
        <a:accent6>
          <a:srgbClr val="94C119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iversität Luzern - Farbstil 2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39100"/>
        </a:accent1>
        <a:accent2>
          <a:srgbClr val="E3000B"/>
        </a:accent2>
        <a:accent3>
          <a:srgbClr val="009992"/>
        </a:accent3>
        <a:accent4>
          <a:srgbClr val="0068B4"/>
        </a:accent4>
        <a:accent5>
          <a:srgbClr val="E5004F"/>
        </a:accent5>
        <a:accent6>
          <a:srgbClr val="00963E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iversität Luzern - Grau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000000"/>
        </a:accent1>
        <a:accent2>
          <a:srgbClr val="333333"/>
        </a:accent2>
        <a:accent3>
          <a:srgbClr val="666666"/>
        </a:accent3>
        <a:accent4>
          <a:srgbClr val="999999"/>
        </a:accent4>
        <a:accent5>
          <a:srgbClr val="CCCCCC"/>
        </a:accent5>
        <a:accent6>
          <a:srgbClr val="E6E6E6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custClrLst>
    <a:custClr name="Primäre Farbe 100%">
      <a:srgbClr val="E5007D"/>
    </a:custClr>
    <a:custClr name="Sekundäre Farbe 100%">
      <a:srgbClr val="000000"/>
    </a:custClr>
    <a:custClr>
      <a:srgbClr val="FFFFFF"/>
    </a:custClr>
    <a:custClr>
      <a:srgbClr val="0068B4"/>
    </a:custClr>
    <a:custClr>
      <a:srgbClr val="009EE3"/>
    </a:custClr>
    <a:custClr>
      <a:srgbClr val="009992"/>
    </a:custClr>
    <a:custClr>
      <a:srgbClr val="00963E"/>
    </a:custClr>
    <a:custClr>
      <a:srgbClr val="94C119"/>
    </a:custClr>
    <a:custClr>
      <a:srgbClr val="FFFFFF"/>
    </a:custClr>
    <a:custClr name="Rosa Hintergrund">
      <a:srgbClr val="F9D3E6"/>
    </a:custClr>
    <a:custClr name="Primäre Farbe 75%">
      <a:srgbClr val="EB5F9E"/>
    </a:custClr>
    <a:custClr name="Sekundäre Farbe 75%">
      <a:srgbClr val="646464"/>
    </a:custClr>
    <a:custClr>
      <a:srgbClr val="FFFFFF"/>
    </a:custClr>
    <a:custClr>
      <a:srgbClr val="FFED00"/>
    </a:custClr>
    <a:custClr>
      <a:srgbClr val="F39100"/>
    </a:custClr>
    <a:custClr>
      <a:srgbClr val="E3000B"/>
    </a:custClr>
    <a:custClr>
      <a:srgbClr val="E5004F"/>
    </a:custClr>
    <a:custClr>
      <a:srgbClr val="E5007D"/>
    </a:custClr>
    <a:custClr>
      <a:srgbClr val="FFFFFF"/>
    </a:custClr>
    <a:custClr>
      <a:srgbClr val="FFFFFF"/>
    </a:custClr>
    <a:custClr name="Primäre Farbe 50%">
      <a:srgbClr val="F29EC4"/>
    </a:custClr>
    <a:custClr name="Sekundäre Farbe 50%">
      <a:srgbClr val="9C9C9C"/>
    </a:custClr>
    <a:custClr>
      <a:srgbClr val="FFFFFF"/>
    </a:custClr>
    <a:custClr>
      <a:srgbClr val="941680"/>
    </a:custClr>
    <a:custClr>
      <a:srgbClr val="2E2382"/>
    </a:custClr>
    <a:custClr>
      <a:srgbClr val="FFFFFF"/>
    </a:custClr>
    <a:custClr>
      <a:srgbClr val="9184BE"/>
    </a:custClr>
    <a:custClr>
      <a:srgbClr val="C592C1"/>
    </a:custClr>
    <a:custClr>
      <a:srgbClr val="FFFFFF"/>
    </a:custClr>
    <a:custClr>
      <a:srgbClr val="FFFFFF"/>
    </a:custClr>
    <a:custClr name="Primäre Farbe 25%">
      <a:srgbClr val="F9D2E6"/>
    </a:custClr>
    <a:custClr name="Sekundäre Farbe 25%">
      <a:srgbClr val="D0D0D0"/>
    </a:custClr>
    <a:custClr>
      <a:srgbClr val="FFFFFF"/>
    </a:custClr>
    <a:custClr>
      <a:srgbClr val="F29EC4"/>
    </a:custClr>
    <a:custClr>
      <a:srgbClr val="F39BA2"/>
    </a:custClr>
    <a:custClr>
      <a:srgbClr val="F3987A"/>
    </a:custClr>
    <a:custClr>
      <a:srgbClr val="FCCB8D"/>
    </a:custClr>
    <a:custClr>
      <a:srgbClr val="FFF59A"/>
    </a:custClr>
    <a:custClr>
      <a:srgbClr val="FFFFFF"/>
    </a:custClr>
    <a:custClr>
      <a:srgbClr val="FFFFFF"/>
    </a:custClr>
    <a:custClr name="Primäre Farbe 5%">
      <a:srgbClr val="FEF6FA"/>
    </a:custClr>
    <a:custClr name="Sekundäre Farbe 5%">
      <a:srgbClr val="F6F6F6"/>
    </a:custClr>
    <a:custClr>
      <a:srgbClr val="FFFFFF"/>
    </a:custClr>
    <a:custClr>
      <a:srgbClr val="CFE09A"/>
    </a:custClr>
    <a:custClr>
      <a:srgbClr val="8DC899"/>
    </a:custClr>
    <a:custClr>
      <a:srgbClr val="91CCC9"/>
    </a:custClr>
    <a:custClr>
      <a:srgbClr val="81D0F5"/>
    </a:custClr>
    <a:custClr>
      <a:srgbClr val="8AADDC"/>
    </a:custClr>
    <a:custClr>
      <a:srgbClr val="FFFFFF"/>
    </a:custClr>
    <a:custClr>
      <a:srgbClr val="FFFFFF"/>
    </a:custClr>
  </a:custClrLst>
  <a:extLst>
    <a:ext uri="{05A4C25C-085E-4340-85A3-A5531E510DB2}">
      <thm15:themeFamily xmlns:thm15="http://schemas.microsoft.com/office/thememl/2012/main" name="UniversitaetLuzern_Praesentation_16-10 Schrift grösser" id="{14C337A0-A982-2942-8986-A4C09490EE7D}" vid="{F2CDF610-6860-D14A-8D06-ED45A3ECFB37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document xmlns="http://www.docugate.com/2015/docugatedatastorexml">
  <snapins xmlns=""/>
</document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lassifizierung xmlns="7f707e96-1f10-4a6c-ae52-3ad34ac89802">INTERN--INTERNE</Klassifizierung>
    <Dokumentendatum xmlns="7f707e96-1f10-4a6c-ae52-3ad34ac89802">2026-03-24T23:00:00+00:00</Dokumentendatum>
    <Teildossier xmlns="7f707e96-1f10-4a6c-ae52-3ad34ac89802">Anhörungen -- Auditions</Teildossier>
    <Entklassifizierungsvermerk xmlns="7f707e96-1f10-4a6c-ae52-3ad34ac89802" xsi:nil="true"/>
    <e-parl xmlns="7f707e96-1f10-4a6c-ae52-3ad34ac89802">true</e-parl>
    <Anzeigesprachen xmlns="7f707e96-1f10-4a6c-ae52-3ad34ac89802">
      <Value>fr</Value>
    </Anzeigesprachen>
    <Dokumententyp xmlns="7f707e96-1f10-4a6c-ae52-3ad34ac89802">Unterlagen Dritter--Documents émanant de tiers</Dokumententyp>
    <TeildossierZusatz xmlns="7f707e96-1f10-4a6c-ae52-3ad34ac89802" xsi:nil="true"/>
    <Autor xmlns="7f707e96-1f10-4a6c-ae52-3ad34ac89802">Paul Richli</Autor>
    <Aktenzeichen xmlns="7f707e96-1f10-4a6c-ae52-3ad34ac89802">101-01/26.023/APK--CPE</Aktenzeiche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e-parl Publishing - ItemAdding</Name>
    <Synchronization>Synchronous</Synchronization>
    <Type>1</Type>
    <SequenceNumber>12101</SequenceNumber>
    <Url/>
    <Assembly>Parl.Dms.Core, Version=1.0.0.0, Culture=neutral, PublicKeyToken=ffce76bc17c21d60</Assembly>
    <Class>Parl.Dms.Core.eparl.ContentTypeEventReceiver</Class>
    <Data/>
    <Filter/>
  </Receiver>
  <Receiver>
    <Name>e-parl Publishing - ItemUpdating</Name>
    <Synchronization>Synchronous</Synchronization>
    <Type>2</Type>
    <SequenceNumber>12102</SequenceNumber>
    <Url/>
    <Assembly>Parl.Dms.Core, Version=1.0.0.0, Culture=neutral, PublicKeyToken=ffce76bc17c21d60</Assembly>
    <Class>Parl.Dms.Core.eparl.ContentTypeEventReceiver</Class>
    <Data/>
    <Filter/>
  </Receiver>
  <Receiver>
    <Name>e-parl Publishing - ItemDeleting</Name>
    <Synchronization>Synchronous</Synchronization>
    <Type>3</Type>
    <SequenceNumber>12103</SequenceNumber>
    <Url/>
    <Assembly>Parl.Dms.Core, Version=1.0.0.0, Culture=neutral, PublicKeyToken=ffce76bc17c21d60</Assembly>
    <Class>Parl.Dms.Core.eparl.ContentTypeEventReceiver</Class>
    <Data/>
    <Filter/>
  </Receiver>
  <Receiver>
    <Name>e-parl Publishing - ItemFileMoving</Name>
    <Synchronization>Synchronous</Synchronization>
    <Type>9</Type>
    <SequenceNumber>12104</SequenceNumber>
    <Url/>
    <Assembly>Parl.Dms.Core, Version=1.0.0.0, Culture=neutral, PublicKeyToken=ffce76bc17c21d60</Assembly>
    <Class>Parl.Dms.Core.eparl.ContentTypeEventReceiver</Class>
    <Data/>
    <Filter/>
  </Receiver>
  <Receiver>
    <Name>e-parl Publishing - ItemCheckingOut</Name>
    <Synchronization>Synchronous</Synchronization>
    <Type>5</Type>
    <SequenceNumber>12105</SequenceNumber>
    <Url/>
    <Assembly>Parl.Dms.Core, Version=1.0.0.0, Culture=neutral, PublicKeyToken=ffce76bc17c21d60</Assembly>
    <Class>Parl.Dms.Core.eparl.ContentTypeEventReceiver</Class>
    <Data/>
    <Filter/>
  </Receiver>
  <Receiver>
    <Name>e-parl Publishing - ItemAdded</Name>
    <Synchronization>Asynchronous</Synchronization>
    <Type>10001</Type>
    <SequenceNumber>12106</SequenceNumber>
    <Url/>
    <Assembly>Parl.Dms.Core, Version=1.0.0.0, Culture=neutral, PublicKeyToken=ffce76bc17c21d60</Assembly>
    <Class>Parl.Dms.Core.eparl.ContentTypeEventReceiver</Class>
    <Data/>
    <Filter/>
  </Receiver>
  <Receiver>
    <Name>e-parl Publishing - ItemUpdated</Name>
    <Synchronization>Asynchronous</Synchronization>
    <Type>10002</Type>
    <SequenceNumber>12107</SequenceNumber>
    <Url/>
    <Assembly>Parl.Dms.Core, Version=1.0.0.0, Culture=neutral, PublicKeyToken=ffce76bc17c21d60</Assembly>
    <Class>Parl.Dms.Core.eparl.ContentTypeEventReceiver</Class>
    <Data/>
    <Filter/>
  </Receiver>
  <Receiver>
    <Name>ItemUpdating ArchiveDocumentReceiver</Name>
    <Synchronization>Synchronous</Synchronization>
    <Type>2</Type>
    <SequenceNumber>3000</SequenceNumber>
    <Url/>
    <Assembly>Parl.Dms.Core, Version=1.0.0.0, Culture=neutral, PublicKeyToken=ffce76bc17c21d60</Assembly>
    <Class>Parl.Dms.Core.EventReceivers.ArchiveDocumentReceiver</Class>
    <Data/>
    <Filter/>
  </Receiver>
  <Receiver>
    <Name>ItemDeleting ArchiveDocumentReceiver</Name>
    <Synchronization>Synchronous</Synchronization>
    <Type>3</Type>
    <SequenceNumber>3000</SequenceNumber>
    <Url/>
    <Assembly>Parl.Dms.Core, Version=1.0.0.0, Culture=neutral, PublicKeyToken=ffce76bc17c21d60</Assembly>
    <Class>Parl.Dms.Core.EventReceivers.ArchiveDocumentReceiver</Class>
    <Data/>
    <Filter/>
  </Receiver>
</spe:Receiver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ParlDocEparl" ma:contentTypeID="0x010100F71585DFDA751D469ADC5A68BF7DD0BA0100A5783CB89D907D438DB10C6F5B6CE298" ma:contentTypeVersion="12" ma:contentTypeDescription="Ein neues Dokument erstellen." ma:contentTypeScope="" ma:versionID="8fc202970ed3d7b0c1951ab0bf807087">
  <xsd:schema xmlns:xsd="http://www.w3.org/2001/XMLSchema" xmlns:xs="http://www.w3.org/2001/XMLSchema" xmlns:p="http://schemas.microsoft.com/office/2006/metadata/properties" xmlns:ns2="7f707e96-1f10-4a6c-ae52-3ad34ac89802" targetNamespace="http://schemas.microsoft.com/office/2006/metadata/properties" ma:root="true" ma:fieldsID="6ea58144b2362a816352039280fa3a46" ns2:_="">
    <xsd:import namespace="7f707e96-1f10-4a6c-ae52-3ad34ac89802"/>
    <xsd:element name="properties">
      <xsd:complexType>
        <xsd:sequence>
          <xsd:element name="documentManagement">
            <xsd:complexType>
              <xsd:all>
                <xsd:element ref="ns2:Teildossier" minOccurs="0"/>
                <xsd:element ref="ns2:TeildossierZusatz" minOccurs="0"/>
                <xsd:element ref="ns2:Dokumentendatum"/>
                <xsd:element ref="ns2:Klassifizierung" minOccurs="0"/>
                <xsd:element ref="ns2:Dokumententyp"/>
                <xsd:element ref="ns2:Anzeigesprachen" minOccurs="0"/>
                <xsd:element ref="ns2:Autor"/>
                <xsd:element ref="ns2:Aktenzeichen" minOccurs="0"/>
                <xsd:element ref="ns2:e-parl" minOccurs="0"/>
                <xsd:element ref="ns2:Entklassifizierungsvermerk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707e96-1f10-4a6c-ae52-3ad34ac89802" elementFormDefault="qualified">
    <xsd:import namespace="http://schemas.microsoft.com/office/2006/documentManagement/types"/>
    <xsd:import namespace="http://schemas.microsoft.com/office/infopath/2007/PartnerControls"/>
    <xsd:element name="Teildossier" ma:index="5" nillable="true" ma:displayName="Teildossier--Sous-dossier" ma:default="" ma:internalName="Teildossier" ma:readOnly="false">
      <xsd:simpleType>
        <xsd:union memberTypes="dms:Text">
          <xsd:simpleType>
            <xsd:restriction base="dms:Choice">
              <xsd:enumeration value="Anträge, Fahnen--Propositions, dépliants"/>
              <xsd:enumeration value="Berichte--Rapports"/>
              <xsd:enumeration value="Dokumentation (alle Dokumente)--Documentation (tous les documents)"/>
              <xsd:enumeration value="Nicht sitzungsbezogene Unterlagen--Documents non liés à une séance particulière"/>
              <xsd:enumeration value="Protokolle--Procès-verbaux"/>
            </xsd:restriction>
          </xsd:simpleType>
        </xsd:union>
      </xsd:simpleType>
    </xsd:element>
    <xsd:element name="TeildossierZusatz" ma:index="6" nillable="true" ma:displayName="Teildossier-Zusatz--Supplément au sous-dossier" ma:default="" ma:internalName="TeildossierZusatz" ma:readOnly="false">
      <xsd:simpleType>
        <xsd:union memberTypes="dms:Text">
          <xsd:simpleType>
            <xsd:restriction base="dms:Choice">
              <xsd:enumeration value="1. Berichts- und Erlassentwurf / Stellungnahme des Bundesrates--Avant-projet de rapport et d'acte législatif / Prise de position du Conseil fédéral"/>
              <xsd:enumeration value="1. Botschaft des Bundesrates--Message du Conseil fédéral"/>
              <xsd:enumeration value="1. Text der Petition / Stellungnahme des Departements--Texte de la pétition / Prise de position du département"/>
              <xsd:enumeration value="1. Text der Standes- / parlamentarischen Initiative--Texte de l'initiaitve parlementaire/cantonale"/>
              <xsd:enumeration value="1. Text des Vorstosses--Texte de l'intervention"/>
              <xsd:enumeration value="10. Vernehmlassung--Consultation"/>
              <xsd:enumeration value="2. Fahnen und Anträge--Dépliants et propositions"/>
              <xsd:enumeration value="3. Verhandlungen der Räte und Kommissionen--Délibérations des Conseils et Commissions"/>
              <xsd:enumeration value="4. Parlamentarische Vorstösse und Initiativen / Verwandte Geschäfte--Interventions et initiatives parlementaires / objets apparentés"/>
              <xsd:enumeration value="5. Rechtsgrundlagen--Bases légales"/>
              <xsd:enumeration value="6. Berichte--Rapports"/>
              <xsd:enumeration value="7. Korrespondenzen--Correspondences"/>
              <xsd:enumeration value="8. Literatur--Littérature"/>
              <xsd:enumeration value="9. Weitere Unterlagen--Autres documents"/>
            </xsd:restriction>
          </xsd:simpleType>
        </xsd:union>
      </xsd:simpleType>
    </xsd:element>
    <xsd:element name="Dokumentendatum" ma:index="7" ma:displayName="Dok.datum--Date du doc." ma:default="[today]" ma:format="DateOnly" ma:internalName="Dokumentendatum" ma:readOnly="false">
      <xsd:simpleType>
        <xsd:restriction base="dms:DateTime"/>
      </xsd:simpleType>
    </xsd:element>
    <xsd:element name="Klassifizierung" ma:index="8" nillable="true" ma:displayName="Klassifizierung--Classification" ma:default="INTERN--INTERNE" ma:internalName="Klassifizierung" ma:readOnly="false">
      <xsd:simpleType>
        <xsd:restriction base="dms:Choice">
          <xsd:enumeration value=""/>
          <xsd:enumeration value="INTERN--INTERNE"/>
          <xsd:enumeration value="VERTRAULICH--CONFIDENTIEL"/>
          <xsd:enumeration value="GEHEIM--SECRET"/>
        </xsd:restriction>
      </xsd:simpleType>
    </xsd:element>
    <xsd:element name="Dokumententyp" ma:index="9" ma:displayName="Dokumententyp--Type de document" ma:format="Dropdown" ma:internalName="Dokumententyp" ma:readOnly="false">
      <xsd:simpleType>
        <xsd:restriction base="dms:Choice">
          <xsd:enumeration value="Sitzungseinladung--Invitation séance"/>
          <xsd:enumeration value="Protokoll--Procès-verbal"/>
          <xsd:enumeration value="Kommissionsprotokoll--PV-Commission"/>
          <xsd:enumeration value="Korrespondenz--Correspondance"/>
          <xsd:enumeration value="Medienmitteilung--Communiqué de presse"/>
          <xsd:enumeration value="Drehbuch--Scénario"/>
          <xsd:enumeration value="Unterlagen der Bundesverwaltung--Documents émanant de l'admin. fédérale"/>
          <xsd:enumeration value="Unterlagen Dritter--Documents émanant de tiers"/>
          <xsd:enumeration value="Unterlagen der PVK--Documents émanant du CPA"/>
          <xsd:enumeration value="Bericht--Rapport"/>
          <xsd:enumeration value="Bericht des Bundesrates--Rapport du Conseil fédéral"/>
          <xsd:enumeration value="Arbeitspapier--Document de travail"/>
          <xsd:enumeration value="Dokumentation--Documentation"/>
          <xsd:enumeration value="Dokumentationsverzeichnis--Liste de documents"/>
          <xsd:enumeration value="Antrag--Proposition"/>
          <xsd:enumeration value="Fahne--Dépliant"/>
          <xsd:enumeration value="Vorstoss--Intervention"/>
          <xsd:enumeration value="Fragen, Antworten--Questions, réponses"/>
          <xsd:enumeration value="Stellungnahme--Prise de position"/>
          <xsd:enumeration value="Empfehlung--Recommandation"/>
          <xsd:enumeration value="Präsentation--Présentation"/>
          <xsd:enumeration value="Publikation--Publication"/>
          <xsd:enumeration value="Vertrag--Contrat"/>
          <xsd:enumeration value="Bestellung--Commande"/>
          <xsd:enumeration value="Auftrag--Mandat"/>
          <xsd:enumeration value="Offerte--Soumission"/>
          <xsd:enumeration value="Planung--Planification"/>
          <xsd:enumeration value="Programm--Programme"/>
          <xsd:enumeration value="Botschaft--Message"/>
          <xsd:enumeration value="Rede--Discours"/>
          <xsd:enumeration value="Weisungen--Instructions"/>
          <xsd:enumeration value="Rechnung--Facture"/>
          <xsd:enumeration value="Baupläne--Plans constructions et aménagement"/>
          <xsd:enumeration value="Presseschau--Revue de presse"/>
          <xsd:enumeration value="Tagesordnung--Ordre du jour"/>
          <xsd:enumeration value="Fragestunde--Heure des questions"/>
          <xsd:enumeration value="Rednerliste--Liste des orateurs"/>
          <xsd:enumeration value="Schlussabstimmungstext--Texte pour le vote final"/>
          <xsd:enumeration value="Bericht in Erfüllung des Vorstosses--Rapport en réponse à l'intervention"/>
          <xsd:enumeration value="Vorabpublikation--Prépublication"/>
          <xsd:enumeration value="Vorabpublikation Pa.Iv.--Prépublication iv.pa."/>
          <xsd:enumeration value="Parl. Vorstösse--Interventions parlementaires"/>
          <xsd:enumeration value="Eingereichte Vorstösse--Interventions déposées"/>
        </xsd:restriction>
      </xsd:simpleType>
    </xsd:element>
    <xsd:element name="Anzeigesprachen" ma:index="10" nillable="true" ma:displayName="Anzeigesprachen--Langue d'affichage" ma:default="" ma:internalName="Anzeigesprachen" ma:readOnly="fals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de"/>
                    <xsd:enumeration value="fr"/>
                    <xsd:enumeration value="it"/>
                  </xsd:restriction>
                </xsd:simpleType>
              </xsd:element>
            </xsd:sequence>
          </xsd:extension>
        </xsd:complexContent>
      </xsd:complexType>
    </xsd:element>
    <xsd:element name="Autor" ma:index="11" ma:displayName="AutorIn--Auteur" ma:internalName="Autor" ma:readOnly="false">
      <xsd:simpleType>
        <xsd:restriction base="dms:Text"/>
      </xsd:simpleType>
    </xsd:element>
    <xsd:element name="Aktenzeichen" ma:index="12" nillable="true" ma:displayName="Aktenzeichen--Référence" ma:internalName="Aktenzeichen" ma:readOnly="false">
      <xsd:simpleType>
        <xsd:restriction base="dms:Text"/>
      </xsd:simpleType>
    </xsd:element>
    <xsd:element name="e-parl" ma:index="13" nillable="true" ma:displayName="e-parl" ma:internalName="e_x002d_parl" ma:readOnly="false">
      <xsd:simpleType>
        <xsd:restriction base="dms:Boolean"/>
      </xsd:simpleType>
    </xsd:element>
    <xsd:element name="Entklassifizierungsvermerk" ma:index="14" nillable="true" ma:displayName="Entklassifizierungsvermerk--Note de déclassification" ma:internalName="Entklassifizierungsvermerk" ma:readOnly="fals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6" ma:displayName="Inhaltstyp"/>
        <xsd:element ref="dc:title" maxOccurs="1" ma:index="2" ma:displayName="Dokumententitel--Titre du document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EB7255B-0386-41BD-825A-0504C59CBC63}">
  <ds:schemaRefs>
    <ds:schemaRef ds:uri="http://www.docugate.com/2015/docugatedatastorexml"/>
    <ds:schemaRef ds:uri=""/>
  </ds:schemaRefs>
</ds:datastoreItem>
</file>

<file path=customXml/itemProps2.xml><?xml version="1.0" encoding="utf-8"?>
<ds:datastoreItem xmlns:ds="http://schemas.openxmlformats.org/officeDocument/2006/customXml" ds:itemID="{5D22845B-CE91-48A7-97A3-34EC65EEBA35}">
  <ds:schemaRefs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purl.org/dc/elements/1.1/"/>
    <ds:schemaRef ds:uri="http://www.w3.org/XML/1998/namespace"/>
    <ds:schemaRef ds:uri="http://schemas.openxmlformats.org/package/2006/metadata/core-properties"/>
    <ds:schemaRef ds:uri="7f707e96-1f10-4a6c-ae52-3ad34ac89802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7899ECCC-5A79-47D2-A46A-D73C8493306D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65B6B013-6A86-489D-9741-1AAF5F30B89F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8125AF96-180D-497F-BBF1-DE6B895B4192}"/>
</file>

<file path=docProps/app.xml><?xml version="1.0" encoding="utf-8"?>
<Properties xmlns="http://schemas.openxmlformats.org/officeDocument/2006/extended-properties" xmlns:vt="http://schemas.openxmlformats.org/officeDocument/2006/docPropsVTypes">
  <Template>DE_GV_UNI_Präsentation</Template>
  <TotalTime>0</TotalTime>
  <Words>1741</Words>
  <Application>Microsoft Office PowerPoint</Application>
  <PresentationFormat>Benutzerdefiniert</PresentationFormat>
  <Paragraphs>124</Paragraphs>
  <Slides>12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6" baseType="lpstr">
      <vt:lpstr>Arial</vt:lpstr>
      <vt:lpstr>inherit</vt:lpstr>
      <vt:lpstr>Wingdings</vt:lpstr>
      <vt:lpstr>Universität Luzern</vt:lpstr>
      <vt:lpstr>Audition CPE Conseil des États 25 mars 2026  Éléments institutionnels du paquet d’accords Suisse-UE  Évaluation constitutionnelle      Prof. em. Dr. Paul Richli    </vt:lpstr>
      <vt:lpstr>2. Aperçu</vt:lpstr>
      <vt:lpstr>2. Aperçu</vt:lpstr>
      <vt:lpstr>3. Législation et droits politiques</vt:lpstr>
      <vt:lpstr>3. Législation et droits politiques</vt:lpstr>
      <vt:lpstr>3. Législation et droits politiques</vt:lpstr>
      <vt:lpstr>3. Législation et droits politiques</vt:lpstr>
      <vt:lpstr>3. Législation et droits politiques</vt:lpstr>
      <vt:lpstr>4. Tribunal arbitral</vt:lpstr>
      <vt:lpstr>5. Risques de faits</vt:lpstr>
      <vt:lpstr>6. Conclusions</vt:lpstr>
      <vt:lpstr>Annexe : Informations me concernant et concernant ma position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2026-03-25 Präsentation Inst Elemente Richli F</dc:title>
  <dc:creator>Universität Luzern</dc:creator>
  <cp:lastModifiedBy>Muralt Samuel PARL INT</cp:lastModifiedBy>
  <cp:revision>89</cp:revision>
  <cp:lastPrinted>2026-03-18T10:08:16Z</cp:lastPrinted>
  <dcterms:created xsi:type="dcterms:W3CDTF">2021-02-18T16:56:46Z</dcterms:created>
  <dcterms:modified xsi:type="dcterms:W3CDTF">2026-03-19T10:38:02Z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bel">
    <vt:i4>0</vt:i4>
  </property>
  <property fmtid="{D5CDD505-2E9C-101B-9397-08002B2CF9AE}" pid="3" name="einzelfelder_datum">
    <vt:lpwstr>14. November 2022</vt:lpwstr>
  </property>
  <property fmtid="{D5CDD505-2E9C-101B-9397-08002B2CF9AE}" pid="4" name="einzelfelder_datumunformatted">
    <vt:lpwstr>11/14/2022 00:00:00</vt:lpwstr>
  </property>
  <property fmtid="{D5CDD505-2E9C-101B-9397-08002B2CF9AE}" pid="5" name="einzelfelder_präsentationstitel">
    <vt:lpwstr/>
  </property>
  <property fmtid="{D5CDD505-2E9C-101B-9397-08002B2CF9AE}" pid="6" name="einzelfelder_präsentationstitelunformatted">
    <vt:lpwstr/>
  </property>
  <property fmtid="{D5CDD505-2E9C-101B-9397-08002B2CF9AE}" pid="7" name="mitarbeitende_ersteller_mitarbeitende_anrede">
    <vt:lpwstr/>
  </property>
  <property fmtid="{D5CDD505-2E9C-101B-9397-08002B2CF9AE}" pid="8" name="mitarbeitende_ersteller_mitarbeitende_anredee">
    <vt:lpwstr/>
  </property>
  <property fmtid="{D5CDD505-2E9C-101B-9397-08002B2CF9AE}" pid="9" name="mitarbeitende_ersteller_mitarbeitende_anstellungbis">
    <vt:lpwstr/>
  </property>
  <property fmtid="{D5CDD505-2E9C-101B-9397-08002B2CF9AE}" pid="10" name="mitarbeitende_ersteller_mitarbeitende_anstellungvon">
    <vt:lpwstr/>
  </property>
  <property fmtid="{D5CDD505-2E9C-101B-9397-08002B2CF9AE}" pid="11" name="mitarbeitende_ersteller_mitarbeitende_email">
    <vt:lpwstr/>
  </property>
  <property fmtid="{D5CDD505-2E9C-101B-9397-08002B2CF9AE}" pid="12" name="mitarbeitende_ersteller_mitarbeitende_fakultaetsumbruch">
    <vt:lpwstr/>
  </property>
  <property fmtid="{D5CDD505-2E9C-101B-9397-08002B2CF9AE}" pid="13" name="mitarbeitende_ersteller_mitarbeitende_fakultaet">
    <vt:lpwstr/>
  </property>
  <property fmtid="{D5CDD505-2E9C-101B-9397-08002B2CF9AE}" pid="14" name="mitarbeitende_ersteller_mitarbeitende_fakultaete">
    <vt:lpwstr/>
  </property>
  <property fmtid="{D5CDD505-2E9C-101B-9397-08002B2CF9AE}" pid="15" name="mitarbeitende_ersteller_mitarbeitende_fakultaetkurzzeichen">
    <vt:lpwstr/>
  </property>
  <property fmtid="{D5CDD505-2E9C-101B-9397-08002B2CF9AE}" pid="16" name="mitarbeitende_ersteller_mitarbeitende_finanzquelle">
    <vt:lpwstr/>
  </property>
  <property fmtid="{D5CDD505-2E9C-101B-9397-08002B2CF9AE}" pid="17" name="mitarbeitende_ersteller_mitarbeitende_funktion">
    <vt:lpwstr/>
  </property>
  <property fmtid="{D5CDD505-2E9C-101B-9397-08002B2CF9AE}" pid="18" name="mitarbeitende_ersteller_mitarbeitende_funktione">
    <vt:lpwstr/>
  </property>
  <property fmtid="{D5CDD505-2E9C-101B-9397-08002B2CF9AE}" pid="19" name="mitarbeitende_ersteller_mitarbeitende_geburtstag">
    <vt:lpwstr/>
  </property>
  <property fmtid="{D5CDD505-2E9C-101B-9397-08002B2CF9AE}" pid="20" name="mitarbeitende_ersteller_mitarbeitende_geschlecht">
    <vt:lpwstr/>
  </property>
  <property fmtid="{D5CDD505-2E9C-101B-9397-08002B2CF9AE}" pid="21" name="mitarbeitende_ersteller_mitarbeitende_id">
    <vt:lpwstr/>
  </property>
  <property fmtid="{D5CDD505-2E9C-101B-9397-08002B2CF9AE}" pid="22" name="mitarbeitende_ersteller_mitarbeitende_institut">
    <vt:lpwstr/>
  </property>
  <property fmtid="{D5CDD505-2E9C-101B-9397-08002B2CF9AE}" pid="23" name="mitarbeitende_ersteller_mitarbeitende_institute">
    <vt:lpwstr/>
  </property>
  <property fmtid="{D5CDD505-2E9C-101B-9397-08002B2CF9AE}" pid="24" name="mitarbeitende_ersteller_mitarbeitende_kostenstelle">
    <vt:lpwstr/>
  </property>
  <property fmtid="{D5CDD505-2E9C-101B-9397-08002B2CF9AE}" pid="25" name="mitarbeitende_ersteller_mitarbeitende_kurzzeichen">
    <vt:lpwstr/>
  </property>
  <property fmtid="{D5CDD505-2E9C-101B-9397-08002B2CF9AE}" pid="26" name="mitarbeitende_ersteller_mitarbeitende_land">
    <vt:lpwstr/>
  </property>
  <property fmtid="{D5CDD505-2E9C-101B-9397-08002B2CF9AE}" pid="27" name="mitarbeitende_ersteller_mitarbeitende_logoname">
    <vt:lpwstr/>
  </property>
  <property fmtid="{D5CDD505-2E9C-101B-9397-08002B2CF9AE}" pid="28" name="mitarbeitende_ersteller_mitarbeitende_ort">
    <vt:lpwstr/>
  </property>
  <property fmtid="{D5CDD505-2E9C-101B-9397-08002B2CF9AE}" pid="29" name="mitarbeitende_ersteller_mitarbeitende_pensum">
    <vt:lpwstr/>
  </property>
  <property fmtid="{D5CDD505-2E9C-101B-9397-08002B2CF9AE}" pid="30" name="mitarbeitende_ersteller_mitarbeitende_plz">
    <vt:lpwstr/>
  </property>
  <property fmtid="{D5CDD505-2E9C-101B-9397-08002B2CF9AE}" pid="31" name="mitarbeitende_ersteller_mitarbeitende_professurabteilungprojekt">
    <vt:lpwstr/>
  </property>
  <property fmtid="{D5CDD505-2E9C-101B-9397-08002B2CF9AE}" pid="32" name="mitarbeitende_ersteller_mitarbeitende_seminarinstitutfachbereich">
    <vt:lpwstr/>
  </property>
  <property fmtid="{D5CDD505-2E9C-101B-9397-08002B2CF9AE}" pid="33" name="mitarbeitende_ersteller_mitarbeitende_strasse">
    <vt:lpwstr/>
  </property>
  <property fmtid="{D5CDD505-2E9C-101B-9397-08002B2CF9AE}" pid="34" name="mitarbeitende_ersteller_mitarbeitende_svnummer">
    <vt:lpwstr/>
  </property>
  <property fmtid="{D5CDD505-2E9C-101B-9397-08002B2CF9AE}" pid="35" name="mitarbeitende_ersteller_mitarbeitende_teldirekt">
    <vt:lpwstr/>
  </property>
  <property fmtid="{D5CDD505-2E9C-101B-9397-08002B2CF9AE}" pid="36" name="mitarbeitende_ersteller_mitarbeitende_titelhinten">
    <vt:lpwstr/>
  </property>
  <property fmtid="{D5CDD505-2E9C-101B-9397-08002B2CF9AE}" pid="37" name="mitarbeitende_ersteller_mitarbeitende_titelmitname">
    <vt:lpwstr/>
  </property>
  <property fmtid="{D5CDD505-2E9C-101B-9397-08002B2CF9AE}" pid="38" name="mitarbeitende_ersteller_mitarbeitende_titelvor">
    <vt:lpwstr/>
  </property>
  <property fmtid="{D5CDD505-2E9C-101B-9397-08002B2CF9AE}" pid="39" name="mitarbeitende_ersteller_mitarbeitende_url">
    <vt:lpwstr/>
  </property>
  <property fmtid="{D5CDD505-2E9C-101B-9397-08002B2CF9AE}" pid="40" name="mitarbeitende_ersteller_mitarbeitende_vorname">
    <vt:lpwstr/>
  </property>
  <property fmtid="{D5CDD505-2E9C-101B-9397-08002B2CF9AE}" pid="41" name="mitarbeitende_ersteller_mitarbeitende_name">
    <vt:lpwstr/>
  </property>
  <property fmtid="{D5CDD505-2E9C-101B-9397-08002B2CF9AE}" pid="42" name="mitarbeitende_ersteller_mitarbeitende_personalnummer">
    <vt:lpwstr/>
  </property>
  <property fmtid="{D5CDD505-2E9C-101B-9397-08002B2CF9AE}" pid="43" name="mitarbeitende_ersteller_mitarbeitende_nationalitaet">
    <vt:lpwstr/>
  </property>
  <property fmtid="{D5CDD505-2E9C-101B-9397-08002B2CF9AE}" pid="44" name="mitarbeitende_ersteller_mitarbeitende_nationalitaete">
    <vt:lpwstr/>
  </property>
  <property fmtid="{D5CDD505-2E9C-101B-9397-08002B2CF9AE}" pid="45" name="mitarbeitende_ersteller_sourceid">
    <vt:lpwstr/>
  </property>
  <property fmtid="{D5CDD505-2E9C-101B-9397-08002B2CF9AE}" pid="46" name="templateid">
    <vt:lpwstr>c1a995e4-a046-4211-87fd-9b9e7f36f049</vt:lpwstr>
  </property>
  <property fmtid="{D5CDD505-2E9C-101B-9397-08002B2CF9AE}" pid="47" name="templateexternalid">
    <vt:lpwstr>5abd61b7-c2b8-4940-868a-27f65fb7181e</vt:lpwstr>
  </property>
  <property fmtid="{D5CDD505-2E9C-101B-9397-08002B2CF9AE}" pid="48" name="languagekey">
    <vt:lpwstr>DE</vt:lpwstr>
  </property>
  <property fmtid="{D5CDD505-2E9C-101B-9397-08002B2CF9AE}" pid="49" name="taskpaneguid">
    <vt:lpwstr>5e773387-52fe-4892-a3a1-b8134ebcbe4f</vt:lpwstr>
  </property>
  <property fmtid="{D5CDD505-2E9C-101B-9397-08002B2CF9AE}" pid="50" name="taskpaneenablemanually">
    <vt:lpwstr>Manually</vt:lpwstr>
  </property>
  <property fmtid="{D5CDD505-2E9C-101B-9397-08002B2CF9AE}" pid="51" name="templatename">
    <vt:lpwstr>PowerPoint Standard: Weitere Stichworte: Präsentation Vortrag Darbietung Referat Vorlesung Erklärung Rede_x000d_
</vt:lpwstr>
  </property>
  <property fmtid="{D5CDD505-2E9C-101B-9397-08002B2CF9AE}" pid="52" name="docugatedocumenthasdatastore">
    <vt:lpwstr>True</vt:lpwstr>
  </property>
  <property fmtid="{D5CDD505-2E9C-101B-9397-08002B2CF9AE}" pid="53" name="templatedisplayname">
    <vt:lpwstr>PowerPoint Standard</vt:lpwstr>
  </property>
  <property fmtid="{D5CDD505-2E9C-101B-9397-08002B2CF9AE}" pid="54" name="dgworkflowid">
    <vt:lpwstr>248666f4-5f2d-4421-805b-e0dd962301da</vt:lpwstr>
  </property>
  <property fmtid="{D5CDD505-2E9C-101B-9397-08002B2CF9AE}" pid="55" name="docugatedocumentversion">
    <vt:lpwstr>5.17.8.0</vt:lpwstr>
  </property>
  <property fmtid="{D5CDD505-2E9C-101B-9397-08002B2CF9AE}" pid="56" name="docugatedocumentcreationpath">
    <vt:lpwstr>C:\Users\WinistoM\AppData\Local\Temp\Docugate\Documents\l0t5lxkh.pptx</vt:lpwstr>
  </property>
  <property fmtid="{D5CDD505-2E9C-101B-9397-08002B2CF9AE}" pid="57" name="ContentTypeId">
    <vt:lpwstr>0x010100F71585DFDA751D469ADC5A68BF7DD0BA0100A5783CB89D907D438DB10C6F5B6CE298</vt:lpwstr>
  </property>
  <property fmtid="{D5CDD505-2E9C-101B-9397-08002B2CF9AE}" pid="58" name="Anzeigesprachen--Langue d'affichage">
    <vt:lpwstr/>
  </property>
</Properties>
</file>