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333" r:id="rId3"/>
    <p:sldId id="337" r:id="rId4"/>
    <p:sldId id="344" r:id="rId5"/>
    <p:sldId id="339" r:id="rId6"/>
    <p:sldId id="354" r:id="rId7"/>
    <p:sldId id="352" r:id="rId8"/>
    <p:sldId id="347" r:id="rId9"/>
    <p:sldId id="348" r:id="rId10"/>
    <p:sldId id="349" r:id="rId11"/>
    <p:sldId id="353" r:id="rId12"/>
    <p:sldId id="350" r:id="rId13"/>
    <p:sldId id="351" r:id="rId14"/>
    <p:sldId id="341" r:id="rId15"/>
    <p:sldId id="346" r:id="rId16"/>
    <p:sldId id="342" r:id="rId17"/>
  </p:sldIdLst>
  <p:sldSz cx="9144000" cy="6858000" type="screen4x3"/>
  <p:notesSz cx="6808788" cy="9940925"/>
  <p:custDataLst>
    <p:tags r:id="rId19"/>
  </p:custDataLst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66" autoAdjust="0"/>
  </p:normalViewPr>
  <p:slideViewPr>
    <p:cSldViewPr snapToGrid="0">
      <p:cViewPr varScale="1">
        <p:scale>
          <a:sx n="70" d="100"/>
          <a:sy n="70" d="100"/>
        </p:scale>
        <p:origin x="108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4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imanage.xml" Type="http://schemas.openxmlformats.org/officeDocument/2006/relationships/customXml" Target="/customXML/item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877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48D4328D-7669-4EA4-9A1B-52A4F1D5B209}" type="datetimeFigureOut">
              <a:rPr lang="de-CH" smtClean="0"/>
              <a:t>23.03.2026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42156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9" y="9442156"/>
            <a:ext cx="2950475" cy="49877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5DE6C61E-B193-4962-83DE-B65AC2F65396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416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17362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88307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033595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032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944925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12228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16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65343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84592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6611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40181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6201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7713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30290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712812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6C61E-B193-4962-83DE-B65AC2F65396}" type="slidenum">
              <a:rPr lang="de-CH" smtClean="0"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3160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3503552"/>
            <a:ext cx="4911155" cy="1283424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3538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1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3003928"/>
            <a:ext cx="4911155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16" name="Textplatzhalter 19"/>
          <p:cNvSpPr txBox="1">
            <a:spLocks/>
          </p:cNvSpPr>
          <p:nvPr userDrawn="1"/>
        </p:nvSpPr>
        <p:spPr>
          <a:xfrm>
            <a:off x="5662326" y="3092197"/>
            <a:ext cx="2010159" cy="458431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buFont typeface="Symbol" charset="2"/>
              <a:buNone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00100" indent="-3429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157288" indent="-447675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92288" indent="-354013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rtl="0">
              <a:lnSpc>
                <a:spcPct val="90000"/>
              </a:lnSpc>
            </a:pPr>
            <a:r>
              <a:rPr lang="de-DE" sz="1000" dirty="0"/>
              <a:t>Prager Dreifuss AG 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Zürich, Bern, Brüssel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www.prager-dreifuss.com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Mühlebachstrasse 6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CH-8008 Zürich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+41 44 254 55 55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+41 44 254 55 99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Schweizerhof-Passage 7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CH-3001 Bern 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+41 31 327 54 54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+41 31 327 54 99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  <a:p>
            <a:pPr lvl="0" rtl="0">
              <a:lnSpc>
                <a:spcPct val="90000"/>
              </a:lnSpc>
            </a:pPr>
            <a:r>
              <a:rPr lang="de-DE" sz="1000" dirty="0"/>
              <a:t>Square Ambiorix 45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B-1000 Bruxelles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Tel: +32 2 537 09 49</a:t>
            </a:r>
          </a:p>
          <a:p>
            <a:pPr lvl="0" rtl="0">
              <a:lnSpc>
                <a:spcPct val="90000"/>
              </a:lnSpc>
            </a:pPr>
            <a:r>
              <a:rPr lang="de-DE" sz="1000" dirty="0"/>
              <a:t>Fax: +32 2 537 21 16</a:t>
            </a:r>
          </a:p>
          <a:p>
            <a:pPr lvl="0" rtl="0">
              <a:lnSpc>
                <a:spcPct val="90000"/>
              </a:lnSpc>
            </a:pPr>
            <a:endParaRPr lang="de-DE" sz="1000" dirty="0"/>
          </a:p>
        </p:txBody>
      </p:sp>
      <p:sp>
        <p:nvSpPr>
          <p:cNvPr id="3" name="Rechteck 2"/>
          <p:cNvSpPr/>
          <p:nvPr userDrawn="1"/>
        </p:nvSpPr>
        <p:spPr>
          <a:xfrm>
            <a:off x="0" y="6123721"/>
            <a:ext cx="9144000" cy="73427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Bild 10" descr="PD_Logo_RGB_Pos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325" y="-2"/>
            <a:ext cx="2917995" cy="291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52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fa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platzhalter 2"/>
          <p:cNvSpPr>
            <a:spLocks noGrp="1"/>
          </p:cNvSpPr>
          <p:nvPr>
            <p:ph idx="1"/>
          </p:nvPr>
        </p:nvSpPr>
        <p:spPr>
          <a:xfrm>
            <a:off x="540000" y="1728001"/>
            <a:ext cx="8027999" cy="4032000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1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2" y="930951"/>
            <a:ext cx="8027998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32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8250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832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idx="1"/>
          </p:nvPr>
        </p:nvSpPr>
        <p:spPr>
          <a:xfrm>
            <a:off x="540001" y="1728001"/>
            <a:ext cx="3923999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idx="11"/>
          </p:nvPr>
        </p:nvSpPr>
        <p:spPr>
          <a:xfrm>
            <a:off x="4644000" y="1728001"/>
            <a:ext cx="3896227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930951"/>
            <a:ext cx="8000225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4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00477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754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ig schmal/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2"/>
          <p:cNvSpPr>
            <a:spLocks noGrp="1"/>
          </p:cNvSpPr>
          <p:nvPr>
            <p:ph idx="1"/>
          </p:nvPr>
        </p:nvSpPr>
        <p:spPr>
          <a:xfrm>
            <a:off x="540001" y="1728001"/>
            <a:ext cx="2555999" cy="4032000"/>
          </a:xfrm>
          <a:prstGeom prst="rect">
            <a:avLst/>
          </a:prstGeom>
        </p:spPr>
        <p:txBody>
          <a:bodyPr vert="horz" lIns="0" tIns="0" rIns="0" bIns="0" numCol="1" rtlCol="0"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3276600" y="1728788"/>
            <a:ext cx="5291138" cy="40306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Textplatzhalt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40002" y="930951"/>
            <a:ext cx="8027998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16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7988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6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7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62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Spalti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539750" y="4854644"/>
            <a:ext cx="8027988" cy="86512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charset="2"/>
              <a:buNone/>
              <a:tabLst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19" name="Inhaltsplatzhalter 18"/>
          <p:cNvSpPr>
            <a:spLocks noGrp="1"/>
          </p:cNvSpPr>
          <p:nvPr>
            <p:ph sz="quarter" idx="11" hasCustomPrompt="1"/>
          </p:nvPr>
        </p:nvSpPr>
        <p:spPr>
          <a:xfrm>
            <a:off x="539750" y="2760598"/>
            <a:ext cx="8027988" cy="191385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CH" dirty="0"/>
              <a:t>Objekt</a:t>
            </a:r>
          </a:p>
        </p:txBody>
      </p:sp>
      <p:sp>
        <p:nvSpPr>
          <p:cNvPr id="22" name="Textplatzhalter 11"/>
          <p:cNvSpPr>
            <a:spLocks noGrp="1"/>
          </p:cNvSpPr>
          <p:nvPr>
            <p:ph type="body" sz="quarter" idx="12"/>
          </p:nvPr>
        </p:nvSpPr>
        <p:spPr>
          <a:xfrm>
            <a:off x="543518" y="1746090"/>
            <a:ext cx="8027988" cy="865126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Symbol" charset="2"/>
              <a:buNone/>
              <a:tabLst/>
              <a:defRPr/>
            </a:lvl1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25" name="Textplatzhalter 18"/>
          <p:cNvSpPr>
            <a:spLocks noGrp="1"/>
          </p:cNvSpPr>
          <p:nvPr>
            <p:ph type="body" sz="quarter" idx="13" hasCustomPrompt="1"/>
          </p:nvPr>
        </p:nvSpPr>
        <p:spPr>
          <a:xfrm>
            <a:off x="540002" y="930951"/>
            <a:ext cx="8031504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26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31756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8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047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bens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ildplatzhalter 17"/>
          <p:cNvSpPr>
            <a:spLocks noGrp="1"/>
          </p:cNvSpPr>
          <p:nvPr>
            <p:ph type="pic" sz="quarter" idx="15"/>
          </p:nvPr>
        </p:nvSpPr>
        <p:spPr>
          <a:xfrm>
            <a:off x="4643999" y="1728000"/>
            <a:ext cx="1188000" cy="1644204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6"/>
          </p:nvPr>
        </p:nvSpPr>
        <p:spPr>
          <a:xfrm>
            <a:off x="6011999" y="1728787"/>
            <a:ext cx="2556050" cy="1643417"/>
          </a:xfrm>
        </p:spPr>
        <p:txBody>
          <a:bodyPr lIns="0" tIns="0" rIns="1080000" bIns="0"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30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540001" y="930951"/>
            <a:ext cx="8028047" cy="257611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>
                <a:solidFill>
                  <a:srgbClr val="8C2437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6213" algn="l"/>
              </a:tabLst>
              <a:defRPr/>
            </a:pPr>
            <a:r>
              <a:rPr lang="de-DE" dirty="0"/>
              <a:t>Untertitel</a:t>
            </a:r>
          </a:p>
        </p:txBody>
      </p:sp>
      <p:sp>
        <p:nvSpPr>
          <p:cNvPr id="31" name="Titel 22"/>
          <p:cNvSpPr>
            <a:spLocks noGrp="1"/>
          </p:cNvSpPr>
          <p:nvPr>
            <p:ph type="title" hasCustomPrompt="1"/>
          </p:nvPr>
        </p:nvSpPr>
        <p:spPr>
          <a:xfrm>
            <a:off x="539750" y="431327"/>
            <a:ext cx="8028250" cy="397743"/>
          </a:xfrm>
        </p:spPr>
        <p:txBody>
          <a:bodyPr lIns="0" tIns="0" rIns="108000" bIns="0" anchor="t" anchorCtr="0"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>
                <a:solidFill>
                  <a:srgbClr val="8C2437"/>
                </a:solidFill>
              </a:defRPr>
            </a:lvl1pPr>
          </a:lstStyle>
          <a:p>
            <a:r>
              <a:rPr lang="de-CH" dirty="0"/>
              <a:t>Titel</a:t>
            </a:r>
            <a:endParaRPr lang="de-DE" dirty="0"/>
          </a:p>
        </p:txBody>
      </p:sp>
      <p:sp>
        <p:nvSpPr>
          <p:cNvPr id="8" name="Textplatzhalter 19"/>
          <p:cNvSpPr>
            <a:spLocks noGrp="1"/>
          </p:cNvSpPr>
          <p:nvPr>
            <p:ph type="body" sz="quarter" idx="19"/>
          </p:nvPr>
        </p:nvSpPr>
        <p:spPr>
          <a:xfrm>
            <a:off x="540002" y="1728788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2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4643999" y="3597982"/>
            <a:ext cx="394988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Textplatzhalter 19"/>
          <p:cNvSpPr>
            <a:spLocks noGrp="1"/>
          </p:cNvSpPr>
          <p:nvPr>
            <p:ph type="body" sz="quarter" idx="20"/>
          </p:nvPr>
        </p:nvSpPr>
        <p:spPr>
          <a:xfrm>
            <a:off x="543879" y="3730705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1" name="Textplatzhalter 19"/>
          <p:cNvSpPr>
            <a:spLocks noGrp="1"/>
          </p:cNvSpPr>
          <p:nvPr>
            <p:ph type="body" sz="quarter" idx="21"/>
          </p:nvPr>
        </p:nvSpPr>
        <p:spPr>
          <a:xfrm>
            <a:off x="4650879" y="3730705"/>
            <a:ext cx="3923998" cy="1849517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3592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0" y="274638"/>
            <a:ext cx="8028000" cy="913362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>
            <a:noAutofit/>
          </a:bodyPr>
          <a:lstStyle/>
          <a:p>
            <a:r>
              <a:rPr lang="de-CH" dirty="0"/>
              <a:t>Mastertitelformat bearbeiten</a:t>
            </a:r>
            <a:br>
              <a:rPr lang="de-CH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0" y="1728001"/>
            <a:ext cx="8027999" cy="4032000"/>
          </a:xfrm>
          <a:prstGeom prst="rect">
            <a:avLst/>
          </a:prstGeom>
        </p:spPr>
        <p:txBody>
          <a:bodyPr vert="horz" lIns="0" tIns="0" rIns="0" bIns="0" numCol="1" rtlCol="0" anchor="t">
            <a:no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1"/>
            <a:r>
              <a:rPr lang="de-CH" dirty="0"/>
              <a:t>Dritte Ebene</a:t>
            </a:r>
          </a:p>
          <a:p>
            <a:pPr lvl="1"/>
            <a:r>
              <a:rPr lang="de-CH" dirty="0"/>
              <a:t>Vierte Ebene</a:t>
            </a:r>
          </a:p>
          <a:p>
            <a:pPr lvl="1"/>
            <a:r>
              <a:rPr lang="de-CH" dirty="0"/>
              <a:t>Fünfte Ebene</a:t>
            </a:r>
            <a:endParaRPr lang="de-DE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540000" y="6227999"/>
            <a:ext cx="8028000" cy="0"/>
          </a:xfrm>
          <a:prstGeom prst="line">
            <a:avLst/>
          </a:prstGeom>
          <a:ln>
            <a:solidFill>
              <a:srgbClr val="8C2437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5818909" y="71581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16" name="Textplatzhalter 19"/>
          <p:cNvSpPr txBox="1">
            <a:spLocks/>
          </p:cNvSpPr>
          <p:nvPr/>
        </p:nvSpPr>
        <p:spPr>
          <a:xfrm>
            <a:off x="540002" y="6396181"/>
            <a:ext cx="3923998" cy="3252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buFont typeface="Symbol" charset="2"/>
              <a:buNone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800100" indent="-3429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157288" indent="-447675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92288" indent="-354013" algn="l" defTabSz="457200" rtl="0" eaLnBrk="1" latinLnBrk="0" hangingPunct="1">
              <a:spcBef>
                <a:spcPct val="20000"/>
              </a:spcBef>
              <a:buFont typeface="Symbol" charset="2"/>
              <a:buChar char="-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aseline="30000" dirty="0">
                <a:solidFill>
                  <a:srgbClr val="8C2437"/>
                </a:solidFill>
              </a:rPr>
              <a:t>Prager Dreifuss AG • Zürich, Bern, Brüssel • www.prager-dreifuss.com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>
          <a:xfrm>
            <a:off x="7380000" y="6359596"/>
            <a:ext cx="1188000" cy="16818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15.03.2019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7380000" y="6527777"/>
            <a:ext cx="1188000" cy="1573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2469F-5C93-AB49-8519-F87CB572BCBB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519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5" r:id="rId3"/>
    <p:sldLayoutId id="2147483658" r:id="rId4"/>
    <p:sldLayoutId id="2147483657" r:id="rId5"/>
    <p:sldLayoutId id="2147483656" r:id="rId6"/>
  </p:sldLayoutIdLst>
  <p:hf hdr="0" dt="0"/>
  <p:txStyles>
    <p:titleStyle>
      <a:lvl1pPr marL="0" indent="0" algn="l" defTabSz="457200" rtl="0" eaLnBrk="1" latinLnBrk="0" hangingPunct="1">
        <a:spcBef>
          <a:spcPct val="0"/>
        </a:spcBef>
        <a:buNone/>
        <a:tabLst>
          <a:tab pos="808038" algn="l"/>
        </a:tabLst>
        <a:defRPr sz="3000" kern="1200">
          <a:solidFill>
            <a:srgbClr val="8C2437"/>
          </a:solidFill>
          <a:latin typeface="Arial"/>
          <a:ea typeface="+mj-ea"/>
          <a:cs typeface="Arial"/>
        </a:defRPr>
      </a:lvl1pPr>
    </p:titleStyle>
    <p:bodyStyle>
      <a:lvl1pPr marL="269875" indent="-269875" algn="l" defTabSz="457200" rtl="0" eaLnBrk="1" latinLnBrk="0" hangingPunct="1">
        <a:lnSpc>
          <a:spcPct val="110000"/>
        </a:lnSpc>
        <a:spcBef>
          <a:spcPct val="20000"/>
        </a:spcBef>
        <a:buFont typeface="Symbol" charset="2"/>
        <a:buChar char="-"/>
        <a:tabLst>
          <a:tab pos="176213" algn="l"/>
        </a:tabLst>
        <a:defRPr sz="2000" kern="1200">
          <a:solidFill>
            <a:schemeClr val="tx1"/>
          </a:solidFill>
          <a:latin typeface="Arial"/>
          <a:ea typeface="+mn-ea"/>
          <a:cs typeface="Arial"/>
        </a:defRPr>
      </a:lvl1pPr>
      <a:lvl2pPr marL="800100" indent="-342900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157288" indent="-447675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1792288" indent="-354013" algn="l" defTabSz="457200" rtl="0" eaLnBrk="1" latinLnBrk="0" hangingPunct="1">
        <a:spcBef>
          <a:spcPct val="20000"/>
        </a:spcBef>
        <a:buFont typeface="Symbol" charset="2"/>
        <a:buChar char="-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360454" y="1424395"/>
            <a:ext cx="4911155" cy="2878664"/>
          </a:xfrm>
        </p:spPr>
        <p:txBody>
          <a:bodyPr/>
          <a:lstStyle/>
          <a:p>
            <a:pPr algn="ctr"/>
            <a:r>
              <a:rPr lang="de-CH" sz="2400" dirty="0"/>
              <a:t>Institutionelle Elemente</a:t>
            </a:r>
            <a:br>
              <a:rPr lang="de-CH" sz="2400" dirty="0"/>
            </a:br>
            <a:r>
              <a:rPr lang="de-CH" sz="2400" dirty="0"/>
              <a:t>und das Beihilferecht</a:t>
            </a:r>
          </a:p>
          <a:p>
            <a:endParaRPr lang="de-CH" sz="2400" dirty="0"/>
          </a:p>
          <a:p>
            <a:pPr algn="ctr"/>
            <a:r>
              <a:rPr lang="de-CH" dirty="0"/>
              <a:t>BRG. Paket «Stabilisierung und Weiterentwicklung der Beziehungen Schweiz – EU (Bilaterale III)»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Anhörung APK-S vom 25. März 2026</a:t>
            </a:r>
          </a:p>
          <a:p>
            <a:pPr algn="ctr"/>
            <a:endParaRPr lang="de-CH" dirty="0"/>
          </a:p>
          <a:p>
            <a:pPr algn="ctr"/>
            <a:br>
              <a:rPr lang="de-CH" dirty="0"/>
            </a:br>
            <a:endParaRPr lang="de-CH" dirty="0"/>
          </a:p>
          <a:p>
            <a:pPr algn="ctr"/>
            <a:endParaRPr lang="de-CH" dirty="0"/>
          </a:p>
          <a:p>
            <a:pPr algn="ctr"/>
            <a:r>
              <a:rPr lang="de-CH" dirty="0"/>
              <a:t>Dr. Philipp Zurkinden</a:t>
            </a:r>
            <a:br>
              <a:rPr lang="de-CH" dirty="0"/>
            </a:br>
            <a:r>
              <a:rPr lang="de-CH" dirty="0"/>
              <a:t>Rechtsanwalt und</a:t>
            </a:r>
            <a:br>
              <a:rPr lang="de-CH" dirty="0"/>
            </a:br>
            <a:r>
              <a:rPr lang="de-CH" dirty="0"/>
              <a:t>Titularprofessor Universität Basel</a:t>
            </a:r>
          </a:p>
        </p:txBody>
      </p:sp>
    </p:spTree>
    <p:extLst>
      <p:ext uri="{BB962C8B-B14F-4D97-AF65-F5344CB8AC3E}">
        <p14:creationId xmlns:p14="http://schemas.microsoft.com/office/powerpoint/2010/main" val="3479371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Landverkehrsabkommen</a:t>
            </a:r>
            <a:br>
              <a:rPr lang="de-CH" sz="1000" b="1" i="1" u="sng" dirty="0">
                <a:solidFill>
                  <a:schemeClr val="tx1"/>
                </a:solidFill>
                <a:latin typeface="Frutiger Neue"/>
              </a:rPr>
            </a:br>
            <a:endParaRPr lang="de-CH" sz="1000" b="1" i="1" u="sng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-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Geltungsbereich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(ohne innerstaatlichen Verkehr)</a:t>
            </a: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-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Artikel 3 Beihilfeprotokoll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(analog Art. 107 AEUV und analog Aufbau Art. 13 Stromabkommen und Art. 3 Beihilfeprotokoll Luftverkehr):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>
                <a:solidFill>
                  <a:schemeClr val="tx1"/>
                </a:solidFill>
                <a:latin typeface="Frutiger Neue"/>
              </a:rPr>
              <a:t>Absatz 2 </a:t>
            </a: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lit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. c: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 Ausnahme für Beihilfen zur Koordinierung des Verkehrs oder der Abgeltung von Leistungen des öffentlichen Dienstes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Tx/>
              <a:buChar char="-"/>
              <a:tabLst/>
            </a:pPr>
            <a:r>
              <a:rPr lang="de-CH" b="1" i="1" dirty="0">
                <a:solidFill>
                  <a:schemeClr val="tx1"/>
                </a:solidFill>
                <a:latin typeface="Frutiger Neue"/>
              </a:rPr>
              <a:t> Absatz 3: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(noch) keine sektorspezifischen Ausnahmen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Absatz 4: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Ausnahme nach VO (EU) Nr. 651/2014 und Artikel 9 i.V. mit Artikel 5 + 5a VO Nr. 1370 / 2007 unter den in Artikel 24 a Abs. 5 Land-</a:t>
            </a:r>
            <a:br>
              <a:rPr lang="de-CH" i="1" dirty="0">
                <a:solidFill>
                  <a:schemeClr val="tx1"/>
                </a:solidFill>
                <a:latin typeface="Frutiger Neue"/>
              </a:rPr>
            </a:br>
            <a:r>
              <a:rPr lang="de-CH" i="1" dirty="0">
                <a:solidFill>
                  <a:schemeClr val="tx1"/>
                </a:solidFill>
                <a:latin typeface="Frutiger Neue"/>
              </a:rPr>
              <a:t>verkehrsabkommen genannten Bedingungen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Absätze 5 – 7: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gleich wie bei Artikel 13 Abs. 5 - 7Stromabkommen und Artikel 3 Abs. 5 – 7 Beihilfeprotokoll Luftverkehr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1076325" indent="-357188">
              <a:buFontTx/>
              <a:buChar char="-"/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10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577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284D8804-5E34-9E16-8240-4F259F614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171" y="1482677"/>
            <a:ext cx="8027999" cy="4444372"/>
          </a:xfrm>
        </p:spPr>
        <p:txBody>
          <a:bodyPr/>
          <a:lstStyle/>
          <a:p>
            <a:pPr>
              <a:tabLst/>
            </a:pPr>
            <a:br>
              <a:rPr lang="de-CH" b="1" u="sng" dirty="0">
                <a:solidFill>
                  <a:schemeClr val="tx1"/>
                </a:solidFill>
                <a:latin typeface="Frutiger Neue"/>
              </a:rPr>
            </a:br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endParaRPr lang="de-CH" sz="1000" b="1" i="1" u="sng" dirty="0">
              <a:latin typeface="Frutiger Neue"/>
            </a:endParaRPr>
          </a:p>
          <a:p>
            <a:pPr>
              <a:tabLst/>
            </a:pPr>
            <a:endParaRPr lang="de-CH" sz="1000" b="1" i="1" u="sng" dirty="0"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latin typeface="Frutiger Neue"/>
              </a:rPr>
              <a:t>Gebührende Berücksichtigung der einschlägigen Leitlinien, Mitteilungen und Spruchpraxis der EU im Beihilfebereich</a:t>
            </a:r>
            <a:endParaRPr lang="de-CH" sz="1000" b="1" i="1" u="sng" dirty="0">
              <a:latin typeface="Frutiger Neue"/>
            </a:endParaRPr>
          </a:p>
          <a:p>
            <a:pPr>
              <a:tabLst/>
            </a:pPr>
            <a:endParaRPr lang="de-CH" sz="1000" b="1" i="1" u="sng" dirty="0"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Sonderfall: «Bestehende Beihilfen»</a:t>
            </a:r>
          </a:p>
          <a:p>
            <a:pPr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Beihilfen, die vor bzw. innerhalb von fünf Jahren nach Inkrafttreten der Bei-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hilfeprotokolle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bzw. des Stromabkommens gewährt werden, unterstehen nicht der Überwachung. 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Aber Achtung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Bestehende Beihilferegelungen sind nur vorübergehend geschützt</a:t>
            </a:r>
            <a:r>
              <a:rPr lang="de-CH" dirty="0">
                <a:latin typeface="Frutiger Neue"/>
              </a:rPr>
              <a:t>. Nach Ablauf der Frist können sie pro </a:t>
            </a:r>
            <a:r>
              <a:rPr lang="de-CH" dirty="0" err="1">
                <a:latin typeface="Frutiger Neue"/>
              </a:rPr>
              <a:t>futuro</a:t>
            </a:r>
            <a:r>
              <a:rPr lang="de-CH" dirty="0">
                <a:latin typeface="Frutiger Neue"/>
              </a:rPr>
              <a:t> geprüft werden. Für die Vergangenheit können sie aber in jedem Fall nicht zurückgefordert werden.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65B08AD-ED7E-0675-5DFB-7B7AF0B984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EABC00D-E2C9-49F7-375A-08807476F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4EDB520-607C-91D4-6E0B-33CE85679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4732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buFontTx/>
              <a:buChar char="-"/>
              <a:tabLst/>
            </a:pPr>
            <a:r>
              <a:rPr lang="de-CH" b="1" u="sng" dirty="0">
                <a:solidFill>
                  <a:schemeClr val="tx1"/>
                </a:solidFill>
                <a:latin typeface="Frutiger Neue"/>
              </a:rPr>
              <a:t>Fazit</a:t>
            </a:r>
          </a:p>
          <a:p>
            <a:pPr marL="355600">
              <a:tabLst/>
            </a:pPr>
            <a:r>
              <a:rPr lang="de-CH" b="1" i="1" dirty="0">
                <a:solidFill>
                  <a:schemeClr val="tx1"/>
                </a:solidFill>
                <a:latin typeface="Frutiger Neue"/>
              </a:rPr>
              <a:t>Dynamische Übernahme von EU-Beihilferecht erfolgt im Rahmen der Ziele und des Geltungsbereichs der betreffenden drei Binnenmarkt-abkommen und des Artikels 3 der Beihilfeprotokolle der Luft- und Landverkehrsabkommen und des Artikels 13 des Stromabkommens. Künftige Übernahmen von EU-Recht sind im Falle von Beihilferechts- </a:t>
            </a: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entwicklungen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in den von Artikel 3 Beihilfeprotokolle bzw. Artikel 13 Stromabkommen und den in den Anhängen I bzw. III enthaltenen EU-Rechtsakten abgedeckten Bereichen möglich (inkl. Leitlinien, Mitteilungen und Beschlusspraxis). Die materiellen Bestimmungen in Artikel 3 Beihilfeprotokolle (inkl. EU-Erlasse in den Anhängen I) bzw. Artikel 13 Stromabkommen (inkl. EU-Erlasse in Anhang III) sind direkt anwendbar und müssen nicht in nationales Recht umgesetzt werden. Sobald EU-Akte im Abkommen aufgenommen sind, sind sie anwendbar.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 </a:t>
            </a:r>
          </a:p>
          <a:p>
            <a:pPr marL="719137">
              <a:tabLst/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12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5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Auslegung / Überwachung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Einführung Beihilfeüberwachungsgesetz in der Schweiz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Zwei Pfeiler-Modell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</a:t>
            </a:r>
          </a:p>
          <a:p>
            <a:pPr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		Zwei voneinander unabhängige Überwachungsbehörden: CH/Weko; EU/		Europäische Kommission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Bei in der Schweiz meldepflichtigen Beihilfen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Unverbindliche Stellung-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nahme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der Weko; bei Missachtung der Stellungnahme kann die Weko den Fall vor dem zuständigen Schweizer Gericht klären lassen (ausser bei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Bei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hilfen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von Bundesversammlung und Bundesrat)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 err="1">
                <a:solidFill>
                  <a:schemeClr val="tx1"/>
                </a:solidFill>
                <a:latin typeface="Frutiger Neue"/>
              </a:rPr>
              <a:t>Konkurrentenbeschwerde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möglich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Kantone müssen Verfahren und Zuständigkeiten regeln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EU kann Einzelfälle nicht vor das Schiedsgericht bringen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13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410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Streitbeilegung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dirty="0">
                <a:solidFill>
                  <a:schemeClr val="tx1"/>
                </a:solidFill>
                <a:latin typeface="Frutiger Neue"/>
              </a:rPr>
              <a:t>Bei Meinungsverschiedenheit zwischen der Schweiz und der EU über die Anwendung des Beihilferechts in der jeweils anderen Jurisdiktion, welche den Wettbewerb und den Handel zwischen der CH und EU </a:t>
            </a:r>
            <a:r>
              <a:rPr lang="de-CH">
                <a:solidFill>
                  <a:schemeClr val="tx1"/>
                </a:solidFill>
                <a:latin typeface="Frutiger Neue"/>
              </a:rPr>
              <a:t>beeinrächtigt: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Gemischter Ausschuss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(GA) des betroffenen Binnenmarktabkommens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Wenn keine Einigung im GA; jede Seite kann Sache 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einem paritätisch zusammengesetzten Schiedsgericht zum Entscheid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vorlegen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Erachtet Schiedsgericht die 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Auslegung einer EU-Rechtsvorschrift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für relevant und notwendig, hat der 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EuGH Auslegungshoheit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Schweiz ist in den Beihilfeentscheiden autonom</a:t>
            </a:r>
          </a:p>
          <a:p>
            <a:pPr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14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6920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Streitbeilegung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Mögliche Meinungsverschiedenheiten vor Schiedsgericht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</a:t>
            </a: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Auslegungspraxis zu den auf Beihilfen anzuwendenden (EU-)Rechts-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akten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bzw. Verletzung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Aequivalenzpflicht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(mit wohl nur beschränkter Auslegungshoheit EuGH)</a:t>
            </a: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Abkommensspezifische Ausnahmen (Auslegungshoheit EuGH zu-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mindest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fraglich)</a:t>
            </a: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Weigerung Übernahme EU-Rechtsakte (grundsätzlich ohne Aus-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 err="1">
                <a:solidFill>
                  <a:schemeClr val="tx1"/>
                </a:solidFill>
                <a:latin typeface="Frutiger Neue"/>
              </a:rPr>
              <a:t>legungshoheit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EuGH)</a:t>
            </a:r>
          </a:p>
          <a:p>
            <a:pPr marL="719138" indent="-363538">
              <a:buFont typeface="Arial" panose="020B0604020202020204" pitchFamily="34" charset="0"/>
              <a:buChar char="•"/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Landverkehrsabkommen: Einfluss von CH-Beihilfen im nationalen Verkehr auf internationalen Verkehr (mit wohl nur beschränkter Auslegungshoheit EuGH)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15</a:t>
            </a:fld>
            <a:r>
              <a:rPr lang="de-DE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066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Ausgleichsmassnahmen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/>
            <a:r>
              <a:rPr lang="de-CH" dirty="0">
                <a:solidFill>
                  <a:schemeClr val="tx1"/>
                </a:solidFill>
                <a:latin typeface="Frutiger Neue"/>
              </a:rPr>
              <a:t>-		Keine beihilferechtsspezifischen Bemerkungen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16</a:t>
            </a:fld>
            <a:r>
              <a:rPr lang="de-DE" dirty="0"/>
              <a:t>      # 2533348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647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Abkommen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Personenfreizügigkeit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Landverkehr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Landwirtschaft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Luftverkehr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MRA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Strom</a:t>
            </a: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Zweck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Weitgehende gegenseitige Marktbeteiligung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Vermeidung von Diskriminierungen von CH-Firmen auf dem EU-Binnen-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>
                <a:solidFill>
                  <a:schemeClr val="tx1"/>
                </a:solidFill>
                <a:latin typeface="Frutiger Neue"/>
              </a:rPr>
              <a:t>markt und umgekehrt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Teilnahme am EU-Binnenmarkt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2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236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0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Zentrale Instrumente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Dynamische Rechtsübernahme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Einheitliche Auslegung der Abkommen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Überwachung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Streitbeilegung im Fall von Uneinigkeiten</a:t>
            </a:r>
          </a:p>
          <a:p>
            <a:pPr marL="342900" indent="-342900">
              <a:buFontTx/>
              <a:buChar char="-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Zweck mit Bezug auf Binnenmarktabkommen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Gutes Funktionieren der Abkommen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Geltung der gleichen Spielregeln für alle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Rechtssicherheit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endParaRPr lang="de-CH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Diese institutionellen Elemente werden in jedem Binnenmarktabkommen separat geregelt.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Institutionelle Elemente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3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377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Übernahme des materiellen EU-Beihilferechts in folgenden Abkommen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Landverkehr (Beihilfeprotokoll Art. 3)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Luftverkehr (Beihilfeprotokoll Art. 3)</a:t>
            </a:r>
          </a:p>
          <a:p>
            <a:pPr marL="342900" indent="-342900">
              <a:buFontTx/>
              <a:buChar char="-"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Strom (Abkommen Art. 13)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r>
              <a:rPr lang="de-CH" b="1" u="sng" dirty="0">
                <a:solidFill>
                  <a:schemeClr val="tx1"/>
                </a:solidFill>
                <a:latin typeface="Frutiger Neue"/>
              </a:rPr>
              <a:t>Überwachung / Verfahren</a:t>
            </a: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	Einführung eines schweizerischen Beihilfeüberwachungsgesetzes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sz="1000" b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Zweck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Vermeidung von Verfälschungen des Wettbewerbs im EU-Binnenmarkt</a:t>
            </a:r>
          </a:p>
          <a:p>
            <a:pPr marL="342900" indent="-342900">
              <a:buFontTx/>
              <a:buChar char="-"/>
              <a:tabLst>
                <a:tab pos="176213" algn="l"/>
                <a:tab pos="355600" algn="l"/>
              </a:tabLst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Garantie von gleich langen Spiessen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>
                <a:tab pos="176213" algn="l"/>
                <a:tab pos="355600" algn="l"/>
              </a:tabLst>
            </a:pPr>
            <a:r>
              <a:rPr lang="de-CH" b="1" u="sng" dirty="0">
                <a:solidFill>
                  <a:schemeClr val="tx1"/>
                </a:solidFill>
                <a:latin typeface="Frutiger Neue"/>
              </a:rPr>
              <a:t>FHA von 1972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(und Abkommen über öffentliches Beschaffungswesen) 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ist nicht (mehr) Teil des Vertragspakets</a:t>
            </a:r>
            <a:endParaRPr lang="de-CH" b="1" u="sng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Verpflichtung der Schaffung einer EU-</a:t>
            </a:r>
            <a:r>
              <a:rPr lang="de-CH" dirty="0" err="1">
                <a:latin typeface="+mn-lt"/>
              </a:rPr>
              <a:t>äqui</a:t>
            </a:r>
            <a:r>
              <a:rPr lang="de-CH" dirty="0">
                <a:latin typeface="+mn-lt"/>
              </a:rPr>
              <a:t>-</a:t>
            </a:r>
            <a:br>
              <a:rPr lang="de-CH" dirty="0">
                <a:latin typeface="+mn-lt"/>
              </a:rPr>
            </a:br>
            <a:r>
              <a:rPr lang="de-CH" dirty="0">
                <a:latin typeface="+mn-lt"/>
              </a:rPr>
              <a:t>valenten Beihilfekontrolle</a:t>
            </a:r>
            <a:br>
              <a:rPr lang="de-CH" dirty="0">
                <a:latin typeface="+mn-lt"/>
              </a:rPr>
            </a:br>
            <a:br>
              <a:rPr lang="de-CH" dirty="0">
                <a:latin typeface="+mn-lt"/>
              </a:rPr>
            </a:br>
            <a:endParaRPr lang="de-CH" dirty="0"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4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1718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Grundsatz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äquivalente Rechtssituation wie in der EU</a:t>
            </a:r>
          </a:p>
          <a:p>
            <a:pPr marL="342900" indent="-342900">
              <a:buFontTx/>
              <a:buChar char="-"/>
            </a:pPr>
            <a:r>
              <a:rPr lang="de-CH" u="sng" dirty="0">
                <a:solidFill>
                  <a:schemeClr val="tx1"/>
                </a:solidFill>
                <a:latin typeface="Frutiger Neue"/>
              </a:rPr>
              <a:t>Umfang der Übernahme: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Im Einklang mit den Zielen und begrenzt auf  den jeweiligen 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Geltungsbereich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des  betreffenden Abkommens 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inkl. </a:t>
            </a:r>
            <a:r>
              <a:rPr lang="de-CH" b="1" dirty="0" err="1">
                <a:solidFill>
                  <a:schemeClr val="tx1"/>
                </a:solidFill>
                <a:latin typeface="Frutiger Neue"/>
              </a:rPr>
              <a:t>sektor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- bzw. </a:t>
            </a:r>
            <a:r>
              <a:rPr lang="de-CH" b="1" dirty="0" err="1">
                <a:solidFill>
                  <a:schemeClr val="tx1"/>
                </a:solidFill>
                <a:latin typeface="Frutiger Neue"/>
              </a:rPr>
              <a:t>abkommensspezifische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 Ausnahmen</a:t>
            </a:r>
            <a:br>
              <a:rPr lang="de-CH" sz="1000" b="1" dirty="0">
                <a:solidFill>
                  <a:schemeClr val="tx1"/>
                </a:solidFill>
                <a:latin typeface="Frutiger Neue"/>
              </a:rPr>
            </a:br>
            <a:endParaRPr lang="de-CH" sz="1000" b="1" dirty="0">
              <a:solidFill>
                <a:schemeClr val="tx1"/>
              </a:solidFill>
              <a:latin typeface="Frutiger Neue"/>
            </a:endParaRPr>
          </a:p>
          <a:p>
            <a:pPr marL="714375" lvl="1" indent="-357188">
              <a:buNone/>
            </a:pPr>
            <a:r>
              <a:rPr lang="de-CH" dirty="0">
                <a:latin typeface="Frutiger Neue"/>
              </a:rPr>
              <a:t>		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i="1" u="sng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5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060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br>
              <a:rPr lang="de-CH" sz="1000" b="1" dirty="0">
                <a:solidFill>
                  <a:schemeClr val="tx1"/>
                </a:solidFill>
                <a:latin typeface="Frutiger Neue"/>
              </a:rPr>
            </a:br>
            <a:endParaRPr lang="de-CH" sz="1000" b="1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endParaRPr lang="de-CH" b="1" i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Stromabkommen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dirty="0">
                <a:solidFill>
                  <a:schemeClr val="tx1"/>
                </a:solidFill>
                <a:latin typeface="Frutiger Neue"/>
              </a:rPr>
              <a:t> 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Ziele und Geltungsbereich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(Art. 1 und 2)</a:t>
            </a:r>
          </a:p>
          <a:p>
            <a:pPr marL="357188" indent="-357188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Artikel 13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(analog Art. 107 AEUV): </a:t>
            </a: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4375" indent="-357188">
              <a:buFontTx/>
              <a:buChar char="-"/>
              <a:tabLst/>
            </a:pPr>
            <a:r>
              <a:rPr lang="de-CH" b="1" i="1" dirty="0">
                <a:solidFill>
                  <a:schemeClr val="tx1"/>
                </a:solidFill>
                <a:latin typeface="Frutiger Neue"/>
              </a:rPr>
              <a:t>Absatz 2 </a:t>
            </a: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lit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. c/Anhang III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: sektorspezifische Ausnahmen (befristet auf  10 /6 Jahre)</a:t>
            </a:r>
          </a:p>
          <a:p>
            <a:pPr marL="1076325" lvl="1" indent="-357188">
              <a:buNone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 	Investitionsbeiträge für die Stromproduktion aus erneuerbaren   Energien (Art. 25-29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EnG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, Art. 50a Wasserrechtsgesetz)</a:t>
            </a:r>
          </a:p>
          <a:p>
            <a:pPr marL="1076325" lvl="1" indent="-357188">
              <a:spcBef>
                <a:spcPts val="0"/>
              </a:spcBef>
              <a:buNone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 	Gleitende Marktprämie für die Stromproduktion aus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erneuer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>
                <a:solidFill>
                  <a:schemeClr val="tx1"/>
                </a:solidFill>
                <a:latin typeface="Frutiger Neue"/>
              </a:rPr>
              <a:t>baren Energien (Art. 29a-29e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EnG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)</a:t>
            </a:r>
          </a:p>
          <a:p>
            <a:pPr marL="714375" lvl="1" indent="-357188">
              <a:buNone/>
            </a:pPr>
            <a:r>
              <a:rPr lang="de-CH" dirty="0">
                <a:latin typeface="Frutiger Neue"/>
              </a:rPr>
              <a:t>		</a:t>
            </a:r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pPr marL="342900" indent="-342900">
              <a:buFontTx/>
              <a:buChar char="-"/>
            </a:pPr>
            <a:endParaRPr lang="de-CH" b="1" i="1" u="sng" dirty="0">
              <a:solidFill>
                <a:schemeClr val="tx1"/>
              </a:solidFill>
              <a:latin typeface="Frutiger Neue"/>
            </a:endParaRP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6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2965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endParaRPr lang="de-CH" b="1" i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Stromabkommen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b="1" u="sng" dirty="0">
              <a:solidFill>
                <a:schemeClr val="tx1"/>
              </a:solidFill>
              <a:latin typeface="Frutiger Neue"/>
            </a:endParaRPr>
          </a:p>
          <a:p>
            <a:pPr marL="1076325" lvl="1" indent="-357188">
              <a:spcBef>
                <a:spcPts val="0"/>
              </a:spcBef>
              <a:buNone/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-	</a:t>
            </a:r>
            <a:r>
              <a:rPr lang="de-CH" dirty="0">
                <a:latin typeface="Frutiger Neue"/>
              </a:rPr>
              <a:t>Betriebskostenbeitrag für Biomasseanlagen (Art. 33a </a:t>
            </a:r>
            <a:r>
              <a:rPr lang="de-CH" dirty="0" err="1">
                <a:latin typeface="Frutiger Neue"/>
              </a:rPr>
              <a:t>EnG</a:t>
            </a:r>
            <a:r>
              <a:rPr lang="de-CH" dirty="0">
                <a:latin typeface="Frutiger Neue"/>
              </a:rPr>
              <a:t>)</a:t>
            </a:r>
          </a:p>
          <a:p>
            <a:pPr marL="1076325" lvl="1" indent="-357188">
              <a:spcBef>
                <a:spcPts val="0"/>
              </a:spcBef>
              <a:buNone/>
              <a:tabLst/>
            </a:pPr>
            <a:r>
              <a:rPr lang="de-CH" dirty="0">
                <a:latin typeface="Frutiger Neue"/>
              </a:rPr>
              <a:t>-	Geothermie-Garantien (Art. 33 </a:t>
            </a:r>
            <a:r>
              <a:rPr lang="de-CH" dirty="0" err="1">
                <a:latin typeface="Frutiger Neue"/>
              </a:rPr>
              <a:t>EnG</a:t>
            </a:r>
            <a:r>
              <a:rPr lang="de-CH" dirty="0">
                <a:latin typeface="Frutiger Neue"/>
              </a:rPr>
              <a:t>)</a:t>
            </a:r>
          </a:p>
          <a:p>
            <a:pPr marL="1076325" lvl="1" indent="-357188">
              <a:spcBef>
                <a:spcPts val="0"/>
              </a:spcBef>
              <a:buNone/>
              <a:tabLst/>
            </a:pPr>
            <a:r>
              <a:rPr lang="de-CH" dirty="0">
                <a:latin typeface="Frutiger Neue"/>
              </a:rPr>
              <a:t>-	Entschädigung für Restwassermassnahmen (Art. 80 Abs. 2 Ge-</a:t>
            </a:r>
            <a:br>
              <a:rPr lang="de-CH" dirty="0">
                <a:latin typeface="Frutiger Neue"/>
              </a:rPr>
            </a:br>
            <a:r>
              <a:rPr lang="de-CH" dirty="0" err="1">
                <a:latin typeface="Frutiger Neue"/>
              </a:rPr>
              <a:t>wässerschutzgesetz</a:t>
            </a:r>
            <a:r>
              <a:rPr lang="de-CH" dirty="0">
                <a:latin typeface="Frutiger Neue"/>
              </a:rPr>
              <a:t>)</a:t>
            </a:r>
          </a:p>
          <a:p>
            <a:pPr marL="1076325" lvl="1" indent="-357188">
              <a:spcBef>
                <a:spcPts val="0"/>
              </a:spcBef>
              <a:buNone/>
              <a:tabLst/>
            </a:pPr>
            <a:r>
              <a:rPr lang="de-CH" dirty="0">
                <a:latin typeface="Frutiger Neue"/>
              </a:rPr>
              <a:t>-	Entschädigung für Massnahmen zur ökologischen Sanierung der Wasserkraft (Art. 34 </a:t>
            </a:r>
            <a:r>
              <a:rPr lang="de-CH" dirty="0" err="1">
                <a:latin typeface="Frutiger Neue"/>
              </a:rPr>
              <a:t>EnG</a:t>
            </a:r>
            <a:r>
              <a:rPr lang="de-CH" dirty="0">
                <a:latin typeface="Frutiger Neue"/>
              </a:rPr>
              <a:t>)</a:t>
            </a:r>
          </a:p>
          <a:p>
            <a:pPr marL="1076325" lvl="1" indent="-357188">
              <a:spcBef>
                <a:spcPts val="0"/>
              </a:spcBef>
              <a:buNone/>
              <a:tabLst/>
            </a:pPr>
            <a:r>
              <a:rPr lang="de-CH" dirty="0">
                <a:latin typeface="Frutiger Neue"/>
              </a:rPr>
              <a:t>-	Anlagen (Art. 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5 Abs. 2lit. b / Abs. 4 VO [EU] 2019/943 [unbefristet])</a:t>
            </a: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357187">
              <a:tabLst/>
            </a:pPr>
            <a:endParaRPr lang="de-CH" sz="1000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Absatz 3 </a:t>
            </a: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lit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. e: 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(Noch) keine sektorspezifische Ermessensausnahmen</a:t>
            </a:r>
          </a:p>
          <a:p>
            <a:endParaRPr lang="de-CH" dirty="0">
              <a:solidFill>
                <a:schemeClr val="tx1"/>
              </a:solidFill>
              <a:latin typeface="Frutiger Neue"/>
            </a:endParaRPr>
          </a:p>
          <a:p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7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6588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000" dirty="0">
              <a:solidFill>
                <a:schemeClr val="tx1"/>
              </a:solidFill>
            </a:endParaRPr>
          </a:p>
          <a:p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Stromabkommen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(Forts.)</a:t>
            </a:r>
            <a:br>
              <a:rPr lang="de-CH" sz="1000" b="1" i="1" dirty="0">
                <a:solidFill>
                  <a:schemeClr val="tx1"/>
                </a:solidFill>
                <a:latin typeface="Frutiger Neue"/>
              </a:rPr>
            </a:br>
            <a:endParaRPr lang="de-CH" sz="1000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Absatz 4/Anhang III: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Ausnahmen gemäss VO (EU) Nr. 651/2014 (Kapitel I und III) und Beschluss Europäische Kommission vom 20.12.2011 über staatliche Beihilfen in Form von Ausgleichsleistungen zugunsten von Unternehmen, die mit der Erbringung von Dienstleistungen von </a:t>
            </a:r>
            <a:r>
              <a:rPr lang="de-CH" dirty="0" err="1">
                <a:solidFill>
                  <a:schemeClr val="tx1"/>
                </a:solidFill>
                <a:latin typeface="Frutiger Neue"/>
              </a:rPr>
              <a:t>allge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-</a:t>
            </a:r>
            <a:br>
              <a:rPr lang="de-CH" dirty="0">
                <a:solidFill>
                  <a:schemeClr val="tx1"/>
                </a:solidFill>
                <a:latin typeface="Frutiger Neue"/>
              </a:rPr>
            </a:br>
            <a:r>
              <a:rPr lang="de-CH" dirty="0">
                <a:solidFill>
                  <a:schemeClr val="tx1"/>
                </a:solidFill>
                <a:latin typeface="Frutiger Neue"/>
              </a:rPr>
              <a:t>meinem wirtschaftlichen Interesse betraut sind (Art. 1 – 6)</a:t>
            </a: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Absatz 5: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Beihilfen an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Unternehmen, die Dienstleistungen von allgemeinem wirtschaftlichem Interesse erbringen</a:t>
            </a: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Absatz 6/Anhang III: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De-minimis-Beihilfen (VO [EU] Nr. 2023/2831 bzw. Nr. 2023/2832)</a:t>
            </a:r>
            <a:endParaRPr lang="de-CH" sz="1000" b="1" i="1" dirty="0">
              <a:solidFill>
                <a:schemeClr val="tx1"/>
              </a:solidFill>
              <a:latin typeface="Frutiger Neue"/>
            </a:endParaRPr>
          </a:p>
          <a:p>
            <a:endParaRPr lang="de-CH" sz="1000" i="1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i="1" dirty="0">
                <a:solidFill>
                  <a:schemeClr val="tx1"/>
                </a:solidFill>
                <a:latin typeface="Frutiger Neue"/>
              </a:rPr>
              <a:t>(Weitere) sektorspezifische Ausnahmen gemäss Artikel 13 Abs. 3 und 4 können durch den GA beschlossen werden (Art. 13 Abs. 7).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8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457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539750" y="995755"/>
            <a:ext cx="8027998" cy="257611"/>
          </a:xfrm>
        </p:spPr>
        <p:txBody>
          <a:bodyPr/>
          <a:lstStyle/>
          <a:p>
            <a:br>
              <a:rPr lang="de-CH" sz="1800" dirty="0">
                <a:solidFill>
                  <a:schemeClr val="tx1"/>
                </a:solidFill>
              </a:rPr>
            </a:br>
            <a:endParaRPr lang="de-CH" sz="1800" dirty="0">
              <a:solidFill>
                <a:schemeClr val="tx1"/>
              </a:solidFill>
            </a:endParaRPr>
          </a:p>
          <a:p>
            <a:endParaRPr lang="de-CH" b="1" u="sng" dirty="0">
              <a:solidFill>
                <a:schemeClr val="tx1"/>
              </a:solidFill>
              <a:latin typeface="Frutiger Neue"/>
            </a:endParaRPr>
          </a:p>
          <a:p>
            <a:r>
              <a:rPr lang="de-CH" b="1" u="sng" dirty="0">
                <a:solidFill>
                  <a:schemeClr val="tx1"/>
                </a:solidFill>
                <a:latin typeface="Frutiger Neue"/>
              </a:rPr>
              <a:t>Sektorspezifische</a:t>
            </a:r>
            <a:r>
              <a:rPr lang="de-CH" sz="1000" b="1" u="sng" dirty="0">
                <a:solidFill>
                  <a:schemeClr val="tx1"/>
                </a:solidFill>
                <a:latin typeface="Frutiger Neue"/>
              </a:rPr>
              <a:t> </a:t>
            </a:r>
            <a:r>
              <a:rPr lang="de-CH" b="1" u="sng" dirty="0">
                <a:solidFill>
                  <a:schemeClr val="tx1"/>
                </a:solidFill>
                <a:latin typeface="Frutiger Neue"/>
              </a:rPr>
              <a:t>(dynamische) Übernahme des EU-Beihilferechts (Forts.)</a:t>
            </a:r>
            <a:br>
              <a:rPr lang="de-CH" sz="1000" b="1" u="sng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u="sng" dirty="0">
                <a:solidFill>
                  <a:schemeClr val="tx1"/>
                </a:solidFill>
                <a:latin typeface="Frutiger Neue"/>
              </a:rPr>
              <a:t>Luftverkehrsabkommen</a:t>
            </a:r>
            <a:br>
              <a:rPr lang="de-CH" sz="1000" b="1" i="1" u="sng" dirty="0">
                <a:solidFill>
                  <a:schemeClr val="tx1"/>
                </a:solidFill>
                <a:latin typeface="Frutiger Neue"/>
              </a:rPr>
            </a:br>
            <a:endParaRPr lang="de-CH" sz="1000" b="1" i="1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 -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Ziele und Geltungsbereich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(Art. 1 und 2)</a:t>
            </a:r>
            <a:endParaRPr lang="de-CH" u="sng" dirty="0">
              <a:solidFill>
                <a:schemeClr val="tx1"/>
              </a:solidFill>
              <a:latin typeface="Frutiger Neue"/>
            </a:endParaRPr>
          </a:p>
          <a:p>
            <a:pPr marL="355600" indent="-355600">
              <a:tabLst/>
            </a:pPr>
            <a:r>
              <a:rPr lang="de-CH" dirty="0">
                <a:solidFill>
                  <a:schemeClr val="tx1"/>
                </a:solidFill>
                <a:latin typeface="Frutiger Neue"/>
              </a:rPr>
              <a:t>  -	</a:t>
            </a:r>
            <a:r>
              <a:rPr lang="de-CH" u="sng" dirty="0">
                <a:solidFill>
                  <a:schemeClr val="tx1"/>
                </a:solidFill>
                <a:latin typeface="Frutiger Neue"/>
              </a:rPr>
              <a:t>Artikel 3 Beihilfeprotokoll</a:t>
            </a:r>
            <a:r>
              <a:rPr lang="de-CH" dirty="0">
                <a:solidFill>
                  <a:schemeClr val="tx1"/>
                </a:solidFill>
                <a:latin typeface="Frutiger Neue"/>
              </a:rPr>
              <a:t> (analog Art. 107 AEUV und analog Aufbau Art. 13 Stromabkommen und Art. 3 Beihilfeprotokoll Landverkehr):</a:t>
            </a:r>
            <a:br>
              <a:rPr lang="de-CH" sz="1000" dirty="0">
                <a:solidFill>
                  <a:schemeClr val="tx1"/>
                </a:solidFill>
                <a:latin typeface="Frutiger Neue"/>
              </a:rPr>
            </a:b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Absätze 2 und 3: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(Noch) keine sektorspezifische Ausnahmen</a:t>
            </a:r>
            <a:endParaRPr lang="de-CH" b="1" i="1" dirty="0">
              <a:solidFill>
                <a:schemeClr val="tx1"/>
              </a:solidFill>
              <a:latin typeface="Frutiger Neue"/>
            </a:endParaRPr>
          </a:p>
          <a:p>
            <a:pPr marL="719138" indent="-363538">
              <a:tabLst/>
            </a:pPr>
            <a:r>
              <a:rPr lang="de-CH" i="1" dirty="0">
                <a:solidFill>
                  <a:schemeClr val="tx1"/>
                </a:solidFill>
                <a:latin typeface="Frutiger Neue"/>
              </a:rPr>
              <a:t>-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	Absätze 4 – 6 und zugehöriger Anhang I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(Abschn. C und D)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: </a:t>
            </a:r>
            <a:r>
              <a:rPr lang="de-CH" i="1" dirty="0">
                <a:solidFill>
                  <a:schemeClr val="tx1"/>
                </a:solidFill>
                <a:latin typeface="Frutiger Neue"/>
              </a:rPr>
              <a:t>wie	bei Stromabkommen (Art. 13 Abs. 4 – 6/Anhang III, Abschn. C /D)</a:t>
            </a:r>
            <a:endParaRPr lang="de-CH" sz="1000" i="1" dirty="0">
              <a:solidFill>
                <a:schemeClr val="tx1"/>
              </a:solidFill>
              <a:latin typeface="Frutiger Neue"/>
            </a:endParaRPr>
          </a:p>
          <a:p>
            <a:pPr marL="355600">
              <a:tabLst/>
            </a:pPr>
            <a:endParaRPr lang="de-CH" sz="1000" dirty="0">
              <a:solidFill>
                <a:schemeClr val="tx1"/>
              </a:solidFill>
              <a:latin typeface="Frutiger Neue"/>
            </a:endParaRPr>
          </a:p>
          <a:p>
            <a:pPr>
              <a:tabLst/>
            </a:pPr>
            <a:r>
              <a:rPr lang="de-CH" b="1" i="1" dirty="0">
                <a:solidFill>
                  <a:schemeClr val="tx1"/>
                </a:solidFill>
                <a:latin typeface="Frutiger Neue"/>
              </a:rPr>
              <a:t>(Weitere) sektorspezifische Ausnahmen nach Artikel 3 Abs. 3 und 4 Beihilfe-</a:t>
            </a:r>
            <a:br>
              <a:rPr lang="de-CH" b="1" i="1" dirty="0">
                <a:solidFill>
                  <a:schemeClr val="tx1"/>
                </a:solidFill>
                <a:latin typeface="Frutiger Neue"/>
              </a:rPr>
            </a:br>
            <a:r>
              <a:rPr lang="de-CH" b="1" i="1" dirty="0" err="1">
                <a:solidFill>
                  <a:schemeClr val="tx1"/>
                </a:solidFill>
                <a:latin typeface="Frutiger Neue"/>
              </a:rPr>
              <a:t>protokoll</a:t>
            </a:r>
            <a:r>
              <a:rPr lang="de-CH" b="1" i="1" dirty="0">
                <a:solidFill>
                  <a:schemeClr val="tx1"/>
                </a:solidFill>
                <a:latin typeface="Frutiger Neue"/>
              </a:rPr>
              <a:t> können vom GA beschlossen werden (Art. 3 Abs. 7).</a:t>
            </a:r>
          </a:p>
          <a:p>
            <a:pPr marL="719138" indent="-363538">
              <a:buFont typeface="Arial" panose="020B0604020202020204" pitchFamily="34" charset="0"/>
              <a:buChar char="•"/>
            </a:pPr>
            <a:endParaRPr lang="de-CH" b="1" dirty="0">
              <a:solidFill>
                <a:schemeClr val="tx1"/>
              </a:solidFill>
              <a:latin typeface="Frutiger Neue"/>
            </a:endParaRP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>
                <a:latin typeface="+mn-lt"/>
              </a:rPr>
              <a:t>Anwendung der institutionellen Elemente im Bereich des Beihilferechts (Forts.)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D2469F-5C93-AB49-8519-F87CB572BCBB}" type="slidenum">
              <a:rPr lang="de-DE" smtClean="0"/>
              <a:pPr/>
              <a:t>9</a:t>
            </a:fld>
            <a:r>
              <a:rPr lang="de-DE" dirty="0"/>
              <a:t>      # 2971919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37089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8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Folie 1&quot;/&gt;&lt;property id=&quot;20307&quot; value=&quot;256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Presentation2">
  <a:themeElements>
    <a:clrScheme name="Prager Dreifuss Def">
      <a:dk1>
        <a:srgbClr val="000000"/>
      </a:dk1>
      <a:lt1>
        <a:sysClr val="window" lastClr="FFFFFF"/>
      </a:lt1>
      <a:dk2>
        <a:srgbClr val="A50931"/>
      </a:dk2>
      <a:lt2>
        <a:srgbClr val="FFFFFF"/>
      </a:lt2>
      <a:accent1>
        <a:srgbClr val="A50931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A50931"/>
      </a:hlink>
      <a:folHlink>
        <a:srgbClr val="A50931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D_Powerpoint_Designvorlagen.potm" id="{C283E89D-6F37-4A37-B12F-42BC7D57B822}" vid="{B7D76FE3-3002-4D59-8E29-2B67224B98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.xml><?xml version="1.0" encoding="utf-8"?>
<properties xmlns="http://www.imanage.com/work/xmlschema">
  <documentid>IMDB_DMS!2976600.1</documentid>
  <senderid>PHILIPP.ZURKINDEN@PRAGER-DREIFUSS.COM</senderid>
  <senderemail>PHILIPP.ZURKINDEN@PRAGER-DREIFUSS.COM</senderemail>
  <lastmodified>2026-03-23T22:42:35.0000000+01:00</lastmodified>
  <database>IMDB_DMS</database>
</propertie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de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Zurkinden</Autor>
    <Aktenzeichen xmlns="7f707e96-1f10-4a6c-ae52-3ad34ac89802" xsi:nil="true"/>
  </documentManagement>
</p:properties>
</file>

<file path=customXML/itemProps1.xml><?xml version="1.0" encoding="utf-8"?>
<ds:datastoreItem xmlns:ds="http://schemas.openxmlformats.org/officeDocument/2006/customXml" ds:itemID="{2D2E3199-D65E-493C-94D7-B968BBEF81FA}"/>
</file>

<file path=customXML/itemProps2.xml><?xml version="1.0" encoding="utf-8"?>
<ds:datastoreItem xmlns:ds="http://schemas.openxmlformats.org/officeDocument/2006/customXml" ds:itemID="{87C0E661-AE2E-47B0-89E3-E01DBD710BA1}"/>
</file>

<file path=customXML/itemProps3.xml><?xml version="1.0" encoding="utf-8"?>
<ds:datastoreItem xmlns:ds="http://schemas.openxmlformats.org/officeDocument/2006/customXml" ds:itemID="{D5760A8D-71C0-4EE7-9CF2-CA1AAA5386CE}"/>
</file>

<file path=customXML/itemProps4.xml><?xml version="1.0" encoding="utf-8"?>
<ds:datastoreItem xmlns:ds="http://schemas.openxmlformats.org/officeDocument/2006/customXml" ds:itemID="{22C96046-B33B-4E3D-A412-411D934068F2}"/>
</file>

<file path=customXML/itemProps5.xml><?xml version="1.0" encoding="utf-8"?>
<ds:datastoreItem xmlns:ds="http://schemas.openxmlformats.org/officeDocument/2006/customXml" ds:itemID="{13D0E1D8-D990-4669-835D-A26BDBCD1799}"/>
</file>

<file path=docProps/app.xml><?xml version="1.0" encoding="utf-8"?>
<Properties xmlns="http://schemas.openxmlformats.org/officeDocument/2006/extended-properties" xmlns:vt="http://schemas.openxmlformats.org/officeDocument/2006/docPropsVTypes">
  <Template>PD_POWERPOINT_DESIGNVORLAGEN</Template>
  <TotalTime>0</TotalTime>
  <Words>1543</Words>
  <Application>Microsoft Office PowerPoint</Application>
  <PresentationFormat>Bildschirmpräsentation (4:3)</PresentationFormat>
  <Paragraphs>336</Paragraphs>
  <Slides>16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1" baseType="lpstr">
      <vt:lpstr>Arial</vt:lpstr>
      <vt:lpstr>Calibri</vt:lpstr>
      <vt:lpstr>Frutiger Neue</vt:lpstr>
      <vt:lpstr>Symbol</vt:lpstr>
      <vt:lpstr>Presentation2</vt:lpstr>
      <vt:lpstr>PowerPoint-Präsentation</vt:lpstr>
      <vt:lpstr>Teilnahme am EU-Binnenmarkt</vt:lpstr>
      <vt:lpstr>Institutionelle Elemente</vt:lpstr>
      <vt:lpstr>Verpflichtung der Schaffung einer EU-äqui- valenten Beihilfekontrolle  </vt:lpstr>
      <vt:lpstr>Anwendung der institutionellen Elemente im Bereich des Beihilferechts</vt:lpstr>
      <vt:lpstr>Anwendung der institutionellen Elemente im Bereich des Beihilferechts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  <vt:lpstr>Anwendung der institutionellen Elemente im Bereich des Beihilferechts (Forts.)</vt:lpstr>
    </vt:vector>
  </TitlesOfParts>
  <Company>Prager Dreifuss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Inst Elemente Zurkinden D</dc:title>
  <dc:creator>Stofer Nicole</dc:creator>
  <cp:lastModifiedBy>Prager Dreifuss</cp:lastModifiedBy>
  <cp:revision>190</cp:revision>
  <cp:lastPrinted>2026-03-23T12:02:36Z</cp:lastPrinted>
  <dcterms:created xsi:type="dcterms:W3CDTF">2016-03-29T09:38:19Z</dcterms:created>
  <dcterms:modified xsi:type="dcterms:W3CDTF">2026-03-23T21:42:35Z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</Properties>
</file>