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33" r:id="rId3"/>
    <p:sldId id="337" r:id="rId4"/>
    <p:sldId id="344" r:id="rId5"/>
    <p:sldId id="339" r:id="rId6"/>
    <p:sldId id="352" r:id="rId7"/>
    <p:sldId id="347" r:id="rId8"/>
    <p:sldId id="353" r:id="rId9"/>
    <p:sldId id="348" r:id="rId10"/>
    <p:sldId id="349" r:id="rId11"/>
    <p:sldId id="354" r:id="rId12"/>
    <p:sldId id="350" r:id="rId13"/>
    <p:sldId id="351" r:id="rId14"/>
    <p:sldId id="341" r:id="rId15"/>
    <p:sldId id="346" r:id="rId16"/>
    <p:sldId id="342" r:id="rId17"/>
  </p:sldIdLst>
  <p:sldSz cx="9144000" cy="6858000" type="screen4x3"/>
  <p:notesSz cx="6808788" cy="9940925"/>
  <p:custDataLst>
    <p:tags r:id="rId19"/>
  </p:custDataLst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866" autoAdjust="0"/>
  </p:normalViewPr>
  <p:slideViewPr>
    <p:cSldViewPr snapToGrid="0">
      <p:cViewPr varScale="1">
        <p:scale>
          <a:sx n="70" d="100"/>
          <a:sy n="70" d="100"/>
        </p:scale>
        <p:origin x="1088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4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imanage.xml" Type="http://schemas.openxmlformats.org/officeDocument/2006/relationships/customXml" Target="/customXML/item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5" cy="4987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48D4328D-7669-4EA4-9A1B-52A4F1D5B209}" type="datetimeFigureOut">
              <a:rPr lang="de-CH" smtClean="0"/>
              <a:t>23.03.2026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880" y="4784069"/>
            <a:ext cx="5447030" cy="3914240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42156"/>
            <a:ext cx="2950475" cy="49877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9" y="9442156"/>
            <a:ext cx="2950475" cy="49877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5DE6C61E-B193-4962-83DE-B65AC2F65396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3416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17362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84589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03359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032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944925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122289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65343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84592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96611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40181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62014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87582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71281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31603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8830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3503552"/>
            <a:ext cx="4911155" cy="1283424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3538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21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3003928"/>
            <a:ext cx="4911155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16" name="Textplatzhalter 19"/>
          <p:cNvSpPr txBox="1">
            <a:spLocks/>
          </p:cNvSpPr>
          <p:nvPr userDrawn="1"/>
        </p:nvSpPr>
        <p:spPr>
          <a:xfrm>
            <a:off x="5662326" y="3092197"/>
            <a:ext cx="2010159" cy="45843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buFont typeface="Symbol" charset="2"/>
              <a:buNone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800100" indent="-342900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157288" indent="-447675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92288" indent="-354013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rtl="0">
              <a:lnSpc>
                <a:spcPct val="90000"/>
              </a:lnSpc>
            </a:pPr>
            <a:r>
              <a:rPr lang="de-DE" sz="1000" dirty="0"/>
              <a:t>Prager Dreifuss AG 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Zürich, Bern, Brüssel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www.prager-dreifuss.com</a:t>
            </a:r>
          </a:p>
          <a:p>
            <a:pPr lvl="0" rtl="0">
              <a:lnSpc>
                <a:spcPct val="90000"/>
              </a:lnSpc>
            </a:pPr>
            <a:endParaRPr lang="de-DE" sz="1000" dirty="0"/>
          </a:p>
          <a:p>
            <a:pPr lvl="0" rtl="0">
              <a:lnSpc>
                <a:spcPct val="90000"/>
              </a:lnSpc>
            </a:pPr>
            <a:r>
              <a:rPr lang="de-DE" sz="1000" dirty="0"/>
              <a:t>Mühlebachstrasse 6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CH-8008 Zürich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Tel: +41 44 254 55 55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Fax: +41 44 254 55 99</a:t>
            </a:r>
          </a:p>
          <a:p>
            <a:pPr lvl="0" rtl="0">
              <a:lnSpc>
                <a:spcPct val="90000"/>
              </a:lnSpc>
            </a:pPr>
            <a:endParaRPr lang="de-DE" sz="1000" dirty="0"/>
          </a:p>
          <a:p>
            <a:pPr lvl="0" rtl="0">
              <a:lnSpc>
                <a:spcPct val="90000"/>
              </a:lnSpc>
            </a:pPr>
            <a:r>
              <a:rPr lang="de-DE" sz="1000" dirty="0"/>
              <a:t>Schweizerhof-Passage 7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CH-3001 Bern 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Tel: +41 31 327 54 54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Fax: +41 31 327 54 99</a:t>
            </a:r>
          </a:p>
          <a:p>
            <a:pPr lvl="0" rtl="0">
              <a:lnSpc>
                <a:spcPct val="90000"/>
              </a:lnSpc>
            </a:pPr>
            <a:endParaRPr lang="de-DE" sz="1000" dirty="0"/>
          </a:p>
          <a:p>
            <a:pPr lvl="0" rtl="0">
              <a:lnSpc>
                <a:spcPct val="90000"/>
              </a:lnSpc>
            </a:pPr>
            <a:r>
              <a:rPr lang="de-DE" sz="1000" dirty="0"/>
              <a:t>Square Ambiorix 45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B-1000 Bruxelles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Tel: +32 2 537 09 49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Fax: +32 2 537 21 16</a:t>
            </a:r>
          </a:p>
          <a:p>
            <a:pPr lvl="0" rtl="0">
              <a:lnSpc>
                <a:spcPct val="90000"/>
              </a:lnSpc>
            </a:pPr>
            <a:endParaRPr lang="de-DE" sz="1000" dirty="0"/>
          </a:p>
        </p:txBody>
      </p:sp>
      <p:sp>
        <p:nvSpPr>
          <p:cNvPr id="3" name="Rechteck 2"/>
          <p:cNvSpPr/>
          <p:nvPr userDrawn="1"/>
        </p:nvSpPr>
        <p:spPr>
          <a:xfrm>
            <a:off x="0" y="6123721"/>
            <a:ext cx="9144000" cy="73427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1" name="Bild 10" descr="PD_Logo_RGB_Pos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325" y="-2"/>
            <a:ext cx="2917995" cy="291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52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2"/>
          <p:cNvSpPr>
            <a:spLocks noGrp="1"/>
          </p:cNvSpPr>
          <p:nvPr>
            <p:ph idx="1"/>
          </p:nvPr>
        </p:nvSpPr>
        <p:spPr>
          <a:xfrm>
            <a:off x="540000" y="1728001"/>
            <a:ext cx="8027999" cy="4032000"/>
          </a:xfrm>
          <a:prstGeom prst="rect">
            <a:avLst/>
          </a:prstGeom>
        </p:spPr>
        <p:txBody>
          <a:bodyPr vert="horz" lIns="0" tIns="0" rIns="0" bIns="0" numCol="1" rtlCol="0" anchor="t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1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40002" y="930951"/>
            <a:ext cx="8027998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32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28250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7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8323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idx="1"/>
          </p:nvPr>
        </p:nvSpPr>
        <p:spPr>
          <a:xfrm>
            <a:off x="540001" y="1728001"/>
            <a:ext cx="3923999" cy="4032000"/>
          </a:xfrm>
          <a:prstGeom prst="rect">
            <a:avLst/>
          </a:prstGeom>
        </p:spPr>
        <p:txBody>
          <a:bodyPr vert="horz" lIns="0" tIns="0" rIns="0" bIns="0" numCol="1" rtlCol="0" anchor="t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idx="11"/>
          </p:nvPr>
        </p:nvSpPr>
        <p:spPr>
          <a:xfrm>
            <a:off x="4644000" y="1728001"/>
            <a:ext cx="3896227" cy="4032000"/>
          </a:xfrm>
          <a:prstGeom prst="rect">
            <a:avLst/>
          </a:prstGeom>
        </p:spPr>
        <p:txBody>
          <a:bodyPr vert="horz" lIns="0" tIns="0" rIns="0" bIns="0" numCol="1" rtlCol="0" anchor="t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3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930951"/>
            <a:ext cx="8000225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24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00477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7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754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paltig schmal/br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2"/>
          <p:cNvSpPr>
            <a:spLocks noGrp="1"/>
          </p:cNvSpPr>
          <p:nvPr>
            <p:ph idx="1"/>
          </p:nvPr>
        </p:nvSpPr>
        <p:spPr>
          <a:xfrm>
            <a:off x="540001" y="1728001"/>
            <a:ext cx="2555999" cy="4032000"/>
          </a:xfrm>
          <a:prstGeom prst="rect">
            <a:avLst/>
          </a:prstGeom>
        </p:spPr>
        <p:txBody>
          <a:bodyPr vert="horz" lIns="0" tIns="0" rIns="0" bIns="0" numCol="1" rtlCol="0" anchor="t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3276600" y="1728788"/>
            <a:ext cx="5291138" cy="40306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Textplatzhalt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40002" y="930951"/>
            <a:ext cx="8027998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16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27988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7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62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palti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539750" y="4854644"/>
            <a:ext cx="8027988" cy="865126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charset="2"/>
              <a:buNone/>
              <a:tabLst/>
              <a:defRPr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9" name="Inhaltsplatzhalter 18"/>
          <p:cNvSpPr>
            <a:spLocks noGrp="1"/>
          </p:cNvSpPr>
          <p:nvPr>
            <p:ph sz="quarter" idx="11" hasCustomPrompt="1"/>
          </p:nvPr>
        </p:nvSpPr>
        <p:spPr>
          <a:xfrm>
            <a:off x="539750" y="2760598"/>
            <a:ext cx="8027988" cy="191385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CH" dirty="0"/>
              <a:t>Objekt</a:t>
            </a:r>
          </a:p>
        </p:txBody>
      </p:sp>
      <p:sp>
        <p:nvSpPr>
          <p:cNvPr id="22" name="Textplatzhalter 11"/>
          <p:cNvSpPr>
            <a:spLocks noGrp="1"/>
          </p:cNvSpPr>
          <p:nvPr>
            <p:ph type="body" sz="quarter" idx="12"/>
          </p:nvPr>
        </p:nvSpPr>
        <p:spPr>
          <a:xfrm>
            <a:off x="543518" y="1746090"/>
            <a:ext cx="8027988" cy="865126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charset="2"/>
              <a:buNone/>
              <a:tabLst/>
              <a:defRPr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25" name="Textplatzhalt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540002" y="930951"/>
            <a:ext cx="8031504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26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31756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8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047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benslau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17"/>
          <p:cNvSpPr>
            <a:spLocks noGrp="1"/>
          </p:cNvSpPr>
          <p:nvPr>
            <p:ph type="pic" sz="quarter" idx="15"/>
          </p:nvPr>
        </p:nvSpPr>
        <p:spPr>
          <a:xfrm>
            <a:off x="4643999" y="1728000"/>
            <a:ext cx="1188000" cy="164420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6"/>
          </p:nvPr>
        </p:nvSpPr>
        <p:spPr>
          <a:xfrm>
            <a:off x="6011999" y="1728787"/>
            <a:ext cx="2556050" cy="1643417"/>
          </a:xfrm>
        </p:spPr>
        <p:txBody>
          <a:bodyPr lIns="0" tIns="0" rIns="1080000" bIns="0"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0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930951"/>
            <a:ext cx="8028047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31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28250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8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540002" y="1728788"/>
            <a:ext cx="3923998" cy="1849517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12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9" name="Gerade Verbindung 18"/>
          <p:cNvCxnSpPr/>
          <p:nvPr userDrawn="1"/>
        </p:nvCxnSpPr>
        <p:spPr>
          <a:xfrm>
            <a:off x="4643999" y="3597982"/>
            <a:ext cx="3949883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platzhalter 19"/>
          <p:cNvSpPr>
            <a:spLocks noGrp="1"/>
          </p:cNvSpPr>
          <p:nvPr>
            <p:ph type="body" sz="quarter" idx="20"/>
          </p:nvPr>
        </p:nvSpPr>
        <p:spPr>
          <a:xfrm>
            <a:off x="543879" y="3730705"/>
            <a:ext cx="3923998" cy="1849517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4650879" y="3730705"/>
            <a:ext cx="3923998" cy="1849517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3592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0" y="274638"/>
            <a:ext cx="8028000" cy="913362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Mastertitelformat bearbeiten</a:t>
            </a:r>
            <a:br>
              <a:rPr lang="de-CH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0" y="1728001"/>
            <a:ext cx="8027999" cy="4032000"/>
          </a:xfrm>
          <a:prstGeom prst="rect">
            <a:avLst/>
          </a:prstGeom>
        </p:spPr>
        <p:txBody>
          <a:bodyPr vert="horz" lIns="0" tIns="0" rIns="0" bIns="0" numCol="1" rtlCol="0" anchor="t">
            <a:noAutofit/>
          </a:bodyPr>
          <a:lstStyle/>
          <a:p>
            <a:pPr lvl="0"/>
            <a:r>
              <a:rPr lang="de-CH" dirty="0"/>
              <a:t>Mastertextformat bearbeiten</a:t>
            </a:r>
          </a:p>
          <a:p>
            <a:pPr lvl="1"/>
            <a:r>
              <a:rPr lang="de-CH" dirty="0"/>
              <a:t>Zweite Ebene</a:t>
            </a:r>
          </a:p>
          <a:p>
            <a:pPr lvl="1"/>
            <a:r>
              <a:rPr lang="de-CH" dirty="0"/>
              <a:t>Dritte Ebene</a:t>
            </a:r>
          </a:p>
          <a:p>
            <a:pPr lvl="1"/>
            <a:r>
              <a:rPr lang="de-CH" dirty="0"/>
              <a:t>Vierte Ebene</a:t>
            </a:r>
          </a:p>
          <a:p>
            <a:pPr lvl="1"/>
            <a:r>
              <a:rPr lang="de-CH" dirty="0"/>
              <a:t>Fünfte Ebene</a:t>
            </a:r>
            <a:endParaRPr lang="de-DE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540000" y="6227999"/>
            <a:ext cx="8028000" cy="0"/>
          </a:xfrm>
          <a:prstGeom prst="line">
            <a:avLst/>
          </a:prstGeom>
          <a:ln>
            <a:solidFill>
              <a:srgbClr val="8C2437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5818909" y="7158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6" name="Textplatzhalter 19"/>
          <p:cNvSpPr txBox="1">
            <a:spLocks/>
          </p:cNvSpPr>
          <p:nvPr/>
        </p:nvSpPr>
        <p:spPr>
          <a:xfrm>
            <a:off x="540002" y="6396181"/>
            <a:ext cx="3923998" cy="32529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buFont typeface="Symbol" charset="2"/>
              <a:buNone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800100" indent="-342900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157288" indent="-447675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92288" indent="-354013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baseline="30000" dirty="0">
                <a:solidFill>
                  <a:srgbClr val="8C2437"/>
                </a:solidFill>
              </a:rPr>
              <a:t>Prager Dreifuss AG • Zürich, Bern, Brüssel • www.prager-dreifuss.com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519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5" r:id="rId3"/>
    <p:sldLayoutId id="2147483658" r:id="rId4"/>
    <p:sldLayoutId id="2147483657" r:id="rId5"/>
    <p:sldLayoutId id="2147483656" r:id="rId6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tabLst>
          <a:tab pos="808038" algn="l"/>
        </a:tabLst>
        <a:defRPr sz="3000" kern="1200">
          <a:solidFill>
            <a:srgbClr val="8C2437"/>
          </a:solidFill>
          <a:latin typeface="Arial"/>
          <a:ea typeface="+mj-ea"/>
          <a:cs typeface="Arial"/>
        </a:defRPr>
      </a:lvl1pPr>
    </p:titleStyle>
    <p:bodyStyle>
      <a:lvl1pPr marL="269875" indent="-269875" algn="l" defTabSz="457200" rtl="0" eaLnBrk="1" latinLnBrk="0" hangingPunct="1">
        <a:lnSpc>
          <a:spcPct val="110000"/>
        </a:lnSpc>
        <a:spcBef>
          <a:spcPct val="20000"/>
        </a:spcBef>
        <a:buFont typeface="Symbol" charset="2"/>
        <a:buChar char="-"/>
        <a:tabLst>
          <a:tab pos="176213" algn="l"/>
        </a:tabLst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800100" indent="-342900" algn="l" defTabSz="457200" rtl="0" eaLnBrk="1" latinLnBrk="0" hangingPunct="1">
        <a:spcBef>
          <a:spcPct val="20000"/>
        </a:spcBef>
        <a:buFont typeface="Symbol" charset="2"/>
        <a:buChar char="-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Symbol" charset="2"/>
        <a:buChar char="-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157288" indent="-447675" algn="l" defTabSz="457200" rtl="0" eaLnBrk="1" latinLnBrk="0" hangingPunct="1">
        <a:spcBef>
          <a:spcPct val="20000"/>
        </a:spcBef>
        <a:buFont typeface="Symbol" charset="2"/>
        <a:buChar char="-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1792288" indent="-354013" algn="l" defTabSz="457200" rtl="0" eaLnBrk="1" latinLnBrk="0" hangingPunct="1">
        <a:spcBef>
          <a:spcPct val="20000"/>
        </a:spcBef>
        <a:buFont typeface="Symbol" charset="2"/>
        <a:buChar char="-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360454" y="1424395"/>
            <a:ext cx="4911155" cy="2878664"/>
          </a:xfrm>
        </p:spPr>
        <p:txBody>
          <a:bodyPr/>
          <a:lstStyle/>
          <a:p>
            <a:pPr algn="ctr"/>
            <a:r>
              <a:rPr lang="fr-FR" sz="2400" dirty="0"/>
              <a:t>Eléments institutionnels et droit des aides d’Etat</a:t>
            </a:r>
            <a:endParaRPr lang="de-CH" sz="2400" dirty="0"/>
          </a:p>
          <a:p>
            <a:endParaRPr lang="de-CH" sz="2400" dirty="0"/>
          </a:p>
          <a:p>
            <a:pPr algn="ctr"/>
            <a:r>
              <a:rPr lang="fr-FR" dirty="0"/>
              <a:t>OCF. Paquet «Stabilisation et développement des relations Suisse – UE (Bilatérales III)»</a:t>
            </a:r>
            <a:endParaRPr lang="de-CH" dirty="0"/>
          </a:p>
          <a:p>
            <a:pPr algn="ctr"/>
            <a:endParaRPr lang="de-CH" dirty="0"/>
          </a:p>
          <a:p>
            <a:pPr algn="ctr"/>
            <a:r>
              <a:rPr lang="fr-FR" dirty="0"/>
              <a:t>Audition de la CPE-E du 25 mars 2026</a:t>
            </a:r>
            <a:endParaRPr lang="de-CH" dirty="0"/>
          </a:p>
          <a:p>
            <a:pPr algn="ctr"/>
            <a:endParaRPr lang="de-CH" dirty="0"/>
          </a:p>
          <a:p>
            <a:pPr algn="ctr"/>
            <a:br>
              <a:rPr lang="de-CH" dirty="0"/>
            </a:br>
            <a:endParaRPr lang="de-CH" dirty="0"/>
          </a:p>
          <a:p>
            <a:pPr algn="ctr"/>
            <a:endParaRPr lang="de-CH" dirty="0"/>
          </a:p>
          <a:p>
            <a:pPr algn="ctr"/>
            <a:r>
              <a:rPr lang="de-CH" dirty="0"/>
              <a:t>Dr. Philipp Zurkinden</a:t>
            </a:r>
            <a:br>
              <a:rPr lang="de-CH" dirty="0"/>
            </a:br>
            <a:r>
              <a:rPr lang="fr-FR" dirty="0"/>
              <a:t>Avocat et</a:t>
            </a:r>
            <a:br>
              <a:rPr lang="fr-FR" dirty="0"/>
            </a:br>
            <a:r>
              <a:rPr lang="fr-FR" dirty="0"/>
              <a:t>professeur titulaire à l’Université de Bâle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79371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br>
              <a:rPr lang="fr-FR" sz="1000" b="1" u="sng" dirty="0">
                <a:solidFill>
                  <a:schemeClr val="tx1"/>
                </a:solidFill>
                <a:latin typeface="Frutiger Neue"/>
              </a:rPr>
            </a:br>
            <a:r>
              <a:rPr lang="fr-FR" b="1" u="sng" dirty="0">
                <a:solidFill>
                  <a:schemeClr val="tx1"/>
                </a:solidFill>
                <a:latin typeface="Frutiger Neue"/>
              </a:rPr>
              <a:t>Reprise</a:t>
            </a:r>
            <a:r>
              <a:rPr lang="fr-FR" sz="1000" b="1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fr-FR" b="1" u="sng" dirty="0">
                <a:solidFill>
                  <a:schemeClr val="tx1"/>
                </a:solidFill>
                <a:latin typeface="Frutiger Neue"/>
              </a:rPr>
              <a:t>(dynamique) du droit des aides d’Etat de l’UE (suite)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fr-FR" b="1" i="1" u="sng" dirty="0">
                <a:solidFill>
                  <a:schemeClr val="tx1"/>
                </a:solidFill>
                <a:latin typeface="Frutiger Neue"/>
              </a:rPr>
              <a:t>Accord sur le transport terrestre</a:t>
            </a:r>
            <a:endParaRPr lang="de-CH" b="1" i="1" u="sng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 -	</a:t>
            </a:r>
            <a:r>
              <a:rPr lang="fr-FR" u="sng" dirty="0">
                <a:solidFill>
                  <a:schemeClr val="tx1"/>
                </a:solidFill>
                <a:latin typeface="Frutiger Neue"/>
              </a:rPr>
              <a:t>Objectifs et champ d’application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(art. 1 et 2)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 -	</a:t>
            </a:r>
            <a:r>
              <a:rPr lang="fr-FR" u="sng" dirty="0">
                <a:solidFill>
                  <a:schemeClr val="tx1"/>
                </a:solidFill>
                <a:latin typeface="Frutiger Neue"/>
              </a:rPr>
              <a:t>Article 3 protocole sur les aides d’Etat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(analogue à l’art. 107 TFEU et à la structure de l’art. 3 protocole sur les aides d’Etat de l’accord sur le trans-</a:t>
            </a:r>
            <a:br>
              <a:rPr lang="fr-FR" dirty="0">
                <a:solidFill>
                  <a:schemeClr val="tx1"/>
                </a:solidFill>
                <a:latin typeface="Frutiger Neue"/>
              </a:rPr>
            </a:br>
            <a:r>
              <a:rPr lang="fr-FR" dirty="0">
                <a:solidFill>
                  <a:schemeClr val="tx1"/>
                </a:solidFill>
                <a:latin typeface="Frutiger Neue"/>
              </a:rPr>
              <a:t>port aérien et de l’art. 13 de l’accord sur l’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électricté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)</a:t>
            </a:r>
            <a:br>
              <a:rPr lang="fr-FR" sz="1000" dirty="0">
                <a:solidFill>
                  <a:schemeClr val="tx1"/>
                </a:solidFill>
                <a:latin typeface="Frutiger Neue"/>
              </a:rPr>
            </a:br>
            <a:endParaRPr lang="fr-FR" sz="1000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Tx/>
              <a:buChar char="-"/>
              <a:tabLst/>
            </a:pP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Alinéa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2: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exceptions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pour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des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concernant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la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coordination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du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transport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ou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l’indemnisation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services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dans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l’intérêt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public</a:t>
            </a:r>
            <a:endParaRPr lang="de-CH" b="1" i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Tx/>
              <a:buChar char="-"/>
              <a:tabLst/>
            </a:pP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Alinéa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3: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pas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encore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)</a:t>
            </a:r>
            <a:r>
              <a:rPr lang="fr-FR" i="1" dirty="0">
                <a:solidFill>
                  <a:schemeClr val="tx1"/>
                </a:solidFill>
                <a:latin typeface="Frutiger Neue"/>
              </a:rPr>
              <a:t> d’exceptions spécifiques au secteur</a:t>
            </a:r>
            <a:endParaRPr lang="de-CH" b="1" i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Tx/>
              <a:buChar char="-"/>
              <a:tabLst/>
            </a:pP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Alinéa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4: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Règl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. (UE)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no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651/2014 et </a:t>
            </a:r>
            <a:r>
              <a:rPr lang="fr-FR" i="1" dirty="0">
                <a:solidFill>
                  <a:schemeClr val="tx1"/>
                </a:solidFill>
                <a:latin typeface="Frutiger Neue"/>
              </a:rPr>
              <a:t>article 9 lu en conjonction avec les</a:t>
            </a:r>
            <a:br>
              <a:rPr lang="fr-FR" i="1" dirty="0">
                <a:solidFill>
                  <a:schemeClr val="tx1"/>
                </a:solidFill>
                <a:latin typeface="Frutiger Neue"/>
              </a:rPr>
            </a:br>
            <a:r>
              <a:rPr lang="fr-FR" i="1" dirty="0">
                <a:solidFill>
                  <a:schemeClr val="tx1"/>
                </a:solidFill>
                <a:latin typeface="Frutiger Neue"/>
              </a:rPr>
              <a:t>articles 5 + 5a du </a:t>
            </a:r>
            <a:r>
              <a:rPr lang="fr-FR" i="1" dirty="0" err="1">
                <a:solidFill>
                  <a:schemeClr val="tx1"/>
                </a:solidFill>
                <a:latin typeface="Frutiger Neue"/>
              </a:rPr>
              <a:t>Règl</a:t>
            </a:r>
            <a:r>
              <a:rPr lang="fr-FR" i="1" dirty="0">
                <a:solidFill>
                  <a:schemeClr val="tx1"/>
                </a:solidFill>
                <a:latin typeface="Frutiger Neue"/>
              </a:rPr>
              <a:t>. (UE) 1370 / 2007, sous les conditions mention- nées à l’article 24 a, alinéa 5, de l’accord sur le transport terrestre</a:t>
            </a: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</a:t>
            </a: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Alinéas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5 – 7: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identiques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à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3 al. 5 – 7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protocole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accord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aérien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et à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13 al. 5 – 7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accord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l’électricité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endParaRPr lang="fr-FR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endParaRPr lang="fr-FR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br>
              <a:rPr lang="fr-FR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1076325" indent="-357188">
              <a:buFontTx/>
              <a:buChar char="-"/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10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5774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  <a:latin typeface="Frutiger Neue"/>
              </a:rPr>
              <a:t>Reprise (dynamique) du droit des aides d’Etat de l’UE (suite)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fr-FR" b="1" i="1" u="sng" dirty="0">
                <a:solidFill>
                  <a:schemeClr val="tx1"/>
                </a:solidFill>
                <a:latin typeface="Frutiger Neue"/>
              </a:rPr>
              <a:t>Prise en compte appropriée des lignes directrices, communications et jurisprudence pertinentes de l'UE en matière d'aides d’Etat</a:t>
            </a:r>
            <a:br>
              <a:rPr lang="fr-FR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Cas </a:t>
            </a:r>
            <a:r>
              <a:rPr lang="de-CH" b="1" i="1" u="sng" dirty="0" err="1">
                <a:solidFill>
                  <a:schemeClr val="tx1"/>
                </a:solidFill>
                <a:latin typeface="Frutiger Neue"/>
              </a:rPr>
              <a:t>particulier</a:t>
            </a: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 «</a:t>
            </a:r>
            <a:r>
              <a:rPr lang="de-CH" b="1" i="1" u="sng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b="1" i="1" u="sng" dirty="0" err="1">
                <a:solidFill>
                  <a:schemeClr val="tx1"/>
                </a:solidFill>
                <a:latin typeface="Frutiger Neue"/>
              </a:rPr>
              <a:t>existantes</a:t>
            </a: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»</a:t>
            </a:r>
          </a:p>
          <a:p>
            <a:pPr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Les aides d’Etat accordées avant ou dans les cinq années suivant l’entrée en vigueur des protocoles relatifs aux aides d’Etat ou de l’accord sur l’électricité ne sont pas soumises à un contrôle. </a:t>
            </a:r>
            <a:r>
              <a:rPr lang="fr-FR" b="1" u="sng" dirty="0">
                <a:solidFill>
                  <a:schemeClr val="tx1"/>
                </a:solidFill>
                <a:latin typeface="Frutiger Neue"/>
              </a:rPr>
              <a:t>Mais attention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: Régime des aides existantes ne bénéficient que d’une protection temporaire. Une fois le délai écoulé, elles peuvent faire l'objet d'un contrôle a posteriori. En revanche, elles ne peuvent en aucun cas faire l'objet d'une demande de rembourse-</a:t>
            </a:r>
            <a:br>
              <a:rPr lang="fr-FR" dirty="0">
                <a:solidFill>
                  <a:schemeClr val="tx1"/>
                </a:solidFill>
                <a:latin typeface="Frutiger Neue"/>
              </a:rPr>
            </a:br>
            <a:r>
              <a:rPr lang="fr-FR" dirty="0">
                <a:solidFill>
                  <a:schemeClr val="tx1"/>
                </a:solidFill>
                <a:latin typeface="Frutiger Neue"/>
              </a:rPr>
              <a:t>ment rétroactive.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1076325" indent="-357188">
              <a:buFontTx/>
              <a:buChar char="-"/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11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6498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  <a:latin typeface="Frutiger Neue"/>
              </a:rPr>
              <a:t>Reprise (dynamique) du droit des aides d’Etat de l’UE (suite)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sz="1800" b="1" dirty="0">
                <a:solidFill>
                  <a:schemeClr val="tx1"/>
                </a:solidFill>
                <a:latin typeface="Frutiger Neue"/>
              </a:rPr>
              <a:t>	</a:t>
            </a:r>
            <a:r>
              <a:rPr lang="de-CH" sz="1800" b="1" u="sng" dirty="0" err="1">
                <a:solidFill>
                  <a:schemeClr val="tx1"/>
                </a:solidFill>
                <a:latin typeface="Frutiger Neue"/>
              </a:rPr>
              <a:t>Conclusions</a:t>
            </a:r>
            <a:endParaRPr lang="de-CH" sz="1800" b="1" u="sng" dirty="0">
              <a:solidFill>
                <a:schemeClr val="tx1"/>
              </a:solidFill>
              <a:latin typeface="Frutiger Neue"/>
            </a:endParaRPr>
          </a:p>
          <a:p>
            <a:pPr marL="355600">
              <a:tabLst/>
            </a:pPr>
            <a:r>
              <a:rPr lang="fr-FR" sz="1800" b="1" i="1" dirty="0">
                <a:solidFill>
                  <a:schemeClr val="tx1"/>
                </a:solidFill>
                <a:latin typeface="Frutiger Neue"/>
              </a:rPr>
              <a:t>	La reprise dynamique du droit de l'UE  se fait que dans le cadre 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des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objectifs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et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champs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d’application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des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accords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concernés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et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3 des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protocoles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des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accords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le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transport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aérien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et le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transport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terrestre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et 	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3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l’accord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l’électricité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. Des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reprises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futurs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du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droit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l’UE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se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feront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en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cas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d’évolutions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la 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législation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en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matière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d’aides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dans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domaines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cou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verts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par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3 des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protcoles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ou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13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l’accord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l’électricité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ainsi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que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par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actes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juridiques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l’UE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figurant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respectivement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aux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annexes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I et III (y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compris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lignes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directives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,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communications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et la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jurisprudence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l‘UE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).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dispositions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3 des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protocoles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(y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compris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actes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législatifs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l’UE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figurant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dans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annexes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I)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ou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13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l’accord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l’électricité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(y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compris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actes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législatifs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l‘UE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figurant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à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l’annexe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III)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sont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directement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applicables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et 	ne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doivent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pas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être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transposées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en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droit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national.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Dès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qu’un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acte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législatif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de 	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l’UE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est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intégré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dans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accords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, il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est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sz="1800" b="1" i="1" dirty="0" err="1">
                <a:solidFill>
                  <a:schemeClr val="tx1"/>
                </a:solidFill>
                <a:latin typeface="Frutiger Neue"/>
              </a:rPr>
              <a:t>applicable</a:t>
            </a:r>
            <a:r>
              <a:rPr lang="de-CH" sz="1800" b="1" i="1" dirty="0">
                <a:solidFill>
                  <a:schemeClr val="tx1"/>
                </a:solidFill>
                <a:latin typeface="Frutiger Neue"/>
              </a:rPr>
              <a:t>.</a:t>
            </a:r>
          </a:p>
          <a:p>
            <a:pPr marL="719137"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12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85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Interprétation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/ Surveillance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Introduction de la loi suisse sur la surveillance des aides d’Etat</a:t>
            </a:r>
            <a:endParaRPr lang="de-CH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Modèle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à deux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piliers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 </a:t>
            </a:r>
          </a:p>
          <a:p>
            <a:pPr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		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Deux autorités de surveillance indépendantes l’une de l’autre: </a:t>
            </a:r>
            <a:br>
              <a:rPr lang="fr-FR" dirty="0">
                <a:solidFill>
                  <a:schemeClr val="tx1"/>
                </a:solidFill>
                <a:latin typeface="Frutiger Neue"/>
              </a:rPr>
            </a:br>
            <a:r>
              <a:rPr lang="fr-FR" dirty="0">
                <a:solidFill>
                  <a:schemeClr val="tx1"/>
                </a:solidFill>
                <a:latin typeface="Frutiger Neue"/>
              </a:rPr>
              <a:t>		CH/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ComCo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; UE/Commission Européenne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En cas d’aides d’Etat soumises à l’obligation de notification en Suisse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 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Avis non contraignant de la 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ComCo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; en cas de non-respect de cet avis, la 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ComCo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peut saisir les tribunaux suisses compétents (sauf en cas d’aides  de l’Assemblée Fédérale et du Conseil Fédéral).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Plainte de concurrents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est possible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Les cantons doivent définir les procédures et les compétences</a:t>
            </a:r>
            <a:endParaRPr lang="de-CH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L’UE ne peut saisir le tribunal arbitral pour des cas d’aides d’Etat individuels en Suisse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13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410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Règlement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des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différends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fr-FR" dirty="0">
                <a:solidFill>
                  <a:schemeClr val="tx1"/>
                </a:solidFill>
                <a:latin typeface="Frutiger Neue"/>
              </a:rPr>
              <a:t>En cas de </a:t>
            </a:r>
            <a:r>
              <a:rPr lang="fr-FR" b="1" dirty="0">
                <a:solidFill>
                  <a:schemeClr val="tx1"/>
                </a:solidFill>
                <a:latin typeface="Frutiger Neue"/>
              </a:rPr>
              <a:t>désaccord entre la Suisse et l’UE concernant l’application du droit des aides d’Etat dans la juridiction respective de chacune affectant la concurrence et le commerce entre CH et l’UE</a:t>
            </a:r>
          </a:p>
          <a:p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Comité mixte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(CM) de l’accord sur le marché intérieur concerné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Si aucun accord n’est trouvé au CM; chaque partie peut soumettre l’affaire </a:t>
            </a:r>
            <a:r>
              <a:rPr lang="fr-FR" u="sng" dirty="0">
                <a:solidFill>
                  <a:schemeClr val="tx1"/>
                </a:solidFill>
                <a:latin typeface="Frutiger Neue"/>
              </a:rPr>
              <a:t>à un tribunal arbitral paritaire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pour décision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Si un tribunal arbitral considère qu'il est pertinent et nécessaire </a:t>
            </a:r>
            <a:r>
              <a:rPr lang="fr-FR" u="sng" dirty="0">
                <a:solidFill>
                  <a:schemeClr val="tx1"/>
                </a:solidFill>
                <a:latin typeface="Frutiger Neue"/>
              </a:rPr>
              <a:t>d'inter-</a:t>
            </a:r>
            <a:br>
              <a:rPr lang="fr-FR" u="sng" dirty="0">
                <a:solidFill>
                  <a:schemeClr val="tx1"/>
                </a:solidFill>
                <a:latin typeface="Frutiger Neue"/>
              </a:rPr>
            </a:br>
            <a:r>
              <a:rPr lang="fr-FR" u="sng" dirty="0" err="1">
                <a:solidFill>
                  <a:schemeClr val="tx1"/>
                </a:solidFill>
                <a:latin typeface="Frutiger Neue"/>
              </a:rPr>
              <a:t>préter</a:t>
            </a:r>
            <a:r>
              <a:rPr lang="fr-FR" u="sng" dirty="0">
                <a:solidFill>
                  <a:schemeClr val="tx1"/>
                </a:solidFill>
                <a:latin typeface="Frutiger Neue"/>
              </a:rPr>
              <a:t> une disposition du droit de l'Union Européenne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, </a:t>
            </a:r>
            <a:r>
              <a:rPr lang="fr-FR" u="sng" dirty="0">
                <a:solidFill>
                  <a:schemeClr val="tx1"/>
                </a:solidFill>
                <a:latin typeface="Frutiger Neue"/>
              </a:rPr>
              <a:t>la Cour de Justice de l'Union Européenne dispose du pouvoir d'interprétation</a:t>
            </a:r>
            <a:endParaRPr lang="de-CH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La Suisse est autonome dans ses décisions concernant les aides d’Etat</a:t>
            </a:r>
            <a:endParaRPr lang="de-CH" u="sng" dirty="0">
              <a:solidFill>
                <a:schemeClr val="tx1"/>
              </a:solidFill>
              <a:latin typeface="Frutiger Neue"/>
            </a:endParaRPr>
          </a:p>
          <a:p>
            <a:pPr>
              <a:tabLst>
                <a:tab pos="176213" algn="l"/>
                <a:tab pos="355600" algn="l"/>
              </a:tabLst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14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6920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Règlement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des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différends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(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suite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Possibles différends devant un tribunal arbitral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</a:t>
            </a:r>
            <a:br>
              <a:rPr lang="de-CH" sz="1000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Pratique d'interprétation des actes juridiques (de l’UE) applicables aux aides d’Etat ou violation de l’obligation d’équivalence (avec une com-</a:t>
            </a:r>
            <a:br>
              <a:rPr lang="fr-FR" dirty="0">
                <a:solidFill>
                  <a:schemeClr val="tx1"/>
                </a:solidFill>
                <a:latin typeface="Frutiger Neue"/>
              </a:rPr>
            </a:br>
            <a:r>
              <a:rPr lang="fr-FR" dirty="0" err="1">
                <a:solidFill>
                  <a:schemeClr val="tx1"/>
                </a:solidFill>
                <a:latin typeface="Frutiger Neue"/>
              </a:rPr>
              <a:t>pétence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d'interprétation plutôt limitée pour la CJUE)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Exceptions spécifiques aux accords (compétence d'interprétation de la CJUE au moins discutable)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Refus de reprise d’actes juridiques de l'UE (en principe, sans 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compé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-</a:t>
            </a:r>
            <a:br>
              <a:rPr lang="fr-FR" dirty="0">
                <a:solidFill>
                  <a:schemeClr val="tx1"/>
                </a:solidFill>
                <a:latin typeface="Frutiger Neue"/>
              </a:rPr>
            </a:br>
            <a:r>
              <a:rPr lang="fr-FR" dirty="0" err="1">
                <a:solidFill>
                  <a:schemeClr val="tx1"/>
                </a:solidFill>
                <a:latin typeface="Frutiger Neue"/>
              </a:rPr>
              <a:t>tence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d'interprétation pour la CJUE)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Accord sur le transport terrestre: influence des aides d’Etat Suisses dans les transports nationaux sur les transports internationaux (avec une compétence d'interprétation plutôt limitée pour la CJUE)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15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5066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Mesures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compensatoires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dirty="0">
                <a:solidFill>
                  <a:schemeClr val="tx1"/>
                </a:solidFill>
                <a:latin typeface="Frutiger Neue"/>
              </a:rPr>
              <a:t>-	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Aucune remarque spécifique en </a:t>
            </a:r>
            <a:r>
              <a:rPr lang="fr-FR">
                <a:solidFill>
                  <a:schemeClr val="tx1"/>
                </a:solidFill>
                <a:latin typeface="Frutiger Neue"/>
              </a:rPr>
              <a:t>matière d'aides 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d’Etat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16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647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Accord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Libre circulation des personnes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Transport terrestre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Agriculture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Transport aérien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ARM (Accord relatif à la reconnaissance mutuelle en matière d’évaluation de la conformité)</a:t>
            </a:r>
          </a:p>
          <a:p>
            <a:pPr marL="342900" indent="-342900">
              <a:buFontTx/>
              <a:buChar char="-"/>
            </a:pPr>
            <a:r>
              <a:rPr lang="de-CH" dirty="0" err="1">
                <a:solidFill>
                  <a:schemeClr val="tx1"/>
                </a:solidFill>
                <a:latin typeface="Frutiger Neue"/>
              </a:rPr>
              <a:t>Électricité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But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Participation mutuelle au marché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Prévention de toute discrimination à l’encontre des entreprises suisses sur le marché intérieur de l’UE et vice versa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Participation au marché intérieur de l’UE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2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236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Instruments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centraux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Reprise dynamique du droit européen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Interprétation uniforme des accords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Surveillance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Règlement des différends en cas de désaccord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But au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regard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des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accords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le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marché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intérieur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Le bon fonctionnement des accords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L’application des règles égales pour tous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 err="1">
                <a:solidFill>
                  <a:schemeClr val="tx1"/>
                </a:solidFill>
                <a:latin typeface="Frutiger Neue"/>
              </a:rPr>
              <a:t>Sécurité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juridique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Ces éléments institutionnels sont réglementés séparément dans chaque accord de marché intérieur.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>
                <a:latin typeface="+mn-lt"/>
              </a:rPr>
              <a:t>Eléments</a:t>
            </a:r>
            <a:r>
              <a:rPr lang="de-CH" dirty="0">
                <a:latin typeface="+mn-lt"/>
              </a:rPr>
              <a:t> </a:t>
            </a:r>
            <a:r>
              <a:rPr lang="de-CH" dirty="0" err="1">
                <a:latin typeface="+mn-lt"/>
              </a:rPr>
              <a:t>institutionnels</a:t>
            </a:r>
            <a:br>
              <a:rPr lang="de-CH" dirty="0">
                <a:latin typeface="+mn-lt"/>
              </a:rPr>
            </a:b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3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3772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  <a:latin typeface="Frutiger Neue"/>
              </a:rPr>
              <a:t>Reprise du droit </a:t>
            </a:r>
            <a:r>
              <a:rPr lang="fr-FR" b="1" u="sng" dirty="0" err="1">
                <a:solidFill>
                  <a:schemeClr val="tx1"/>
                </a:solidFill>
                <a:latin typeface="Frutiger Neue"/>
              </a:rPr>
              <a:t>materiel</a:t>
            </a:r>
            <a:r>
              <a:rPr lang="fr-FR" b="1" u="sng" dirty="0">
                <a:solidFill>
                  <a:schemeClr val="tx1"/>
                </a:solidFill>
                <a:latin typeface="Frutiger Neue"/>
              </a:rPr>
              <a:t> de l’UE en matière des aides d’Etat de l’UE dans les accords suivants</a:t>
            </a:r>
            <a:br>
              <a:rPr lang="de-CH" sz="500" b="1" u="sng" dirty="0">
                <a:solidFill>
                  <a:schemeClr val="tx1"/>
                </a:solidFill>
                <a:latin typeface="Frutiger Neue"/>
              </a:rPr>
            </a:br>
            <a:endParaRPr lang="de-CH" sz="5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Transport terrestre (Protocole sur les aides d’Etat art. 3)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Transport aérien (Protocole sur les aides d’Etat art. 3)</a:t>
            </a: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Electricité (Accord art. 13)</a:t>
            </a:r>
          </a:p>
          <a:p>
            <a:br>
              <a:rPr lang="de-CH" sz="1000" dirty="0">
                <a:solidFill>
                  <a:schemeClr val="tx1"/>
                </a:solidFill>
                <a:latin typeface="Frutiger Neue"/>
              </a:rPr>
            </a:br>
            <a:r>
              <a:rPr lang="de-CH" b="1" u="sng" dirty="0">
                <a:solidFill>
                  <a:schemeClr val="tx1"/>
                </a:solidFill>
                <a:latin typeface="Frutiger Neue"/>
              </a:rPr>
              <a:t>Surveillance / </a:t>
            </a:r>
            <a:r>
              <a:rPr lang="de-CH" b="1" u="sng" dirty="0" err="1">
                <a:solidFill>
                  <a:schemeClr val="tx1"/>
                </a:solidFill>
                <a:latin typeface="Frutiger Neue"/>
              </a:rPr>
              <a:t>Procédure</a:t>
            </a:r>
            <a:endParaRPr lang="de-CH" sz="500" b="1" u="sng" dirty="0">
              <a:solidFill>
                <a:schemeClr val="tx1"/>
              </a:solidFill>
              <a:latin typeface="Frutiger Neue"/>
            </a:endParaRPr>
          </a:p>
          <a:p>
            <a:endParaRPr lang="de-CH" sz="500" b="1" u="sng" dirty="0">
              <a:solidFill>
                <a:schemeClr val="tx1"/>
              </a:solidFill>
              <a:latin typeface="Frutiger Neue"/>
            </a:endParaRPr>
          </a:p>
          <a:p>
            <a:pPr marL="355600" indent="-355600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	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Introduction d’une loi fédérale suisse sur la surveillance des aides d’Etat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sz="1000" b="1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But</a:t>
            </a:r>
            <a:br>
              <a:rPr lang="de-CH" sz="500" b="1" u="sng" dirty="0">
                <a:solidFill>
                  <a:schemeClr val="tx1"/>
                </a:solidFill>
                <a:latin typeface="Frutiger Neue"/>
              </a:rPr>
            </a:br>
            <a:endParaRPr lang="de-CH" sz="5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Prévention des distorsions de concurrence au sein du marché intérieur de l'UE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Garantie d'une égalité de conditions</a:t>
            </a:r>
            <a:br>
              <a:rPr lang="fr-FR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>
                <a:tab pos="176213" algn="l"/>
                <a:tab pos="355600" algn="l"/>
              </a:tabLst>
            </a:pPr>
            <a:r>
              <a:rPr lang="fr-FR" b="1" u="sng" dirty="0">
                <a:solidFill>
                  <a:schemeClr val="tx1"/>
                </a:solidFill>
                <a:latin typeface="Frutiger Neue"/>
              </a:rPr>
              <a:t>L’accord de libre-échange de 1972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(et l’accord sur les marchés publics) </a:t>
            </a:r>
            <a:r>
              <a:rPr lang="fr-FR" b="1" u="sng" dirty="0">
                <a:solidFill>
                  <a:schemeClr val="tx1"/>
                </a:solidFill>
                <a:latin typeface="Frutiger Neue"/>
              </a:rPr>
              <a:t>ne fait (plus) partie de l’ensemble des accords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Obligation de mettre en place un contrôle des aides d’Etat équivalent à celui de l’UE</a:t>
            </a:r>
            <a:br>
              <a:rPr lang="de-CH" dirty="0">
                <a:latin typeface="+mn-lt"/>
              </a:rPr>
            </a:br>
            <a:br>
              <a:rPr lang="de-CH" dirty="0">
                <a:latin typeface="+mn-lt"/>
              </a:rPr>
            </a:b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4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1718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endParaRPr lang="fr-FR" b="1" u="sng" dirty="0">
              <a:solidFill>
                <a:schemeClr val="tx1"/>
              </a:solidFill>
              <a:latin typeface="Frutiger Neue"/>
            </a:endParaRPr>
          </a:p>
          <a:p>
            <a:endParaRPr lang="fr-FR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fr-FR" b="1" u="sng" dirty="0">
                <a:solidFill>
                  <a:schemeClr val="tx1"/>
                </a:solidFill>
                <a:latin typeface="Frutiger Neue"/>
              </a:rPr>
              <a:t>Reprise (dynamique) du droit des aides d’Etat de l’UE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Principe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: situation juridique équivalente à celle existant dans l’UE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Etendue de la reprise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: Conformément aux objectifs et limitée au </a:t>
            </a:r>
            <a:r>
              <a:rPr lang="fr-FR" b="1" dirty="0">
                <a:solidFill>
                  <a:schemeClr val="tx1"/>
                </a:solidFill>
                <a:latin typeface="Frutiger Neue"/>
              </a:rPr>
              <a:t>champ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fr-FR" b="1" dirty="0">
                <a:solidFill>
                  <a:schemeClr val="tx1"/>
                </a:solidFill>
                <a:latin typeface="Frutiger Neue"/>
              </a:rPr>
              <a:t>d’application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de l’accord concerné, y compris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fr-FR" b="1" dirty="0">
                <a:solidFill>
                  <a:schemeClr val="tx1"/>
                </a:solidFill>
                <a:latin typeface="Frutiger Neue"/>
              </a:rPr>
              <a:t>exceptions spécifiques au secteur et à l’accord</a:t>
            </a:r>
            <a:endParaRPr lang="de-CH" b="1" i="1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5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060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endParaRPr lang="fr-FR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fr-FR" b="1" u="sng" dirty="0">
                <a:solidFill>
                  <a:schemeClr val="tx1"/>
                </a:solidFill>
                <a:latin typeface="Frutiger Neue"/>
              </a:rPr>
              <a:t>Reprise (dynamique) du droit des aides d’Etat de l’UE (suite)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Accord </a:t>
            </a:r>
            <a:r>
              <a:rPr lang="de-CH" b="1" i="1" u="sng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b="1" i="1" u="sng" dirty="0" err="1">
                <a:solidFill>
                  <a:schemeClr val="tx1"/>
                </a:solidFill>
                <a:latin typeface="Frutiger Neue"/>
              </a:rPr>
              <a:t>l'électricité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Objectifs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et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champ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d’application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(art. 1 et 2)</a:t>
            </a:r>
          </a:p>
          <a:p>
            <a:pPr marL="357188" indent="-357188">
              <a:buFontTx/>
              <a:buChar char="-"/>
              <a:tabLst/>
            </a:pPr>
            <a:r>
              <a:rPr lang="fr-FR" u="sng" dirty="0">
                <a:solidFill>
                  <a:schemeClr val="tx1"/>
                </a:solidFill>
                <a:latin typeface="Frutiger Neue"/>
              </a:rPr>
              <a:t>Article 13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 (analogue à l’art. 107 TFEU):</a:t>
            </a:r>
            <a:endParaRPr lang="fr-FR" sz="1000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endParaRPr lang="fr-FR" sz="1000" dirty="0">
              <a:solidFill>
                <a:schemeClr val="tx1"/>
              </a:solidFill>
              <a:latin typeface="Frutiger Neue"/>
            </a:endParaRPr>
          </a:p>
          <a:p>
            <a:pPr marL="714375" indent="-357188"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-	</a:t>
            </a:r>
            <a:r>
              <a:rPr lang="fr-FR" b="1" i="1" dirty="0">
                <a:solidFill>
                  <a:schemeClr val="tx1"/>
                </a:solidFill>
                <a:latin typeface="Frutiger Neue"/>
              </a:rPr>
              <a:t>Alinéa 2, let. c/Annexe III</a:t>
            </a:r>
            <a:r>
              <a:rPr lang="fr-FR" b="1" dirty="0">
                <a:solidFill>
                  <a:schemeClr val="tx1"/>
                </a:solidFill>
                <a:latin typeface="Frutiger Neue"/>
              </a:rPr>
              <a:t>:</a:t>
            </a:r>
            <a:r>
              <a:rPr lang="de-CH" b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Exceptions spécifiques au secteur de l’accord (limitée à 10 ans / 6 ans) 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	</a:t>
            </a:r>
          </a:p>
          <a:p>
            <a:pPr marL="1071563" indent="-357188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	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Contributions d’investissement pour les installations de production d’électricité issue énergies renouvelables (art. 25-29 L 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Ene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, art. 50a Loi sur les forces hydrauliques)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1071563" lvl="1" indent="-357188">
              <a:buNone/>
            </a:pPr>
            <a:r>
              <a:rPr lang="de-CH" dirty="0">
                <a:latin typeface="Frutiger Neue"/>
              </a:rPr>
              <a:t>-   	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Prime de marché flottante pour l’injection d’électricité issue d’énergies renouvelables (art. 29a-29e L 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Ene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6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9929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  <a:latin typeface="Frutiger Neue"/>
              </a:rPr>
              <a:t>Reprise (dynamique) du droit des aides d’Etat de l’UE (suite)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Accord </a:t>
            </a:r>
            <a:r>
              <a:rPr lang="de-CH" b="1" i="1" u="sng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b="1" i="1" u="sng" dirty="0" err="1">
                <a:solidFill>
                  <a:schemeClr val="tx1"/>
                </a:solidFill>
                <a:latin typeface="Frutiger Neue"/>
              </a:rPr>
              <a:t>l'électricité</a:t>
            </a: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 (</a:t>
            </a:r>
            <a:r>
              <a:rPr lang="de-CH" b="1" i="1" u="sng" dirty="0" err="1">
                <a:solidFill>
                  <a:schemeClr val="tx1"/>
                </a:solidFill>
                <a:latin typeface="Frutiger Neue"/>
              </a:rPr>
              <a:t>suite</a:t>
            </a: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4375" indent="-357188">
              <a:buFontTx/>
              <a:buChar char="-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Contribution aux coûts d’exploitation alloué pour les installations de biomasse (art. 33a L 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Ene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)</a:t>
            </a:r>
          </a:p>
          <a:p>
            <a:pPr marL="714375" indent="-357188">
              <a:buFontTx/>
              <a:buChar char="-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Garanties pour la géothermie (art. 33 L 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Ene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)</a:t>
            </a:r>
          </a:p>
          <a:p>
            <a:pPr marL="714375" indent="-357188">
              <a:buFontTx/>
              <a:buChar char="-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Indemnisation pour les mesures d’assainissement supplémentaires (art. 80 al. 2 Loi sur la protection des eaux)</a:t>
            </a:r>
          </a:p>
          <a:p>
            <a:pPr marL="714375" indent="-357188">
              <a:buFontTx/>
              <a:buChar char="-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Indemnisation pour les mesures d’assainissement écologique des eaux (art. 34 L </a:t>
            </a:r>
            <a:r>
              <a:rPr lang="fr-FR" dirty="0" err="1">
                <a:solidFill>
                  <a:schemeClr val="tx1"/>
                </a:solidFill>
                <a:latin typeface="Frutiger Neue"/>
              </a:rPr>
              <a:t>Ene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)</a:t>
            </a:r>
          </a:p>
          <a:p>
            <a:pPr marL="714375" indent="-357188">
              <a:buFontTx/>
              <a:buChar char="-"/>
              <a:tabLst/>
            </a:pPr>
            <a:r>
              <a:rPr lang="fr-FR" dirty="0">
                <a:solidFill>
                  <a:schemeClr val="tx1"/>
                </a:solidFill>
                <a:latin typeface="Frutiger Neue"/>
              </a:rPr>
              <a:t>Installations (art. 5 al. 2 let. b / al. 4 Règlement [UE] 2019/943 [illimité])</a:t>
            </a:r>
            <a:br>
              <a:rPr lang="fr-FR" sz="1000" dirty="0">
                <a:solidFill>
                  <a:schemeClr val="tx1"/>
                </a:solidFill>
                <a:latin typeface="Frutiger Neue"/>
              </a:rPr>
            </a:br>
            <a:endParaRPr lang="fr-FR" sz="1000" dirty="0">
              <a:solidFill>
                <a:schemeClr val="tx1"/>
              </a:solidFill>
              <a:latin typeface="Frutiger Neue"/>
            </a:endParaRPr>
          </a:p>
          <a:p>
            <a:pPr marL="355600" indent="-355600">
              <a:buFontTx/>
              <a:buChar char="-"/>
              <a:tabLst/>
            </a:pPr>
            <a:r>
              <a:rPr lang="fr-FR" b="1" i="1" dirty="0" err="1">
                <a:solidFill>
                  <a:schemeClr val="tx1"/>
                </a:solidFill>
                <a:latin typeface="Frutiger Neue"/>
              </a:rPr>
              <a:t>Alinea</a:t>
            </a:r>
            <a:r>
              <a:rPr lang="fr-FR" b="1" i="1" dirty="0">
                <a:solidFill>
                  <a:schemeClr val="tx1"/>
                </a:solidFill>
                <a:latin typeface="Frutiger Neue"/>
              </a:rPr>
              <a:t> 3 let. e</a:t>
            </a:r>
            <a:r>
              <a:rPr lang="fr-FR" b="1" dirty="0">
                <a:solidFill>
                  <a:schemeClr val="tx1"/>
                </a:solidFill>
                <a:latin typeface="Frutiger Neue"/>
              </a:rPr>
              <a:t>: 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Pas (encore) d'exceptions discrétionnaires spécifiques au secteur</a:t>
            </a:r>
          </a:p>
          <a:p>
            <a:pPr marL="355600" indent="-355600">
              <a:buFontTx/>
              <a:buChar char="-"/>
              <a:tabLst/>
            </a:pPr>
            <a:endParaRPr lang="de-CH" b="1" i="1" dirty="0">
              <a:solidFill>
                <a:schemeClr val="tx1"/>
              </a:solidFill>
              <a:latin typeface="Frutiger Neue"/>
            </a:endParaRPr>
          </a:p>
          <a:p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7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45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F07B9D5-F977-D647-E6EC-F4191D190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1470390"/>
            <a:ext cx="8027999" cy="4440284"/>
          </a:xfrm>
        </p:spPr>
        <p:txBody>
          <a:bodyPr/>
          <a:lstStyle/>
          <a:p>
            <a:r>
              <a:rPr lang="de-CH" b="1" u="sng" dirty="0">
                <a:latin typeface="Frutiger Neue"/>
              </a:rPr>
              <a:t>Reprise (</a:t>
            </a:r>
            <a:r>
              <a:rPr lang="de-CH" b="1" u="sng" dirty="0" err="1">
                <a:latin typeface="Frutiger Neue"/>
              </a:rPr>
              <a:t>dynamique</a:t>
            </a:r>
            <a:r>
              <a:rPr lang="de-CH" b="1" u="sng" dirty="0">
                <a:latin typeface="Frutiger Neue"/>
              </a:rPr>
              <a:t>) du </a:t>
            </a:r>
            <a:r>
              <a:rPr lang="de-CH" b="1" u="sng" dirty="0" err="1">
                <a:latin typeface="Frutiger Neue"/>
              </a:rPr>
              <a:t>droit</a:t>
            </a:r>
            <a:r>
              <a:rPr lang="de-CH" b="1" u="sng" dirty="0">
                <a:latin typeface="Frutiger Neue"/>
              </a:rPr>
              <a:t> des </a:t>
            </a:r>
            <a:r>
              <a:rPr lang="de-CH" b="1" u="sng" dirty="0" err="1">
                <a:latin typeface="Frutiger Neue"/>
              </a:rPr>
              <a:t>aides</a:t>
            </a:r>
            <a:r>
              <a:rPr lang="de-CH" b="1" u="sng" dirty="0">
                <a:latin typeface="Frutiger Neue"/>
              </a:rPr>
              <a:t> </a:t>
            </a:r>
            <a:r>
              <a:rPr lang="de-CH" b="1" u="sng" dirty="0" err="1">
                <a:latin typeface="Frutiger Neue"/>
              </a:rPr>
              <a:t>d’Etat</a:t>
            </a:r>
            <a:r>
              <a:rPr lang="de-CH" b="1" u="sng" dirty="0">
                <a:latin typeface="Frutiger Neue"/>
              </a:rPr>
              <a:t> de </a:t>
            </a:r>
            <a:r>
              <a:rPr lang="de-CH" b="1" u="sng" dirty="0" err="1">
                <a:latin typeface="Frutiger Neue"/>
              </a:rPr>
              <a:t>l’UE</a:t>
            </a:r>
            <a:r>
              <a:rPr lang="de-CH" b="1" u="sng" dirty="0">
                <a:latin typeface="Frutiger Neue"/>
              </a:rPr>
              <a:t> (</a:t>
            </a:r>
            <a:r>
              <a:rPr lang="de-CH" b="1" u="sng" dirty="0" err="1">
                <a:latin typeface="Frutiger Neue"/>
              </a:rPr>
              <a:t>suite</a:t>
            </a:r>
            <a:r>
              <a:rPr lang="de-CH" b="1" u="sng" dirty="0">
                <a:latin typeface="Frutiger Neue"/>
              </a:rPr>
              <a:t>)</a:t>
            </a:r>
            <a:br>
              <a:rPr lang="de-CH" sz="1000" b="1" u="sng" dirty="0">
                <a:latin typeface="Frutiger Neue"/>
              </a:rPr>
            </a:br>
            <a:endParaRPr lang="de-CH" sz="1000" b="1" u="sng" dirty="0">
              <a:latin typeface="Frutiger Neue"/>
            </a:endParaRPr>
          </a:p>
          <a:p>
            <a:r>
              <a:rPr lang="de-CH" b="1" i="1" u="sng" dirty="0">
                <a:latin typeface="Frutiger Neue"/>
              </a:rPr>
              <a:t>Accord </a:t>
            </a:r>
            <a:r>
              <a:rPr lang="de-CH" b="1" i="1" u="sng" dirty="0" err="1">
                <a:latin typeface="Frutiger Neue"/>
              </a:rPr>
              <a:t>sur</a:t>
            </a:r>
            <a:r>
              <a:rPr lang="de-CH" b="1" i="1" u="sng" dirty="0">
                <a:latin typeface="Frutiger Neue"/>
              </a:rPr>
              <a:t> </a:t>
            </a:r>
            <a:r>
              <a:rPr lang="de-CH" b="1" i="1" u="sng" dirty="0" err="1">
                <a:latin typeface="Frutiger Neue"/>
              </a:rPr>
              <a:t>l’électricité</a:t>
            </a:r>
            <a:r>
              <a:rPr lang="de-CH" b="1" i="1" u="sng" dirty="0">
                <a:latin typeface="Frutiger Neue"/>
              </a:rPr>
              <a:t> (</a:t>
            </a:r>
            <a:r>
              <a:rPr lang="de-CH" b="1" i="1" u="sng" dirty="0" err="1">
                <a:latin typeface="Frutiger Neue"/>
              </a:rPr>
              <a:t>suite</a:t>
            </a:r>
            <a:r>
              <a:rPr lang="de-CH" b="1" i="1" u="sng" dirty="0">
                <a:latin typeface="Frutiger Neue"/>
              </a:rPr>
              <a:t>)</a:t>
            </a:r>
          </a:p>
          <a:p>
            <a:pPr marL="719138" indent="-363538">
              <a:buFontTx/>
              <a:buChar char="-"/>
              <a:tabLst/>
            </a:pP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Alinéa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4/Annexe  III: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Exceptions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selon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Règlement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(UE)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no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.  651/2014 (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Chapitres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I und III) et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décision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 la </a:t>
            </a:r>
            <a:r>
              <a:rPr lang="de-CH" dirty="0" err="1">
                <a:latin typeface="Frutiger Neue"/>
              </a:rPr>
              <a:t>Commission</a:t>
            </a:r>
            <a:r>
              <a:rPr lang="de-CH" dirty="0">
                <a:latin typeface="Frutiger Neue"/>
              </a:rPr>
              <a:t> Européenne du 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20.12.2011 relative é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l’application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l’article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106, par. 2 TFEU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aux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sous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forme de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compensations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service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public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(art. 1 – 6)</a:t>
            </a:r>
          </a:p>
          <a:p>
            <a:pPr marL="719138" indent="-363538">
              <a:buFontTx/>
              <a:buChar char="-"/>
              <a:tabLst/>
            </a:pP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Alinéa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5: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latin typeface="Frutiger Neue"/>
              </a:rPr>
              <a:t>Aides</a:t>
            </a:r>
            <a:r>
              <a:rPr lang="de-CH" i="1" dirty="0">
                <a:latin typeface="Frutiger Neue"/>
              </a:rPr>
              <a:t> </a:t>
            </a:r>
            <a:r>
              <a:rPr lang="de-CH" i="1" dirty="0" err="1">
                <a:latin typeface="Frutiger Neue"/>
              </a:rPr>
              <a:t>d’Etat</a:t>
            </a:r>
            <a:r>
              <a:rPr lang="de-CH" i="1" dirty="0">
                <a:latin typeface="Frutiger Neue"/>
              </a:rPr>
              <a:t> </a:t>
            </a:r>
            <a:r>
              <a:rPr lang="de-CH" i="1" dirty="0" err="1">
                <a:latin typeface="Frutiger Neue"/>
              </a:rPr>
              <a:t>aux</a:t>
            </a:r>
            <a:r>
              <a:rPr lang="de-CH" i="1" dirty="0">
                <a:latin typeface="Frutiger Neue"/>
              </a:rPr>
              <a:t> </a:t>
            </a:r>
            <a:r>
              <a:rPr lang="de-CH" i="1" dirty="0" err="1">
                <a:latin typeface="Frutiger Neue"/>
              </a:rPr>
              <a:t>e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ntreprises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chargées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de la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gestion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services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d’intérêt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économique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i="1" dirty="0" err="1">
                <a:solidFill>
                  <a:schemeClr val="tx1"/>
                </a:solidFill>
                <a:latin typeface="Frutiger Neue"/>
              </a:rPr>
              <a:t>général</a:t>
            </a:r>
            <a:endParaRPr lang="de-CH" i="1" dirty="0">
              <a:latin typeface="Frutiger Neue"/>
            </a:endParaRPr>
          </a:p>
          <a:p>
            <a:pPr marL="719138" indent="-363538">
              <a:buFontTx/>
              <a:buChar char="-"/>
              <a:tabLst/>
            </a:pP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Alinéa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6/Annexe III: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«de-minimis» (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Règlement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[UE]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no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. 2023/2831 et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no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. 2023/2832)</a:t>
            </a:r>
          </a:p>
          <a:p>
            <a:pPr>
              <a:tabLst/>
            </a:pPr>
            <a:r>
              <a:rPr lang="de-CH" b="1" dirty="0">
                <a:latin typeface="Frutiger Neue"/>
              </a:rPr>
              <a:t>(</a:t>
            </a:r>
            <a:r>
              <a:rPr lang="de-CH" b="1" dirty="0" err="1">
                <a:latin typeface="Frutiger Neue"/>
              </a:rPr>
              <a:t>D’autres</a:t>
            </a:r>
            <a:r>
              <a:rPr lang="de-CH" b="1" dirty="0">
                <a:latin typeface="Frutiger Neue"/>
              </a:rPr>
              <a:t>) </a:t>
            </a:r>
            <a:r>
              <a:rPr lang="de-CH" b="1" dirty="0" err="1">
                <a:latin typeface="Frutiger Neue"/>
              </a:rPr>
              <a:t>exceptions</a:t>
            </a:r>
            <a:r>
              <a:rPr lang="de-CH" b="1" dirty="0">
                <a:latin typeface="Frutiger Neue"/>
              </a:rPr>
              <a:t> </a:t>
            </a:r>
            <a:r>
              <a:rPr lang="de-CH" b="1" dirty="0" err="1">
                <a:latin typeface="Frutiger Neue"/>
              </a:rPr>
              <a:t>spécifiques</a:t>
            </a:r>
            <a:r>
              <a:rPr lang="de-CH" b="1" dirty="0">
                <a:latin typeface="Frutiger Neue"/>
              </a:rPr>
              <a:t> au </a:t>
            </a:r>
            <a:r>
              <a:rPr lang="de-CH" b="1" dirty="0" err="1">
                <a:latin typeface="Frutiger Neue"/>
              </a:rPr>
              <a:t>secteur</a:t>
            </a:r>
            <a:r>
              <a:rPr lang="de-CH" b="1" dirty="0">
                <a:latin typeface="Frutiger Neue"/>
              </a:rPr>
              <a:t>, </a:t>
            </a:r>
            <a:r>
              <a:rPr lang="de-CH" b="1" dirty="0" err="1">
                <a:latin typeface="Frutiger Neue"/>
              </a:rPr>
              <a:t>conformemént</a:t>
            </a:r>
            <a:r>
              <a:rPr lang="de-CH" b="1" dirty="0">
                <a:latin typeface="Frutiger Neue"/>
              </a:rPr>
              <a:t> à </a:t>
            </a:r>
            <a:r>
              <a:rPr lang="de-CH" b="1" dirty="0" err="1">
                <a:latin typeface="Frutiger Neue"/>
              </a:rPr>
              <a:t>l’article</a:t>
            </a:r>
            <a:r>
              <a:rPr lang="de-CH" b="1" dirty="0">
                <a:latin typeface="Frutiger Neue"/>
              </a:rPr>
              <a:t> 13, par. 3 et 4, </a:t>
            </a:r>
            <a:r>
              <a:rPr lang="de-CH" b="1" dirty="0" err="1">
                <a:latin typeface="Frutiger Neue"/>
              </a:rPr>
              <a:t>peuvent</a:t>
            </a:r>
            <a:r>
              <a:rPr lang="de-CH" b="1" dirty="0">
                <a:latin typeface="Frutiger Neue"/>
              </a:rPr>
              <a:t> </a:t>
            </a:r>
            <a:r>
              <a:rPr lang="de-CH" b="1" dirty="0" err="1">
                <a:latin typeface="Frutiger Neue"/>
              </a:rPr>
              <a:t>être</a:t>
            </a:r>
            <a:r>
              <a:rPr lang="de-CH" b="1" dirty="0">
                <a:latin typeface="Frutiger Neue"/>
              </a:rPr>
              <a:t> </a:t>
            </a:r>
            <a:r>
              <a:rPr lang="de-CH" b="1" dirty="0" err="1">
                <a:latin typeface="Frutiger Neue"/>
              </a:rPr>
              <a:t>introduites</a:t>
            </a:r>
            <a:r>
              <a:rPr lang="de-CH" b="1" dirty="0">
                <a:latin typeface="Frutiger Neue"/>
              </a:rPr>
              <a:t> par le Comité mixte (art. 13. par. 7).</a:t>
            </a: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Tx/>
              <a:buChar char="-"/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Tx/>
              <a:buChar char="-"/>
              <a:tabLst/>
            </a:pPr>
            <a:endParaRPr lang="de-CH" sz="1000" b="1" i="1" dirty="0">
              <a:solidFill>
                <a:schemeClr val="tx1"/>
              </a:solidFill>
              <a:latin typeface="Frutiger Neue"/>
            </a:endParaRPr>
          </a:p>
          <a:p>
            <a:pPr marL="714375" indent="-357188"/>
            <a:endParaRPr lang="de-CH" b="1" i="1" u="sng" dirty="0">
              <a:latin typeface="Frutiger Neue"/>
            </a:endParaRPr>
          </a:p>
          <a:p>
            <a:endParaRPr lang="de-CH" b="1" i="1" u="sng" dirty="0">
              <a:latin typeface="Frutiger Neue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BF30B6E-3653-18C6-1C21-2280D411B7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2700660-58BC-5BD6-0FF9-7C98BAB1F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Application</a:t>
            </a:r>
            <a:r>
              <a:rPr lang="de-CH" dirty="0"/>
              <a:t> des </a:t>
            </a:r>
            <a:r>
              <a:rPr lang="de-CH" dirty="0" err="1"/>
              <a:t>éléments</a:t>
            </a:r>
            <a:r>
              <a:rPr lang="de-CH" dirty="0"/>
              <a:t> </a:t>
            </a:r>
            <a:r>
              <a:rPr lang="de-CH" dirty="0" err="1"/>
              <a:t>institutionnels</a:t>
            </a:r>
            <a:r>
              <a:rPr lang="de-CH" dirty="0"/>
              <a:t> </a:t>
            </a:r>
            <a:r>
              <a:rPr lang="de-CH" dirty="0" err="1"/>
              <a:t>dans</a:t>
            </a:r>
            <a:r>
              <a:rPr lang="de-CH" dirty="0"/>
              <a:t> le </a:t>
            </a:r>
            <a:r>
              <a:rPr lang="de-CH" dirty="0" err="1"/>
              <a:t>domaine</a:t>
            </a:r>
            <a:r>
              <a:rPr lang="de-CH" dirty="0"/>
              <a:t> du </a:t>
            </a:r>
            <a:r>
              <a:rPr lang="de-CH" dirty="0" err="1"/>
              <a:t>droit</a:t>
            </a:r>
            <a:r>
              <a:rPr lang="de-CH" dirty="0"/>
              <a:t> des </a:t>
            </a:r>
            <a:r>
              <a:rPr lang="de-CH" dirty="0" err="1"/>
              <a:t>aides</a:t>
            </a:r>
            <a:r>
              <a:rPr lang="de-CH" dirty="0"/>
              <a:t> </a:t>
            </a:r>
            <a:r>
              <a:rPr lang="de-CH" dirty="0" err="1"/>
              <a:t>d’Etat</a:t>
            </a:r>
            <a:r>
              <a:rPr lang="de-CH" dirty="0"/>
              <a:t> (</a:t>
            </a:r>
            <a:r>
              <a:rPr lang="de-CH" dirty="0" err="1"/>
              <a:t>suite</a:t>
            </a:r>
            <a:r>
              <a:rPr lang="de-CH" dirty="0"/>
              <a:t>)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CA2CF2-997F-5B39-80C0-58D25619A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045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  <a:latin typeface="Frutiger Neue"/>
              </a:rPr>
              <a:t>Reprise (dynamique) du droit des aides d’Etat de l’UE (suite)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br>
              <a:rPr lang="de-CH" sz="1000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fr-FR" b="1" i="1" u="sng" dirty="0">
                <a:solidFill>
                  <a:schemeClr val="tx1"/>
                </a:solidFill>
                <a:latin typeface="Frutiger Neue"/>
              </a:rPr>
              <a:t>Accord sur le transport aérien</a:t>
            </a:r>
            <a:br>
              <a:rPr lang="fr-FR" sz="1000" b="1" i="1" u="sng" dirty="0">
                <a:solidFill>
                  <a:schemeClr val="tx1"/>
                </a:solidFill>
                <a:latin typeface="Frutiger Neue"/>
              </a:rPr>
            </a:br>
            <a:endParaRPr lang="de-CH" sz="1000" b="1" i="1" u="sng" dirty="0">
              <a:solidFill>
                <a:schemeClr val="tx1"/>
              </a:solidFill>
              <a:latin typeface="Frutiger Neue"/>
            </a:endParaRPr>
          </a:p>
          <a:p>
            <a:pPr marL="355600" indent="-355600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  -	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Objectifs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et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champ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d’application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(art. 1 et 2)</a:t>
            </a:r>
            <a:endParaRPr lang="de-CH" u="sng" dirty="0">
              <a:solidFill>
                <a:schemeClr val="tx1"/>
              </a:solidFill>
              <a:latin typeface="Frutiger Neue"/>
            </a:endParaRPr>
          </a:p>
          <a:p>
            <a:pPr marL="355600" indent="-355600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  -	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Article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3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protocole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(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analogue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à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l’art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. 107 TFEU et à la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structure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l’art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. 13 de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l’accord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l’électricité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et de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l’art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. 3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protocole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les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aides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d’Etat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l’accord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sur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le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transport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terrestre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):</a:t>
            </a:r>
            <a:br>
              <a:rPr lang="de-CH" sz="1000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714375" indent="-357188">
              <a:buFontTx/>
              <a:buChar char="-"/>
              <a:tabLst/>
            </a:pPr>
            <a:r>
              <a:rPr lang="de-CH" b="1" dirty="0" err="1">
                <a:solidFill>
                  <a:schemeClr val="tx1"/>
                </a:solidFill>
                <a:latin typeface="Frutiger Neue"/>
              </a:rPr>
              <a:t>Alinéas</a:t>
            </a:r>
            <a:r>
              <a:rPr lang="de-CH" b="1" dirty="0">
                <a:solidFill>
                  <a:schemeClr val="tx1"/>
                </a:solidFill>
                <a:latin typeface="Frutiger Neue"/>
              </a:rPr>
              <a:t> 2 et 3: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pas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encore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) d’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exceptions spécifiques au secteur</a:t>
            </a:r>
          </a:p>
          <a:p>
            <a:pPr marL="714375" indent="-357188">
              <a:buFontTx/>
              <a:buChar char="-"/>
              <a:tabLst/>
            </a:pPr>
            <a:r>
              <a:rPr lang="fr-FR" b="1" dirty="0">
                <a:solidFill>
                  <a:schemeClr val="tx1"/>
                </a:solidFill>
                <a:latin typeface="Frutiger Neue"/>
              </a:rPr>
              <a:t>Alinéas 4 – 6 et annexe I 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(sections C et D)</a:t>
            </a:r>
            <a:r>
              <a:rPr lang="fr-FR" b="1" dirty="0">
                <a:solidFill>
                  <a:schemeClr val="tx1"/>
                </a:solidFill>
                <a:latin typeface="Frutiger Neue"/>
              </a:rPr>
              <a:t>: </a:t>
            </a:r>
            <a:r>
              <a:rPr lang="fr-FR" dirty="0">
                <a:solidFill>
                  <a:schemeClr val="tx1"/>
                </a:solidFill>
                <a:latin typeface="Frutiger Neue"/>
              </a:rPr>
              <a:t>identiques à l’accord sur l’électricité (art. 13 par 4 – 6/annexe III, sections C/D)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55600"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fr-FR" b="1" i="1" dirty="0">
                <a:solidFill>
                  <a:schemeClr val="tx1"/>
                </a:solidFill>
                <a:latin typeface="Frutiger Neue"/>
              </a:rPr>
              <a:t>Des exceptions spécifiques au secteur, conformément à l’article 3, al. 3 et 4 du protocole sur les aides d’Etat, peuvent être introduites par le Comité mixte (article 3, al. 7).</a:t>
            </a: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Application des éléments institutionnels dans le domaine du droit des aides d’Etat (suite)</a:t>
            </a: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9</a:t>
            </a:fld>
            <a:r>
              <a:rPr lang="de-DE" dirty="0"/>
              <a:t>      # 2975620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37089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Folie 1&quot;/&gt;&lt;property id=&quot;20307&quot; value=&quot;256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Presentation2">
  <a:themeElements>
    <a:clrScheme name="Prager Dreifuss Def">
      <a:dk1>
        <a:srgbClr val="000000"/>
      </a:dk1>
      <a:lt1>
        <a:sysClr val="window" lastClr="FFFFFF"/>
      </a:lt1>
      <a:dk2>
        <a:srgbClr val="A50931"/>
      </a:dk2>
      <a:lt2>
        <a:srgbClr val="FFFFFF"/>
      </a:lt2>
      <a:accent1>
        <a:srgbClr val="A50931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A50931"/>
      </a:hlink>
      <a:folHlink>
        <a:srgbClr val="A50931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D_Powerpoint_Designvorlagen.potm" id="{C283E89D-6F37-4A37-B12F-42BC7D57B822}" vid="{B7D76FE3-3002-4D59-8E29-2B67224B98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.xml><?xml version="1.0" encoding="utf-8"?>
<properties xmlns="http://www.imanage.com/work/xmlschema">
  <documentid>IMDB_DMS!2975620.1</documentid>
  <senderid>PHILIPP.ZURKINDEN@PRAGER-DREIFUSS.COM</senderid>
  <senderemail>PHILIPP.ZURKINDEN@PRAGER-DREIFUSS.COM</senderemail>
  <lastmodified>2026-03-23T23:21:28.0000000+01:00</lastmodified>
  <database>IMDB_DMS</database>
</propertie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arlDocEparl" ma:contentTypeID="0x010100F71585DFDA751D469ADC5A68BF7DD0BA0100A5783CB89D907D438DB10C6F5B6CE298" ma:contentTypeVersion="12" ma:contentTypeDescription="Ein neues Dokument erstellen." ma:contentTypeScope="" ma:versionID="8fc202970ed3d7b0c1951ab0bf807087">
  <xsd:schema xmlns:xsd="http://www.w3.org/2001/XMLSchema" xmlns:xs="http://www.w3.org/2001/XMLSchema" xmlns:p="http://schemas.microsoft.com/office/2006/metadata/properties" xmlns:ns2="7f707e96-1f10-4a6c-ae52-3ad34ac89802" targetNamespace="http://schemas.microsoft.com/office/2006/metadata/properties" ma:root="true" ma:fieldsID="6ea58144b2362a816352039280fa3a46" ns2:_="">
    <xsd:import namespace="7f707e96-1f10-4a6c-ae52-3ad34ac89802"/>
    <xsd:element name="properties">
      <xsd:complexType>
        <xsd:sequence>
          <xsd:element name="documentManagement">
            <xsd:complexType>
              <xsd:all>
                <xsd:element ref="ns2:Teildossier" minOccurs="0"/>
                <xsd:element ref="ns2:TeildossierZusatz" minOccurs="0"/>
                <xsd:element ref="ns2:Dokumentendatum"/>
                <xsd:element ref="ns2:Klassifizierung" minOccurs="0"/>
                <xsd:element ref="ns2:Dokumententyp"/>
                <xsd:element ref="ns2:Anzeigesprachen" minOccurs="0"/>
                <xsd:element ref="ns2:Autor"/>
                <xsd:element ref="ns2:Aktenzeichen" minOccurs="0"/>
                <xsd:element ref="ns2:e-parl" minOccurs="0"/>
                <xsd:element ref="ns2:Entklassifizierungsvermer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07e96-1f10-4a6c-ae52-3ad34ac89802" elementFormDefault="qualified">
    <xsd:import namespace="http://schemas.microsoft.com/office/2006/documentManagement/types"/>
    <xsd:import namespace="http://schemas.microsoft.com/office/infopath/2007/PartnerControls"/>
    <xsd:element name="Teildossier" ma:index="5" nillable="true" ma:displayName="Teildossier--Sous-dossier" ma:default="" ma:internalName="Teildossier" ma:readOnly="false">
      <xsd:simpleType>
        <xsd:union memberTypes="dms:Text">
          <xsd:simpleType>
            <xsd:restriction base="dms:Choice">
              <xsd:enumeration value="Anträge, Fahnen--Propositions, dépliants"/>
              <xsd:enumeration value="Berichte--Rapports"/>
              <xsd:enumeration value="Dokumentation (alle Dokumente)--Documentation (tous les documents)"/>
              <xsd:enumeration value="Nicht sitzungsbezogene Unterlagen--Documents non liés à une séance particulière"/>
              <xsd:enumeration value="Protokolle--Procès-verbaux"/>
            </xsd:restriction>
          </xsd:simpleType>
        </xsd:union>
      </xsd:simpleType>
    </xsd:element>
    <xsd:element name="TeildossierZusatz" ma:index="6" nillable="true" ma:displayName="Teildossier-Zusatz--Supplément au sous-dossier" ma:default="" ma:internalName="TeildossierZusatz" ma:readOnly="false">
      <xsd:simpleType>
        <xsd:union memberTypes="dms:Text">
          <xsd:simpleType>
            <xsd:restriction base="dms:Choice">
              <xsd:enumeration value="1. Berichts- und Erlassentwurf / Stellungnahme des Bundesrates--Avant-projet de rapport et d'acte législatif / Prise de position du Conseil fédéral"/>
              <xsd:enumeration value="1. Botschaft des Bundesrates--Message du Conseil fédéral"/>
              <xsd:enumeration value="1. Text der Petition / Stellungnahme des Departements--Texte de la pétition / Prise de position du département"/>
              <xsd:enumeration value="1. Text der Standes- / parlamentarischen Initiative--Texte de l'initiaitve parlementaire/cantonale"/>
              <xsd:enumeration value="1. Text des Vorstosses--Texte de l'intervention"/>
              <xsd:enumeration value="10. Vernehmlassung--Consultation"/>
              <xsd:enumeration value="2. Fahnen und Anträge--Dépliants et propositions"/>
              <xsd:enumeration value="3. Verhandlungen der Räte und Kommissionen--Délibérations des Conseils et Commissions"/>
              <xsd:enumeration value="4. Parlamentarische Vorstösse und Initiativen / Verwandte Geschäfte--Interventions et initiatives parlementaires / objets apparentés"/>
              <xsd:enumeration value="5. Rechtsgrundlagen--Bases légales"/>
              <xsd:enumeration value="6. Berichte--Rapports"/>
              <xsd:enumeration value="7. Korrespondenzen--Correspondences"/>
              <xsd:enumeration value="8. Literatur--Littérature"/>
              <xsd:enumeration value="9. Weitere Unterlagen--Autres documents"/>
            </xsd:restriction>
          </xsd:simpleType>
        </xsd:union>
      </xsd:simpleType>
    </xsd:element>
    <xsd:element name="Dokumentendatum" ma:index="7" ma:displayName="Dok.datum--Date du doc." ma:default="[today]" ma:format="DateOnly" ma:internalName="Dokumentendatum" ma:readOnly="false">
      <xsd:simpleType>
        <xsd:restriction base="dms:DateTime"/>
      </xsd:simpleType>
    </xsd:element>
    <xsd:element name="Klassifizierung" ma:index="8" nillable="true" ma:displayName="Klassifizierung--Classification" ma:default="INTERN--INTERNE" ma:internalName="Klassifizierung" ma:readOnly="false">
      <xsd:simpleType>
        <xsd:restriction base="dms:Choice">
          <xsd:enumeration value=""/>
          <xsd:enumeration value="INTERN--INTERNE"/>
          <xsd:enumeration value="VERTRAULICH--CONFIDENTIEL"/>
          <xsd:enumeration value="GEHEIM--SECRET"/>
        </xsd:restriction>
      </xsd:simpleType>
    </xsd:element>
    <xsd:element name="Dokumententyp" ma:index="9" ma:displayName="Dokumententyp--Type de document" ma:format="Dropdown" ma:internalName="Dokumententyp" ma:readOnly="false">
      <xsd:simpleType>
        <xsd:restriction base="dms:Choice">
          <xsd:enumeration value="Sitzungseinladung--Invitation séance"/>
          <xsd:enumeration value="Protokoll--Procès-verbal"/>
          <xsd:enumeration value="Kommissionsprotokoll--PV-Commission"/>
          <xsd:enumeration value="Korrespondenz--Correspondance"/>
          <xsd:enumeration value="Medienmitteilung--Communiqué de presse"/>
          <xsd:enumeration value="Drehbuch--Scénario"/>
          <xsd:enumeration value="Unterlagen der Bundesverwaltung--Documents émanant de l'admin. fédérale"/>
          <xsd:enumeration value="Unterlagen Dritter--Documents émanant de tiers"/>
          <xsd:enumeration value="Unterlagen der PVK--Documents émanant du CPA"/>
          <xsd:enumeration value="Bericht--Rapport"/>
          <xsd:enumeration value="Bericht des Bundesrates--Rapport du Conseil fédéral"/>
          <xsd:enumeration value="Arbeitspapier--Document de travail"/>
          <xsd:enumeration value="Dokumentation--Documentation"/>
          <xsd:enumeration value="Dokumentationsverzeichnis--Liste de documents"/>
          <xsd:enumeration value="Antrag--Proposition"/>
          <xsd:enumeration value="Fahne--Dépliant"/>
          <xsd:enumeration value="Vorstoss--Intervention"/>
          <xsd:enumeration value="Fragen, Antworten--Questions, réponses"/>
          <xsd:enumeration value="Stellungnahme--Prise de position"/>
          <xsd:enumeration value="Empfehlung--Recommandation"/>
          <xsd:enumeration value="Präsentation--Présentation"/>
          <xsd:enumeration value="Publikation--Publication"/>
          <xsd:enumeration value="Vertrag--Contrat"/>
          <xsd:enumeration value="Bestellung--Commande"/>
          <xsd:enumeration value="Auftrag--Mandat"/>
          <xsd:enumeration value="Offerte--Soumission"/>
          <xsd:enumeration value="Planung--Planification"/>
          <xsd:enumeration value="Programm--Programme"/>
          <xsd:enumeration value="Botschaft--Message"/>
          <xsd:enumeration value="Rede--Discours"/>
          <xsd:enumeration value="Weisungen--Instructions"/>
          <xsd:enumeration value="Rechnung--Facture"/>
          <xsd:enumeration value="Baupläne--Plans constructions et aménagement"/>
          <xsd:enumeration value="Presseschau--Revue de presse"/>
          <xsd:enumeration value="Tagesordnung--Ordre du jour"/>
          <xsd:enumeration value="Fragestunde--Heure des questions"/>
          <xsd:enumeration value="Rednerliste--Liste des orateurs"/>
          <xsd:enumeration value="Schlussabstimmungstext--Texte pour le vote final"/>
          <xsd:enumeration value="Bericht in Erfüllung des Vorstosses--Rapport en réponse à l'intervention"/>
          <xsd:enumeration value="Vorabpublikation--Prépublication"/>
          <xsd:enumeration value="Vorabpublikation Pa.Iv.--Prépublication iv.pa."/>
          <xsd:enumeration value="Parl. Vorstösse--Interventions parlementaires"/>
          <xsd:enumeration value="Eingereichte Vorstösse--Interventions déposées"/>
        </xsd:restriction>
      </xsd:simpleType>
    </xsd:element>
    <xsd:element name="Anzeigesprachen" ma:index="10" nillable="true" ma:displayName="Anzeigesprachen--Langue d'affichage" ma:default="" ma:internalName="Anzeigesprache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e"/>
                    <xsd:enumeration value="fr"/>
                    <xsd:enumeration value="it"/>
                  </xsd:restriction>
                </xsd:simpleType>
              </xsd:element>
            </xsd:sequence>
          </xsd:extension>
        </xsd:complexContent>
      </xsd:complexType>
    </xsd:element>
    <xsd:element name="Autor" ma:index="11" ma:displayName="AutorIn--Auteur" ma:internalName="Autor" ma:readOnly="false">
      <xsd:simpleType>
        <xsd:restriction base="dms:Text"/>
      </xsd:simpleType>
    </xsd:element>
    <xsd:element name="Aktenzeichen" ma:index="12" nillable="true" ma:displayName="Aktenzeichen--Référence" ma:internalName="Aktenzeichen" ma:readOnly="false">
      <xsd:simpleType>
        <xsd:restriction base="dms:Text"/>
      </xsd:simpleType>
    </xsd:element>
    <xsd:element name="e-parl" ma:index="13" nillable="true" ma:displayName="e-parl" ma:internalName="e_x002d_parl" ma:readOnly="false">
      <xsd:simpleType>
        <xsd:restriction base="dms:Boolean"/>
      </xsd:simpleType>
    </xsd:element>
    <xsd:element name="Entklassifizierungsvermerk" ma:index="14" nillable="true" ma:displayName="Entklassifizierungsvermerk--Note de déclassification" ma:internalName="Entklassifizierungsvermerk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Inhaltstyp"/>
        <xsd:element ref="dc:title" maxOccurs="1" ma:index="2" ma:displayName="Dokumententitel--Titre du docum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e-parl Publishing - ItemAdding</Name>
    <Synchronization>Synchronous</Synchronization>
    <Type>1</Type>
    <SequenceNumber>12101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ItemUpdating</Name>
    <Synchronization>Synchronous</Synchronization>
    <Type>2</Type>
    <SequenceNumber>12102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ItemDeleting</Name>
    <Synchronization>Synchronous</Synchronization>
    <Type>3</Type>
    <SequenceNumber>12103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ItemFileMoving</Name>
    <Synchronization>Synchronous</Synchronization>
    <Type>9</Type>
    <SequenceNumber>12104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ItemCheckingOut</Name>
    <Synchronization>Synchronous</Synchronization>
    <Type>5</Type>
    <SequenceNumber>12105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ItemAdded</Name>
    <Synchronization>Asynchronous</Synchronization>
    <Type>10001</Type>
    <SequenceNumber>12106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ItemUpdated</Name>
    <Synchronization>Asynchronous</Synchronization>
    <Type>10002</Type>
    <SequenceNumber>12107</SequenceNumber>
    <Url/>
    <Assembly>Parl.Dms.Core, Version=1.0.0.0, Culture=neutral, PublicKeyToken=ffce76bc17c21d60</Assembly>
    <Class>Parl.Dms.Core.eparl.ContentTypeEventReceiver</Class>
    <Data/>
    <Filter/>
  </Receiver>
  <Receiver>
    <Name>ItemUpdating ArchiveDocumentReceiver</Name>
    <Synchronization>Synchronous</Synchronization>
    <Type>2</Type>
    <SequenceNumber>3000</SequenceNumber>
    <Url/>
    <Assembly>Parl.Dms.Core, Version=1.0.0.0, Culture=neutral, PublicKeyToken=ffce76bc17c21d60</Assembly>
    <Class>Parl.Dms.Core.EventReceivers.ArchiveDocumentReceiver</Class>
    <Data/>
    <Filter/>
  </Receiver>
  <Receiver>
    <Name>ItemDeleting ArchiveDocumentReceiver</Name>
    <Synchronization>Synchronous</Synchronization>
    <Type>3</Type>
    <SequenceNumber>3000</SequenceNumber>
    <Url/>
    <Assembly>Parl.Dms.Core, Version=1.0.0.0, Culture=neutral, PublicKeyToken=ffce76bc17c21d60</Assembly>
    <Class>Parl.Dms.Core.EventReceivers.ArchiveDocumentReceiver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assifizierung xmlns="7f707e96-1f10-4a6c-ae52-3ad34ac89802">INTERN--INTERNE</Klassifizierung>
    <Dokumentendatum xmlns="7f707e96-1f10-4a6c-ae52-3ad34ac89802">2026-03-24T23:00:00+00:00</Dokumentendatum>
    <Teildossier xmlns="7f707e96-1f10-4a6c-ae52-3ad34ac89802">Anhörungen -- Auditions</Teildossier>
    <Entklassifizierungsvermerk xmlns="7f707e96-1f10-4a6c-ae52-3ad34ac89802" xsi:nil="true"/>
    <e-parl xmlns="7f707e96-1f10-4a6c-ae52-3ad34ac89802">true</e-parl>
    <Anzeigesprachen xmlns="7f707e96-1f10-4a6c-ae52-3ad34ac89802">
      <Value>fr</Value>
    </Anzeigesprachen>
    <Dokumententyp xmlns="7f707e96-1f10-4a6c-ae52-3ad34ac89802">Unterlagen Dritter--Documents émanant de tiers</Dokumententyp>
    <TeildossierZusatz xmlns="7f707e96-1f10-4a6c-ae52-3ad34ac89802" xsi:nil="true"/>
    <Autor xmlns="7f707e96-1f10-4a6c-ae52-3ad34ac89802">Zurkinden</Autor>
    <Aktenzeichen xmlns="7f707e96-1f10-4a6c-ae52-3ad34ac89802" xsi:nil="true"/>
  </documentManagement>
</p:properties>
</file>

<file path=customXML/itemProps1.xml><?xml version="1.0" encoding="utf-8"?>
<ds:datastoreItem xmlns:ds="http://schemas.openxmlformats.org/officeDocument/2006/customXml" ds:itemID="{8C5F0517-E1F4-4FD6-BEF1-A0F6D6B3657B}"/>
</file>

<file path=customXML/itemProps2.xml><?xml version="1.0" encoding="utf-8"?>
<ds:datastoreItem xmlns:ds="http://schemas.openxmlformats.org/officeDocument/2006/customXml" ds:itemID="{F8491ABF-0B82-4DB1-8913-86A3A8D716EE}"/>
</file>

<file path=customXML/itemProps3.xml><?xml version="1.0" encoding="utf-8"?>
<ds:datastoreItem xmlns:ds="http://schemas.openxmlformats.org/officeDocument/2006/customXml" ds:itemID="{2F9EE832-C9E5-422B-A5EC-DB9D7B4F8C13}"/>
</file>

<file path=customXML/itemProps4.xml><?xml version="1.0" encoding="utf-8"?>
<ds:datastoreItem xmlns:ds="http://schemas.openxmlformats.org/officeDocument/2006/customXml" ds:itemID="{E20C47F0-D267-49A0-9C05-1A007EAD39E3}"/>
</file>

<file path=customXML/itemProps5.xml><?xml version="1.0" encoding="utf-8"?>
<ds:datastoreItem xmlns:ds="http://schemas.openxmlformats.org/officeDocument/2006/customXml" ds:itemID="{9553188A-D995-42B9-9BFD-07853F537A9C}"/>
</file>

<file path=docProps/app.xml><?xml version="1.0" encoding="utf-8"?>
<Properties xmlns="http://schemas.openxmlformats.org/officeDocument/2006/extended-properties" xmlns:vt="http://schemas.openxmlformats.org/officeDocument/2006/docPropsVTypes">
  <Template>PD_POWERPOINT_DESIGNVORLAGEN</Template>
  <TotalTime>0</TotalTime>
  <Words>2061</Words>
  <Application>Microsoft Office PowerPoint</Application>
  <PresentationFormat>Bildschirmpräsentation (4:3)</PresentationFormat>
  <Paragraphs>320</Paragraphs>
  <Slides>16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Arial</vt:lpstr>
      <vt:lpstr>Calibri</vt:lpstr>
      <vt:lpstr>Frutiger Neue</vt:lpstr>
      <vt:lpstr>Symbol</vt:lpstr>
      <vt:lpstr>Presentation2</vt:lpstr>
      <vt:lpstr>PowerPoint-Präsentation</vt:lpstr>
      <vt:lpstr>Participation au marché intérieur de l’UE</vt:lpstr>
      <vt:lpstr>Eléments institutionnels </vt:lpstr>
      <vt:lpstr>Obligation de mettre en place un contrôle des aides d’Etat équivalent à celui de l’UE  </vt:lpstr>
      <vt:lpstr>Application des éléments institutionnels dans le domaine du droit des aides d’Etat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  <vt:lpstr>Application des éléments institutionnels dans le domaine du droit des aides d’Etat (suite)</vt:lpstr>
    </vt:vector>
  </TitlesOfParts>
  <Company>Prager Dreifuss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2026-03-25 Präsentation Inst Elemente Zurkinden F</dc:title>
  <dc:creator>Stofer Nicole</dc:creator>
  <cp:lastModifiedBy>Prager Dreifuss</cp:lastModifiedBy>
  <cp:revision>193</cp:revision>
  <cp:lastPrinted>2026-03-23T13:52:34Z</cp:lastPrinted>
  <dcterms:created xsi:type="dcterms:W3CDTF">2016-03-29T09:38:19Z</dcterms:created>
  <dcterms:modified xsi:type="dcterms:W3CDTF">2026-03-23T22:21:28Z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0x010100F71585DFDA751D469ADC5A68BF7DD0BA0100A5783CB89D907D438DB10C6F5B6CE298</vt:lpwstr>
  </property>
</Properties>
</file>