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5"/>
  </p:notesMasterIdLst>
  <p:sldIdLst>
    <p:sldId id="2147470610" r:id="rId5"/>
    <p:sldId id="2147470583" r:id="rId6"/>
    <p:sldId id="2147470598" r:id="rId7"/>
    <p:sldId id="2147470597" r:id="rId8"/>
    <p:sldId id="2147470607" r:id="rId9"/>
    <p:sldId id="2147470604" r:id="rId10"/>
    <p:sldId id="2147470606" r:id="rId11"/>
    <p:sldId id="2147470608" r:id="rId12"/>
    <p:sldId id="2147470609" r:id="rId13"/>
    <p:sldId id="2162" r:id="rId14"/>
  </p:sldIdLst>
  <p:sldSz cx="14400213" cy="8999538"/>
  <p:notesSz cx="7562850" cy="10693400"/>
  <p:embeddedFontLst>
    <p:embeddedFont>
      <p:font typeface="Tw Cen MT Condensed" panose="020B0606020104020203" pitchFamily="34" charset="77"/>
      <p:regular r:id="rId16"/>
      <p:bold r:id="rId17"/>
    </p:embeddedFont>
  </p:embeddedFontLst>
  <p:defaultTextStyle>
    <a:defPPr>
      <a:defRPr lang="en-US"/>
    </a:defPPr>
    <a:lvl1pPr marL="0" algn="l" defTabSz="1018459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1pPr>
    <a:lvl2pPr marL="509229" algn="l" defTabSz="1018459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2pPr>
    <a:lvl3pPr marL="1018459" algn="l" defTabSz="1018459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3pPr>
    <a:lvl4pPr marL="1527688" algn="l" defTabSz="1018459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4pPr>
    <a:lvl5pPr marL="2036917" algn="l" defTabSz="1018459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5pPr>
    <a:lvl6pPr marL="2546147" algn="l" defTabSz="1018459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6pPr>
    <a:lvl7pPr marL="3055376" algn="l" defTabSz="1018459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7pPr>
    <a:lvl8pPr marL="3564606" algn="l" defTabSz="1018459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8pPr>
    <a:lvl9pPr marL="4073835" algn="l" defTabSz="1018459" rtl="0" eaLnBrk="1" latinLnBrk="0" hangingPunct="1">
      <a:defRPr sz="20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27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191998"/>
    <a:srgbClr val="BB0F33"/>
    <a:srgbClr val="92D050"/>
    <a:srgbClr val="95DA54"/>
    <a:srgbClr val="FF6018"/>
    <a:srgbClr val="FF5F1B"/>
    <a:srgbClr val="E3E3E3"/>
    <a:srgbClr val="7BA5E9"/>
    <a:srgbClr val="FB6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2"/>
    <p:restoredTop sz="96301"/>
  </p:normalViewPr>
  <p:slideViewPr>
    <p:cSldViewPr>
      <p:cViewPr>
        <p:scale>
          <a:sx n="110" d="100"/>
          <a:sy n="110" d="100"/>
        </p:scale>
        <p:origin x="744" y="384"/>
      </p:cViewPr>
      <p:guideLst>
        <p:guide orient="horz" pos="3427"/>
        <p:guide pos="29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277310" cy="5364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4418" y="1"/>
            <a:ext cx="3276187" cy="5364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19DEA-868F-2C41-9286-54E2FEC72530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1338263"/>
            <a:ext cx="5768975" cy="3606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6734" y="5146929"/>
            <a:ext cx="6049382" cy="4210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935"/>
            <a:ext cx="3277310" cy="5364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4418" y="10156935"/>
            <a:ext cx="3276187" cy="5364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ED801-6E15-3042-AEAC-D9166DAED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6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459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229" algn="l" defTabSz="1018459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459" algn="l" defTabSz="1018459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7688" algn="l" defTabSz="1018459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6917" algn="l" defTabSz="1018459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6147" algn="l" defTabSz="1018459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5376" algn="l" defTabSz="1018459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4606" algn="l" defTabSz="1018459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3835" algn="l" defTabSz="1018459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ED801-6E15-3042-AEAC-D9166DAED1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1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ED801-6E15-3042-AEAC-D9166DAED1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0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0017" y="2789856"/>
            <a:ext cx="12240181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60033" y="5039742"/>
            <a:ext cx="100801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GB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567345" y="8519267"/>
            <a:ext cx="254825" cy="131896"/>
          </a:xfrm>
          <a:prstGeom prst="rect">
            <a:avLst/>
          </a:prstGeom>
        </p:spPr>
        <p:txBody>
          <a:bodyPr lIns="0" tIns="0" rIns="0" bIns="0"/>
          <a:lstStyle>
            <a:lvl1pPr>
              <a:defRPr sz="857" b="1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marL="40809">
              <a:spcBef>
                <a:spcPts val="27"/>
              </a:spcBef>
            </a:pPr>
            <a:fld id="{81D60167-4931-47E6-BA6A-407CBD079E47}" type="slidenum">
              <a:rPr lang="en-DE" spc="-21" smtClean="0"/>
              <a:pPr marL="40809">
                <a:spcBef>
                  <a:spcPts val="27"/>
                </a:spcBef>
              </a:pPr>
              <a:t>‹#›</a:t>
            </a:fld>
            <a:endParaRPr lang="en-DE" spc="-2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7A74-6DC1-437B-8A95-A431292F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15" y="1641425"/>
            <a:ext cx="12420184" cy="13849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EE95E-3A44-4684-8CCF-FBCC9296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9CDA7-CD24-489A-BC4A-5D01BB9A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8F270-C23C-4CE0-A87E-90C70F40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E7EC-66FB-41A5-97E2-7D6C1A5C68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512ED5-6506-4D95-A276-89931D1A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179158"/>
            <a:ext cx="12420184" cy="890599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977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7A74-6DC1-437B-8A95-A431292F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15" y="1641425"/>
            <a:ext cx="12420184" cy="13849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EE95E-3A44-4684-8CCF-FBCC9296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5B63-0483-4DC6-8AFB-A065F20BD71E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9CDA7-CD24-489A-BC4A-5D01BB9A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8F270-C23C-4CE0-A87E-90C70F40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E7EC-66FB-41A5-97E2-7D6C1A5C68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512ED5-6506-4D95-A276-89931D1A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179158"/>
            <a:ext cx="12420184" cy="890599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73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7A74-6DC1-437B-8A95-A431292F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15" y="1641425"/>
            <a:ext cx="12420184" cy="13849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EE95E-3A44-4684-8CCF-FBCC9296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5B63-0483-4DC6-8AFB-A065F20BD71E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9CDA7-CD24-489A-BC4A-5D01BB9A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8F270-C23C-4CE0-A87E-90C70F40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E7EC-66FB-41A5-97E2-7D6C1A5C68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512ED5-6506-4D95-A276-89931D1A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179158"/>
            <a:ext cx="12420184" cy="890599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246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7A74-6DC1-437B-8A95-A431292F0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15" y="1641425"/>
            <a:ext cx="12420184" cy="13849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EE95E-3A44-4684-8CCF-FBCC9296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5B63-0483-4DC6-8AFB-A065F20BD71E}" type="datetimeFigureOut">
              <a:rPr lang="en-US" smtClean="0"/>
              <a:t>3/23/26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9CDA7-CD24-489A-BC4A-5D01BB9A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8F270-C23C-4CE0-A87E-90C70F40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E7EC-66FB-41A5-97E2-7D6C1A5C68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512ED5-6506-4D95-A276-89931D1A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179158"/>
            <a:ext cx="12420184" cy="890599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482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0"/>
          <p:cNvSpPr txBox="1">
            <a:spLocks noGrp="1"/>
          </p:cNvSpPr>
          <p:nvPr>
            <p:ph type="title"/>
          </p:nvPr>
        </p:nvSpPr>
        <p:spPr>
          <a:xfrm>
            <a:off x="2923049" y="157011"/>
            <a:ext cx="11477163" cy="66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9BDB"/>
              </a:buClr>
              <a:buSzPts val="2400"/>
              <a:buFont typeface="Calibri"/>
              <a:buNone/>
              <a:defRPr sz="2362" b="1">
                <a:solidFill>
                  <a:srgbClr val="4C9BD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90"/>
          <p:cNvSpPr txBox="1">
            <a:spLocks noGrp="1"/>
          </p:cNvSpPr>
          <p:nvPr>
            <p:ph type="body" idx="1"/>
          </p:nvPr>
        </p:nvSpPr>
        <p:spPr>
          <a:xfrm>
            <a:off x="153855" y="1081116"/>
            <a:ext cx="14107902" cy="89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49988" lvl="0" indent="-224994" algn="ctr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4C9BDB"/>
              </a:buClr>
              <a:buSzPts val="1800"/>
              <a:buNone/>
              <a:defRPr sz="1772" b="0">
                <a:solidFill>
                  <a:srgbClr val="4C9BD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99975" lvl="1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4C9BDB"/>
              </a:buClr>
              <a:buSzPts val="1800"/>
              <a:buChar char="–"/>
              <a:defRPr/>
            </a:lvl2pPr>
            <a:lvl3pPr marL="1349963" lvl="2" indent="-224994" algn="l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Clr>
                <a:srgbClr val="4C9BDB"/>
              </a:buClr>
              <a:buSzPts val="2400"/>
              <a:buNone/>
              <a:defRPr/>
            </a:lvl3pPr>
            <a:lvl4pPr marL="1799951" lvl="3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4C9BDB"/>
              </a:buClr>
              <a:buSzPts val="1800"/>
              <a:buChar char="–"/>
              <a:defRPr/>
            </a:lvl4pPr>
            <a:lvl5pPr marL="2249938" lvl="4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4C9BDB"/>
              </a:buClr>
              <a:buSzPts val="1800"/>
              <a:buChar char="»"/>
              <a:defRPr/>
            </a:lvl5pPr>
            <a:lvl6pPr marL="2699926" lvl="5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49914" lvl="6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99901" lvl="7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049889" lvl="8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0"/>
          <p:cNvSpPr txBox="1">
            <a:spLocks noGrp="1"/>
          </p:cNvSpPr>
          <p:nvPr>
            <p:ph type="body" idx="2"/>
          </p:nvPr>
        </p:nvSpPr>
        <p:spPr>
          <a:xfrm>
            <a:off x="153855" y="7470486"/>
            <a:ext cx="14107902" cy="141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49988" lvl="0" indent="-224994" algn="ctr">
              <a:lnSpc>
                <a:spcPct val="100000"/>
              </a:lnSpc>
              <a:spcBef>
                <a:spcPts val="276"/>
              </a:spcBef>
              <a:spcAft>
                <a:spcPts val="0"/>
              </a:spcAft>
              <a:buClr>
                <a:srgbClr val="4C9BDB"/>
              </a:buClr>
              <a:buSzPts val="1400"/>
              <a:buNone/>
              <a:defRPr sz="1378" b="0">
                <a:solidFill>
                  <a:srgbClr val="4C9BD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99975" lvl="1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4C9BDB"/>
              </a:buClr>
              <a:buSzPts val="1800"/>
              <a:buChar char="–"/>
              <a:defRPr/>
            </a:lvl2pPr>
            <a:lvl3pPr marL="1349963" lvl="2" indent="-224994" algn="l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Clr>
                <a:srgbClr val="4C9BDB"/>
              </a:buClr>
              <a:buSzPts val="2400"/>
              <a:buNone/>
              <a:defRPr/>
            </a:lvl3pPr>
            <a:lvl4pPr marL="1799951" lvl="3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4C9BDB"/>
              </a:buClr>
              <a:buSzPts val="1800"/>
              <a:buChar char="–"/>
              <a:defRPr/>
            </a:lvl4pPr>
            <a:lvl5pPr marL="2249938" lvl="4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4C9BDB"/>
              </a:buClr>
              <a:buSzPts val="1800"/>
              <a:buChar char="»"/>
              <a:defRPr/>
            </a:lvl5pPr>
            <a:lvl6pPr marL="2699926" lvl="5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49914" lvl="6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99901" lvl="7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049889" lvl="8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8" name="Google Shape;28;p90"/>
          <p:cNvCxnSpPr/>
          <p:nvPr/>
        </p:nvCxnSpPr>
        <p:spPr>
          <a:xfrm>
            <a:off x="0" y="979116"/>
            <a:ext cx="14400213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90"/>
          <p:cNvSpPr txBox="1">
            <a:spLocks noGrp="1"/>
          </p:cNvSpPr>
          <p:nvPr>
            <p:ph type="body" idx="3"/>
          </p:nvPr>
        </p:nvSpPr>
        <p:spPr>
          <a:xfrm>
            <a:off x="851264" y="1889487"/>
            <a:ext cx="12723938" cy="614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49988" lvl="0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4C9BDB"/>
              </a:buClr>
              <a:buSzPts val="1800"/>
              <a:buChar char="•"/>
              <a:defRPr/>
            </a:lvl1pPr>
            <a:lvl2pPr marL="899975" lvl="1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4C9BDB"/>
              </a:buClr>
              <a:buSzPts val="1800"/>
              <a:buChar char="–"/>
              <a:defRPr/>
            </a:lvl2pPr>
            <a:lvl3pPr marL="1349963" lvl="2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4C9BDB"/>
              </a:buClr>
              <a:buSzPts val="1800"/>
              <a:buChar char="•"/>
              <a:defRPr/>
            </a:lvl3pPr>
            <a:lvl4pPr marL="1799951" lvl="3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4C9BDB"/>
              </a:buClr>
              <a:buSzPts val="1800"/>
              <a:buChar char="–"/>
              <a:defRPr/>
            </a:lvl4pPr>
            <a:lvl5pPr marL="2249938" lvl="4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4C9BDB"/>
              </a:buClr>
              <a:buSzPts val="1800"/>
              <a:buChar char="»"/>
              <a:defRPr/>
            </a:lvl5pPr>
            <a:lvl6pPr marL="2699926" lvl="5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49914" lvl="6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599901" lvl="7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049889" lvl="8" indent="-337491" algn="l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74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13135548" y="8309921"/>
            <a:ext cx="1263010" cy="686867"/>
          </a:xfrm>
          <a:custGeom>
            <a:avLst/>
            <a:gdLst/>
            <a:ahLst/>
            <a:cxnLst/>
            <a:rect l="l" t="t" r="r" b="b"/>
            <a:pathLst>
              <a:path w="937895" h="577215">
                <a:moveTo>
                  <a:pt x="937726" y="0"/>
                </a:moveTo>
                <a:lnTo>
                  <a:pt x="154182" y="0"/>
                </a:lnTo>
                <a:lnTo>
                  <a:pt x="0" y="576682"/>
                </a:lnTo>
                <a:lnTo>
                  <a:pt x="937726" y="576682"/>
                </a:lnTo>
                <a:lnTo>
                  <a:pt x="937726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sz="1928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011" y="2069895"/>
            <a:ext cx="129601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3D034B6-C880-3D68-B532-3A8E78D1871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3377" y="7740129"/>
            <a:ext cx="2263037" cy="1417507"/>
          </a:xfrm>
          <a:prstGeom prst="rect">
            <a:avLst/>
          </a:prstGeom>
        </p:spPr>
      </p:pic>
      <p:pic>
        <p:nvPicPr>
          <p:cNvPr id="2" name="Picture 1" descr="A red and green sign with white text&#10;&#10;AI-generated content may be incorrect.">
            <a:extLst>
              <a:ext uri="{FF2B5EF4-FFF2-40B4-BE49-F238E27FC236}">
                <a16:creationId xmlns:a16="http://schemas.microsoft.com/office/drawing/2014/main" id="{8AB1B2A8-E894-3035-A4B2-11AF33593D6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4"/>
          <a:stretch>
            <a:fillRect/>
          </a:stretch>
        </p:blipFill>
        <p:spPr>
          <a:xfrm>
            <a:off x="323967" y="8053988"/>
            <a:ext cx="792088" cy="7897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6" r:id="rId7"/>
  </p:sldLayoutIdLst>
  <p:hf hd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89707" eaLnBrk="1" hangingPunct="1">
        <a:defRPr>
          <a:latin typeface="+mn-lt"/>
          <a:ea typeface="+mn-ea"/>
          <a:cs typeface="+mn-cs"/>
        </a:defRPr>
      </a:lvl2pPr>
      <a:lvl3pPr marL="979414" eaLnBrk="1" hangingPunct="1">
        <a:defRPr>
          <a:latin typeface="+mn-lt"/>
          <a:ea typeface="+mn-ea"/>
          <a:cs typeface="+mn-cs"/>
        </a:defRPr>
      </a:lvl3pPr>
      <a:lvl4pPr marL="1469121" eaLnBrk="1" hangingPunct="1">
        <a:defRPr>
          <a:latin typeface="+mn-lt"/>
          <a:ea typeface="+mn-ea"/>
          <a:cs typeface="+mn-cs"/>
        </a:defRPr>
      </a:lvl4pPr>
      <a:lvl5pPr marL="1958828" eaLnBrk="1" hangingPunct="1">
        <a:defRPr>
          <a:latin typeface="+mn-lt"/>
          <a:ea typeface="+mn-ea"/>
          <a:cs typeface="+mn-cs"/>
        </a:defRPr>
      </a:lvl5pPr>
      <a:lvl6pPr marL="2448535" eaLnBrk="1" hangingPunct="1">
        <a:defRPr>
          <a:latin typeface="+mn-lt"/>
          <a:ea typeface="+mn-ea"/>
          <a:cs typeface="+mn-cs"/>
        </a:defRPr>
      </a:lvl6pPr>
      <a:lvl7pPr marL="2938242" eaLnBrk="1" hangingPunct="1">
        <a:defRPr>
          <a:latin typeface="+mn-lt"/>
          <a:ea typeface="+mn-ea"/>
          <a:cs typeface="+mn-cs"/>
        </a:defRPr>
      </a:lvl7pPr>
      <a:lvl8pPr marL="3427948" eaLnBrk="1" hangingPunct="1">
        <a:defRPr>
          <a:latin typeface="+mn-lt"/>
          <a:ea typeface="+mn-ea"/>
          <a:cs typeface="+mn-cs"/>
        </a:defRPr>
      </a:lvl8pPr>
      <a:lvl9pPr marL="3917655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89707" eaLnBrk="1" hangingPunct="1">
        <a:defRPr>
          <a:latin typeface="+mn-lt"/>
          <a:ea typeface="+mn-ea"/>
          <a:cs typeface="+mn-cs"/>
        </a:defRPr>
      </a:lvl2pPr>
      <a:lvl3pPr marL="979414" eaLnBrk="1" hangingPunct="1">
        <a:defRPr>
          <a:latin typeface="+mn-lt"/>
          <a:ea typeface="+mn-ea"/>
          <a:cs typeface="+mn-cs"/>
        </a:defRPr>
      </a:lvl3pPr>
      <a:lvl4pPr marL="1469121" eaLnBrk="1" hangingPunct="1">
        <a:defRPr>
          <a:latin typeface="+mn-lt"/>
          <a:ea typeface="+mn-ea"/>
          <a:cs typeface="+mn-cs"/>
        </a:defRPr>
      </a:lvl4pPr>
      <a:lvl5pPr marL="1958828" eaLnBrk="1" hangingPunct="1">
        <a:defRPr>
          <a:latin typeface="+mn-lt"/>
          <a:ea typeface="+mn-ea"/>
          <a:cs typeface="+mn-cs"/>
        </a:defRPr>
      </a:lvl5pPr>
      <a:lvl6pPr marL="2448535" eaLnBrk="1" hangingPunct="1">
        <a:defRPr>
          <a:latin typeface="+mn-lt"/>
          <a:ea typeface="+mn-ea"/>
          <a:cs typeface="+mn-cs"/>
        </a:defRPr>
      </a:lvl6pPr>
      <a:lvl7pPr marL="2938242" eaLnBrk="1" hangingPunct="1">
        <a:defRPr>
          <a:latin typeface="+mn-lt"/>
          <a:ea typeface="+mn-ea"/>
          <a:cs typeface="+mn-cs"/>
        </a:defRPr>
      </a:lvl7pPr>
      <a:lvl8pPr marL="3427948" eaLnBrk="1" hangingPunct="1">
        <a:defRPr>
          <a:latin typeface="+mn-lt"/>
          <a:ea typeface="+mn-ea"/>
          <a:cs typeface="+mn-cs"/>
        </a:defRPr>
      </a:lvl8pPr>
      <a:lvl9pPr marL="3917655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epr.org/voxeu/columns/brexits-slow-burn-hit-uk-econom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s.gov.uk/peoplepopulationandcommunity/populationandmigration/internationalmigration/bulletins/longterminternationalmigrationprovisional/yearendingjune202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ns.gov.uk/peoplepopulationandcommunity/populationandmigration/internationalmigration/bulletins/longterminternationalmigrationprovisional/yearendingjune202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82EC8-4289-3C9E-2EA0-000C29CA2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C0E87D0F-EC97-4644-EE77-36AEDC8CC123}"/>
              </a:ext>
            </a:extLst>
          </p:cNvPr>
          <p:cNvSpPr/>
          <p:nvPr/>
        </p:nvSpPr>
        <p:spPr>
          <a:xfrm>
            <a:off x="9394077" y="3999966"/>
            <a:ext cx="4990584" cy="3943870"/>
          </a:xfrm>
          <a:custGeom>
            <a:avLst/>
            <a:gdLst/>
            <a:ahLst/>
            <a:cxnLst/>
            <a:rect l="l" t="t" r="r" b="b"/>
            <a:pathLst>
              <a:path w="3852545" h="6084570">
                <a:moveTo>
                  <a:pt x="3852430" y="0"/>
                </a:moveTo>
                <a:lnTo>
                  <a:pt x="1626666" y="0"/>
                </a:lnTo>
                <a:lnTo>
                  <a:pt x="0" y="6084011"/>
                </a:lnTo>
                <a:lnTo>
                  <a:pt x="3852430" y="6084011"/>
                </a:lnTo>
                <a:lnTo>
                  <a:pt x="3852430" y="0"/>
                </a:lnTo>
                <a:close/>
              </a:path>
            </a:pathLst>
          </a:custGeom>
          <a:solidFill>
            <a:srgbClr val="BB0F33"/>
          </a:solidFill>
          <a:ln>
            <a:solidFill>
              <a:srgbClr val="BB0F33"/>
            </a:solidFill>
          </a:ln>
        </p:spPr>
        <p:txBody>
          <a:bodyPr wrap="square" lIns="0" tIns="0" rIns="0" bIns="0" rtlCol="0"/>
          <a:lstStyle/>
          <a:p>
            <a:pPr algn="r">
              <a:defRPr/>
            </a:pPr>
            <a:r>
              <a:rPr kumimoji="1" lang="en-US" sz="2142" kern="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5320E6A-643D-BFF2-18A2-3A1B972CA617}"/>
              </a:ext>
            </a:extLst>
          </p:cNvPr>
          <p:cNvSpPr/>
          <p:nvPr/>
        </p:nvSpPr>
        <p:spPr>
          <a:xfrm>
            <a:off x="0" y="3999966"/>
            <a:ext cx="11160546" cy="3943870"/>
          </a:xfrm>
          <a:custGeom>
            <a:avLst/>
            <a:gdLst/>
            <a:ahLst/>
            <a:cxnLst/>
            <a:rect l="l" t="t" r="r" b="b"/>
            <a:pathLst>
              <a:path w="8623935" h="6288405">
                <a:moveTo>
                  <a:pt x="8623719" y="0"/>
                </a:moveTo>
                <a:lnTo>
                  <a:pt x="0" y="0"/>
                </a:lnTo>
                <a:lnTo>
                  <a:pt x="0" y="6288100"/>
                </a:lnTo>
                <a:lnTo>
                  <a:pt x="6942493" y="6288100"/>
                </a:lnTo>
                <a:lnTo>
                  <a:pt x="8623719" y="0"/>
                </a:lnTo>
                <a:close/>
              </a:path>
            </a:pathLst>
          </a:custGeom>
          <a:solidFill>
            <a:srgbClr val="191998"/>
          </a:solidFill>
          <a:ln>
            <a:solidFill>
              <a:srgbClr val="191998"/>
            </a:solidFill>
          </a:ln>
        </p:spPr>
        <p:txBody>
          <a:bodyPr wrap="square" lIns="0" tIns="0" rIns="0" bIns="0" rtlCol="0"/>
          <a:lstStyle/>
          <a:p>
            <a:pPr algn="r">
              <a:defRPr/>
            </a:pPr>
            <a:endParaRPr kumimoji="1" lang="en-US" sz="2571" b="1" kern="0" dirty="0">
              <a:solidFill>
                <a:schemeClr val="bg1"/>
              </a:solidFill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56157D82-D49E-B4AB-57EF-81143395EF26}"/>
              </a:ext>
            </a:extLst>
          </p:cNvPr>
          <p:cNvSpPr txBox="1"/>
          <p:nvPr/>
        </p:nvSpPr>
        <p:spPr>
          <a:xfrm>
            <a:off x="719386" y="3635673"/>
            <a:ext cx="8421277" cy="6154762"/>
          </a:xfrm>
          <a:prstGeom prst="rect">
            <a:avLst/>
          </a:prstGeom>
        </p:spPr>
        <p:txBody>
          <a:bodyPr vert="horz" wrap="square" lIns="0" tIns="12827" rIns="0" bIns="0" rtlCol="0">
            <a:spAutoFit/>
          </a:bodyPr>
          <a:lstStyle/>
          <a:p>
            <a:pPr>
              <a:defRPr/>
            </a:pPr>
            <a:endParaRPr kumimoji="1" lang="en-US" altLang="fr-FR" sz="3428" b="1" kern="0" dirty="0">
              <a:solidFill>
                <a:schemeClr val="bg1"/>
              </a:solidFill>
              <a:latin typeface="Calibri" charset="0"/>
            </a:endParaRPr>
          </a:p>
          <a:p>
            <a:pPr>
              <a:defRPr/>
            </a:pPr>
            <a:endParaRPr kumimoji="1" lang="de-CH" altLang="fr-FR" sz="3428" b="1" kern="0" dirty="0">
              <a:solidFill>
                <a:schemeClr val="bg1"/>
              </a:solidFill>
              <a:latin typeface="Calibri" charset="0"/>
            </a:endParaRPr>
          </a:p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</a:rPr>
              <a:t>Paket Schweiz – EU (</a:t>
            </a:r>
            <a:r>
              <a:rPr lang="en-US" sz="4400" b="1" dirty="0" err="1">
                <a:solidFill>
                  <a:srgbClr val="FF0000"/>
                </a:solidFill>
              </a:rPr>
              <a:t>Bilaterale</a:t>
            </a:r>
            <a:r>
              <a:rPr lang="en-US" sz="4400" b="1" dirty="0">
                <a:solidFill>
                  <a:srgbClr val="FF0000"/>
                </a:solidFill>
              </a:rPr>
              <a:t> III)</a:t>
            </a:r>
          </a:p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</a:rPr>
              <a:t>Wirtschaftliche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Würdigung</a:t>
            </a: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kumimoji="1" lang="en-US" altLang="fr-FR" sz="3600" kern="0" dirty="0">
                <a:solidFill>
                  <a:schemeClr val="bg1"/>
                </a:solidFill>
                <a:latin typeface="Calibri" charset="0"/>
              </a:rPr>
              <a:t>Beatrice Weder di Mauro </a:t>
            </a:r>
          </a:p>
          <a:p>
            <a:pPr>
              <a:defRPr/>
            </a:pPr>
            <a:r>
              <a:rPr kumimoji="1" lang="en-US" altLang="fr-FR" sz="2400" kern="0" dirty="0">
                <a:solidFill>
                  <a:schemeClr val="bg1"/>
                </a:solidFill>
                <a:latin typeface="Calibri" charset="0"/>
              </a:rPr>
              <a:t>Geneva Graduate Institute und CEPR</a:t>
            </a:r>
          </a:p>
          <a:p>
            <a:pPr>
              <a:defRPr/>
            </a:pPr>
            <a:r>
              <a:rPr kumimoji="1" lang="en-US" altLang="fr-FR" sz="2400" kern="0" dirty="0">
                <a:solidFill>
                  <a:schemeClr val="bg1"/>
                </a:solidFill>
                <a:latin typeface="Calibri" charset="0"/>
              </a:rPr>
              <a:t>    </a:t>
            </a:r>
          </a:p>
          <a:p>
            <a:pPr>
              <a:defRPr/>
            </a:pPr>
            <a:r>
              <a:rPr kumimoji="1" lang="en-US" altLang="fr-FR" sz="2400" kern="0" dirty="0">
                <a:solidFill>
                  <a:schemeClr val="bg1"/>
                </a:solidFill>
                <a:latin typeface="Calibri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428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3428" b="1" dirty="0">
              <a:solidFill>
                <a:schemeClr val="bg1"/>
              </a:solidFill>
            </a:endParaRPr>
          </a:p>
          <a:p>
            <a:pPr>
              <a:defRPr/>
            </a:pPr>
            <a:endParaRPr kumimoji="1" lang="de-DE" altLang="fr-FR" sz="2999" i="1" kern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A4D982-83CB-C8B7-626C-3C345E5B49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0"/>
          <a:stretch/>
        </p:blipFill>
        <p:spPr>
          <a:xfrm>
            <a:off x="0" y="-180751"/>
            <a:ext cx="14384661" cy="4180717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587E49CF-480B-A971-9645-E039B61DC2D0}"/>
              </a:ext>
            </a:extLst>
          </p:cNvPr>
          <p:cNvSpPr txBox="1"/>
          <p:nvPr/>
        </p:nvSpPr>
        <p:spPr>
          <a:xfrm>
            <a:off x="10763117" y="5867165"/>
            <a:ext cx="3874958" cy="2217851"/>
          </a:xfrm>
          <a:prstGeom prst="rect">
            <a:avLst/>
          </a:prstGeom>
          <a:ln>
            <a:noFill/>
          </a:ln>
        </p:spPr>
        <p:txBody>
          <a:bodyPr vert="horz" wrap="square" lIns="0" tIns="12827" rIns="0" bIns="0" rtlCol="0">
            <a:spAutoFit/>
          </a:bodyPr>
          <a:lstStyle/>
          <a:p>
            <a:pPr>
              <a:defRPr/>
            </a:pPr>
            <a:endParaRPr kumimoji="1" lang="en-US" altLang="fr-FR" sz="3428" b="1" kern="0" dirty="0">
              <a:solidFill>
                <a:schemeClr val="bg1"/>
              </a:solidFill>
              <a:latin typeface="Calibri" charset="0"/>
            </a:endParaRPr>
          </a:p>
          <a:p>
            <a:pPr>
              <a:defRPr/>
            </a:pPr>
            <a:endParaRPr lang="en-US" sz="4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kumimoji="1" lang="en-US" altLang="fr-FR" sz="2800" kern="0" dirty="0">
                <a:solidFill>
                  <a:schemeClr val="bg1"/>
                </a:solidFill>
                <a:latin typeface="Calibri" charset="0"/>
              </a:rPr>
              <a:t>Bern, 25. März 2026</a:t>
            </a:r>
            <a:endParaRPr kumimoji="1" lang="en-US" altLang="fr-FR" sz="3600" kern="0" dirty="0">
              <a:solidFill>
                <a:schemeClr val="bg1"/>
              </a:solidFill>
              <a:latin typeface="Calibri" charset="0"/>
            </a:endParaRPr>
          </a:p>
          <a:p>
            <a:pPr>
              <a:defRPr/>
            </a:pPr>
            <a:endParaRPr kumimoji="1" lang="de-DE" altLang="fr-FR" sz="3600" kern="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8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3435F-D17C-3142-1D1D-9AAC01597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F459DA9-C033-1FF1-5C17-9E1E7A2BD63D}"/>
              </a:ext>
            </a:extLst>
          </p:cNvPr>
          <p:cNvSpPr/>
          <p:nvPr/>
        </p:nvSpPr>
        <p:spPr>
          <a:xfrm>
            <a:off x="9394077" y="4211736"/>
            <a:ext cx="4990584" cy="3732100"/>
          </a:xfrm>
          <a:custGeom>
            <a:avLst/>
            <a:gdLst/>
            <a:ahLst/>
            <a:cxnLst/>
            <a:rect l="l" t="t" r="r" b="b"/>
            <a:pathLst>
              <a:path w="3852545" h="6084570">
                <a:moveTo>
                  <a:pt x="3852430" y="0"/>
                </a:moveTo>
                <a:lnTo>
                  <a:pt x="1626666" y="0"/>
                </a:lnTo>
                <a:lnTo>
                  <a:pt x="0" y="6084011"/>
                </a:lnTo>
                <a:lnTo>
                  <a:pt x="3852430" y="6084011"/>
                </a:lnTo>
                <a:lnTo>
                  <a:pt x="3852430" y="0"/>
                </a:lnTo>
                <a:close/>
              </a:path>
            </a:pathLst>
          </a:custGeom>
          <a:solidFill>
            <a:srgbClr val="BB0F33"/>
          </a:solidFill>
          <a:ln>
            <a:solidFill>
              <a:srgbClr val="BB0F33"/>
            </a:solidFill>
          </a:ln>
        </p:spPr>
        <p:txBody>
          <a:bodyPr wrap="square" lIns="0" tIns="0" rIns="0" bIns="0" rtlCol="0"/>
          <a:lstStyle/>
          <a:p>
            <a:pPr algn="r">
              <a:defRPr/>
            </a:pPr>
            <a:r>
              <a:rPr kumimoji="1" lang="en-US" sz="2142" kern="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1987116-61A1-843F-CD01-EF6D2B14D133}"/>
              </a:ext>
            </a:extLst>
          </p:cNvPr>
          <p:cNvSpPr/>
          <p:nvPr/>
        </p:nvSpPr>
        <p:spPr>
          <a:xfrm>
            <a:off x="0" y="4211736"/>
            <a:ext cx="11016530" cy="3732100"/>
          </a:xfrm>
          <a:custGeom>
            <a:avLst/>
            <a:gdLst/>
            <a:ahLst/>
            <a:cxnLst/>
            <a:rect l="l" t="t" r="r" b="b"/>
            <a:pathLst>
              <a:path w="8623935" h="6288405">
                <a:moveTo>
                  <a:pt x="8623719" y="0"/>
                </a:moveTo>
                <a:lnTo>
                  <a:pt x="0" y="0"/>
                </a:lnTo>
                <a:lnTo>
                  <a:pt x="0" y="6288100"/>
                </a:lnTo>
                <a:lnTo>
                  <a:pt x="6942493" y="6288100"/>
                </a:lnTo>
                <a:lnTo>
                  <a:pt x="8623719" y="0"/>
                </a:lnTo>
                <a:close/>
              </a:path>
            </a:pathLst>
          </a:custGeom>
          <a:solidFill>
            <a:srgbClr val="191998"/>
          </a:solidFill>
          <a:ln>
            <a:solidFill>
              <a:srgbClr val="191998"/>
            </a:solidFill>
          </a:ln>
        </p:spPr>
        <p:txBody>
          <a:bodyPr wrap="square" lIns="0" tIns="0" rIns="0" bIns="0" rtlCol="0"/>
          <a:lstStyle/>
          <a:p>
            <a:pPr algn="r">
              <a:defRPr/>
            </a:pPr>
            <a:endParaRPr kumimoji="1" lang="en-US" sz="2571" b="1" kern="0" dirty="0">
              <a:solidFill>
                <a:schemeClr val="bg1"/>
              </a:solidFill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B618054B-2B4E-74B2-C1AD-3B905D03B369}"/>
              </a:ext>
            </a:extLst>
          </p:cNvPr>
          <p:cNvSpPr txBox="1"/>
          <p:nvPr/>
        </p:nvSpPr>
        <p:spPr>
          <a:xfrm>
            <a:off x="477156" y="4070556"/>
            <a:ext cx="8440509" cy="4734116"/>
          </a:xfrm>
          <a:prstGeom prst="rect">
            <a:avLst/>
          </a:prstGeom>
        </p:spPr>
        <p:txBody>
          <a:bodyPr vert="horz" wrap="square" lIns="0" tIns="12827" rIns="0" bIns="0" rtlCol="0">
            <a:spAutoFit/>
          </a:bodyPr>
          <a:lstStyle/>
          <a:p>
            <a:pPr>
              <a:defRPr/>
            </a:pPr>
            <a:endParaRPr kumimoji="1" lang="en-US" altLang="fr-FR" sz="3428" b="1" kern="0" dirty="0">
              <a:solidFill>
                <a:schemeClr val="bg1"/>
              </a:solidFill>
              <a:latin typeface="Calibri" charset="0"/>
            </a:endParaRPr>
          </a:p>
          <a:p>
            <a:pPr>
              <a:defRPr/>
            </a:pPr>
            <a:endParaRPr kumimoji="1" lang="de-CH" altLang="fr-FR" sz="3428" b="1" kern="0" dirty="0">
              <a:solidFill>
                <a:schemeClr val="bg1"/>
              </a:solidFill>
              <a:latin typeface="Calibri" charset="0"/>
            </a:endParaRPr>
          </a:p>
          <a:p>
            <a:pPr>
              <a:defRPr/>
            </a:pPr>
            <a:r>
              <a:rPr lang="de-CH" sz="4284" b="1" dirty="0">
                <a:solidFill>
                  <a:srgbClr val="FF0000"/>
                </a:solidFill>
              </a:rPr>
              <a:t>Vielen Dank für Ihre Aufmerksamkeit</a:t>
            </a:r>
          </a:p>
          <a:p>
            <a:pPr>
              <a:defRPr/>
            </a:pPr>
            <a:endParaRPr lang="de-CH" sz="4284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de-CH" sz="2800" i="1" noProof="1">
                <a:solidFill>
                  <a:schemeClr val="bg1"/>
                </a:solidFill>
              </a:rPr>
              <a:t>PS. Nachbarschaft ist die Schwerkraft im Handel.</a:t>
            </a:r>
            <a:r>
              <a:rPr lang="de-CH" sz="4800" i="1" noProof="1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en-US" sz="3428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3428" b="1" dirty="0">
              <a:solidFill>
                <a:schemeClr val="bg1"/>
              </a:solidFill>
            </a:endParaRPr>
          </a:p>
          <a:p>
            <a:pPr>
              <a:defRPr/>
            </a:pPr>
            <a:endParaRPr kumimoji="1" lang="de-DE" altLang="fr-FR" sz="2999" i="1" kern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F51CE5-1C1A-98E5-2BE0-242DD6861C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0"/>
          <a:stretch/>
        </p:blipFill>
        <p:spPr>
          <a:xfrm>
            <a:off x="-1936" y="-1"/>
            <a:ext cx="14476591" cy="421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6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FFBDAE-03F4-474B-1DA9-2621639E735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0809">
              <a:spcBef>
                <a:spcPts val="27"/>
              </a:spcBef>
            </a:pPr>
            <a:fld id="{81D60167-4931-47E6-BA6A-407CBD079E47}" type="slidenum">
              <a:rPr lang="en-DE" spc="-21" smtClean="0"/>
              <a:pPr marL="40809">
                <a:spcBef>
                  <a:spcPts val="27"/>
                </a:spcBef>
              </a:pPr>
              <a:t>2</a:t>
            </a:fld>
            <a:endParaRPr lang="en-DE" spc="-2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6FA3E-157F-FE32-F04A-381AD6D3DD94}"/>
              </a:ext>
            </a:extLst>
          </p:cNvPr>
          <p:cNvSpPr txBox="1"/>
          <p:nvPr/>
        </p:nvSpPr>
        <p:spPr>
          <a:xfrm>
            <a:off x="965568" y="247223"/>
            <a:ext cx="101768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noProof="1">
                <a:solidFill>
                  <a:srgbClr val="191998"/>
                </a:solidFill>
              </a:rPr>
              <a:t>Grundsätzliches zu Integration und Wachstum  </a:t>
            </a:r>
            <a:br>
              <a:rPr lang="de-CH" sz="4000" b="1" noProof="1">
                <a:solidFill>
                  <a:srgbClr val="191998"/>
                </a:solidFill>
              </a:rPr>
            </a:br>
            <a:br>
              <a:rPr lang="de-CH" sz="4000" b="1" noProof="1">
                <a:solidFill>
                  <a:srgbClr val="191998"/>
                </a:solidFill>
              </a:rPr>
            </a:br>
            <a:endParaRPr lang="de-CH" sz="4000" b="1" noProof="1">
              <a:solidFill>
                <a:srgbClr val="191998"/>
              </a:solidFill>
            </a:endParaRPr>
          </a:p>
          <a:p>
            <a:endParaRPr lang="en-CH" sz="4000" b="1" dirty="0">
              <a:solidFill>
                <a:srgbClr val="19199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0C8F7C-864D-B516-EE82-D30F7260EF93}"/>
              </a:ext>
            </a:extLst>
          </p:cNvPr>
          <p:cNvSpPr txBox="1"/>
          <p:nvPr/>
        </p:nvSpPr>
        <p:spPr>
          <a:xfrm>
            <a:off x="965568" y="1165628"/>
            <a:ext cx="12913926" cy="7618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noProof="1">
                <a:solidFill>
                  <a:srgbClr val="BB0F33"/>
                </a:solidFill>
                <a:latin typeface="+mj-lt"/>
              </a:rPr>
              <a:t>Handelsgewinne (kurz- und langfristig)</a:t>
            </a:r>
          </a:p>
          <a:p>
            <a:pPr marL="1023579" lvl="1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400" noProof="1">
                <a:latin typeface="+mj-lt"/>
              </a:rPr>
              <a:t>Spezialisierung entsprechend komparativer Vorteile führt zu mehr Wohlstand.</a:t>
            </a:r>
          </a:p>
          <a:p>
            <a:pPr marL="1023579" lvl="1" indent="-514350">
              <a:spcAft>
                <a:spcPts val="600"/>
              </a:spcAft>
              <a:buFont typeface="+mj-lt"/>
              <a:buAutoNum type="arabicPeriod"/>
            </a:pPr>
            <a:r>
              <a:rPr lang="de-DE" sz="2400" noProof="1">
                <a:latin typeface="+mj-lt"/>
              </a:rPr>
              <a:t>Unternehmen, die stärker international verflochten sind, verzeichnen höhere Produktivitätszuwächse.</a:t>
            </a:r>
          </a:p>
          <a:p>
            <a:pPr marL="1023579" lvl="1" indent="-514350">
              <a:spcAft>
                <a:spcPts val="600"/>
              </a:spcAft>
              <a:buFont typeface="+mj-lt"/>
              <a:buAutoNum type="arabicPeriod"/>
            </a:pPr>
            <a:r>
              <a:rPr lang="de-DE" sz="2400" noProof="1">
                <a:latin typeface="+mj-lt"/>
              </a:rPr>
              <a:t>Integration fördert Humankapital und Innovation – zentrale Wachstumstreiber.</a:t>
            </a:r>
            <a:endParaRPr lang="en-AU" sz="2800" b="1" dirty="0">
              <a:solidFill>
                <a:srgbClr val="C00000"/>
              </a:solidFill>
              <a:latin typeface="+mj-lt"/>
            </a:endParaRPr>
          </a:p>
          <a:p>
            <a:r>
              <a:rPr lang="de-DE" sz="3200" b="1" dirty="0">
                <a:solidFill>
                  <a:srgbClr val="BB0F33"/>
                </a:solidFill>
              </a:rPr>
              <a:t>MRA, </a:t>
            </a:r>
            <a:r>
              <a:rPr lang="de-DE" sz="3200" b="1" dirty="0" err="1">
                <a:solidFill>
                  <a:srgbClr val="BB0F33"/>
                </a:solidFill>
              </a:rPr>
              <a:t>Grösse</a:t>
            </a:r>
            <a:r>
              <a:rPr lang="de-DE" sz="3200" b="1" dirty="0">
                <a:solidFill>
                  <a:srgbClr val="BB0F33"/>
                </a:solidFill>
              </a:rPr>
              <a:t>, Distanz, Nachbarschaft, Rechtssicherheit</a:t>
            </a:r>
          </a:p>
          <a:p>
            <a:pPr marL="966429" lvl="1" indent="-4572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2400" dirty="0"/>
              <a:t>Die Reduktion nichttarifärer Handelshemmnisse ist zentral.</a:t>
            </a:r>
            <a:endParaRPr lang="de-DE" sz="2400" noProof="1"/>
          </a:p>
          <a:p>
            <a:pPr marL="966429" lvl="1" indent="-4572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2400" noProof="1"/>
              <a:t>Kleine Volkswirtschaften profitieren stärker von wirtschaftlicher Integration.</a:t>
            </a:r>
          </a:p>
          <a:p>
            <a:pPr marL="1475659" lvl="2" indent="-4572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2000" i="1" noProof="1"/>
              <a:t>EU-Binnenmarkt – BIP 18 Billionen Euro, Schweiz BIP  0.9 Billionen </a:t>
            </a:r>
          </a:p>
          <a:p>
            <a:pPr marL="1475659" lvl="2" indent="-4572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2000" i="1" noProof="1"/>
              <a:t>EU ist mit Abstand der wichtigste Handelspartner der Schweiz</a:t>
            </a:r>
          </a:p>
          <a:p>
            <a:pPr marL="966429" lvl="1" indent="-4572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2400" noProof="1"/>
              <a:t>Gravitationsmodelle zeigen: Distanz zum Handelsparnter ist entscheidend.   </a:t>
            </a:r>
          </a:p>
          <a:p>
            <a:pPr marL="1475659" lvl="2" indent="-4572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2000" i="1" noProof="1"/>
              <a:t>Kurze Distanz:  Handel mit Nachbar</a:t>
            </a:r>
            <a:r>
              <a:rPr lang="de-DE" sz="2000" i="1" u="sng" noProof="1"/>
              <a:t>regionen</a:t>
            </a:r>
            <a:r>
              <a:rPr lang="de-DE" sz="2000" i="1" noProof="1"/>
              <a:t> = Handel mit USA</a:t>
            </a:r>
          </a:p>
          <a:p>
            <a:pPr marL="1475659" lvl="2" indent="-4572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2000" i="1" noProof="1"/>
              <a:t>Schweizer Gravitationsmodell – Handel mit fernen Nationen kann nicht die EU ersetzen.  </a:t>
            </a:r>
          </a:p>
          <a:p>
            <a:pPr marL="966429" lvl="1" indent="-4572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2400" noProof="1"/>
              <a:t>Geopolitik:  Ein Land behält seine Nachbarn dauerhaft – “Gute Nachbarschaft”</a:t>
            </a:r>
          </a:p>
          <a:p>
            <a:pPr marL="966429" lvl="1" indent="-4572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2400" noProof="1"/>
              <a:t>Rechtssicherheit ist eine entscheidende Voraussetzung für Investitionen. </a:t>
            </a:r>
            <a:endParaRPr lang="de-DE" sz="2400" b="1" noProof="1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de-DE" sz="3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927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2836AE-9E6F-4E9C-BFA8-6A8146F27E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0809">
              <a:spcBef>
                <a:spcPts val="27"/>
              </a:spcBef>
            </a:pPr>
            <a:fld id="{81D60167-4931-47E6-BA6A-407CBD079E47}" type="slidenum">
              <a:rPr lang="en-DE" spc="-21" smtClean="0"/>
              <a:pPr marL="40809">
                <a:spcBef>
                  <a:spcPts val="27"/>
                </a:spcBef>
              </a:pPr>
              <a:t>3</a:t>
            </a:fld>
            <a:endParaRPr lang="en-DE" spc="-2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4A5A2-4ABE-EEBB-8357-1E1F1DDF99F4}"/>
              </a:ext>
            </a:extLst>
          </p:cNvPr>
          <p:cNvSpPr txBox="1"/>
          <p:nvPr/>
        </p:nvSpPr>
        <p:spPr>
          <a:xfrm>
            <a:off x="1741434" y="664646"/>
            <a:ext cx="11953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noProof="1">
                <a:solidFill>
                  <a:srgbClr val="191998"/>
                </a:solidFill>
              </a:rPr>
              <a:t>Handelsintegration erhöht die  Effizienz und die Wachstumsrate</a:t>
            </a:r>
          </a:p>
          <a:p>
            <a:r>
              <a:rPr lang="de-CH" sz="3200" b="1" noProof="1">
                <a:solidFill>
                  <a:srgbClr val="BB0F33"/>
                </a:solidFill>
              </a:rPr>
              <a:t>Kurz- vs Langfristige Auswirkungen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69F2BA-B0EA-B825-2E5F-BB282301B034}"/>
              </a:ext>
            </a:extLst>
          </p:cNvPr>
          <p:cNvCxnSpPr/>
          <p:nvPr/>
        </p:nvCxnSpPr>
        <p:spPr>
          <a:xfrm>
            <a:off x="2519586" y="7380089"/>
            <a:ext cx="80648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89F6C7-B5C7-13F7-FA68-762B70B38D9F}"/>
              </a:ext>
            </a:extLst>
          </p:cNvPr>
          <p:cNvCxnSpPr>
            <a:cxnSpLocks/>
          </p:cNvCxnSpPr>
          <p:nvPr/>
        </p:nvCxnSpPr>
        <p:spPr>
          <a:xfrm flipV="1">
            <a:off x="2530015" y="2259137"/>
            <a:ext cx="0" cy="5120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E3D822-0EA1-E062-164E-C0681A91D0DD}"/>
              </a:ext>
            </a:extLst>
          </p:cNvPr>
          <p:cNvCxnSpPr>
            <a:cxnSpLocks/>
          </p:cNvCxnSpPr>
          <p:nvPr/>
        </p:nvCxnSpPr>
        <p:spPr>
          <a:xfrm flipV="1">
            <a:off x="2807618" y="2987601"/>
            <a:ext cx="6768752" cy="40324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FE5E59-BA68-F0D9-1F02-B178D21DD9CC}"/>
              </a:ext>
            </a:extLst>
          </p:cNvPr>
          <p:cNvCxnSpPr>
            <a:cxnSpLocks/>
          </p:cNvCxnSpPr>
          <p:nvPr/>
        </p:nvCxnSpPr>
        <p:spPr>
          <a:xfrm flipH="1">
            <a:off x="4014022" y="5959888"/>
            <a:ext cx="17732" cy="3400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0099D9-3670-5E0A-7B81-9F9B251ACAC1}"/>
              </a:ext>
            </a:extLst>
          </p:cNvPr>
          <p:cNvCxnSpPr/>
          <p:nvPr/>
        </p:nvCxnSpPr>
        <p:spPr>
          <a:xfrm flipV="1">
            <a:off x="4033394" y="3151576"/>
            <a:ext cx="4752528" cy="2808312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EA829B-2ACE-9C44-6C66-76C282F74BC8}"/>
              </a:ext>
            </a:extLst>
          </p:cNvPr>
          <p:cNvCxnSpPr>
            <a:cxnSpLocks/>
          </p:cNvCxnSpPr>
          <p:nvPr/>
        </p:nvCxnSpPr>
        <p:spPr>
          <a:xfrm flipV="1">
            <a:off x="4031754" y="2627561"/>
            <a:ext cx="4392488" cy="367240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D88AF80-F563-CE4A-345E-D07C8BED3663}"/>
              </a:ext>
            </a:extLst>
          </p:cNvPr>
          <p:cNvSpPr txBox="1"/>
          <p:nvPr/>
        </p:nvSpPr>
        <p:spPr>
          <a:xfrm>
            <a:off x="9545351" y="7478520"/>
            <a:ext cx="722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i="1"/>
              <a:t>Zeit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A98CA3-60EC-1981-35E9-D19C927D6E5B}"/>
              </a:ext>
            </a:extLst>
          </p:cNvPr>
          <p:cNvSpPr txBox="1"/>
          <p:nvPr/>
        </p:nvSpPr>
        <p:spPr>
          <a:xfrm>
            <a:off x="1667939" y="2411537"/>
            <a:ext cx="723275" cy="893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200" i="1"/>
              <a:t>BIP</a:t>
            </a:r>
          </a:p>
          <a:p>
            <a:endParaRPr lang="en-CH" i="1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B2763F-5BDA-BE58-7C77-0E48218DCD20}"/>
              </a:ext>
            </a:extLst>
          </p:cNvPr>
          <p:cNvCxnSpPr>
            <a:cxnSpLocks/>
          </p:cNvCxnSpPr>
          <p:nvPr/>
        </p:nvCxnSpPr>
        <p:spPr>
          <a:xfrm>
            <a:off x="4031754" y="6299969"/>
            <a:ext cx="0" cy="108012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34C1D02-BC60-9848-F414-0D667711D5A4}"/>
              </a:ext>
            </a:extLst>
          </p:cNvPr>
          <p:cNvSpPr txBox="1"/>
          <p:nvPr/>
        </p:nvSpPr>
        <p:spPr>
          <a:xfrm>
            <a:off x="2401880" y="7642218"/>
            <a:ext cx="427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/>
              <a:t>Abbau von Handelshindernissen </a:t>
            </a:r>
          </a:p>
        </p:txBody>
      </p:sp>
    </p:spTree>
    <p:extLst>
      <p:ext uri="{BB962C8B-B14F-4D97-AF65-F5344CB8AC3E}">
        <p14:creationId xmlns:p14="http://schemas.microsoft.com/office/powerpoint/2010/main" val="147060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2836AE-9E6F-4E9C-BFA8-6A8146F27E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0809">
              <a:spcBef>
                <a:spcPts val="27"/>
              </a:spcBef>
            </a:pPr>
            <a:fld id="{81D60167-4931-47E6-BA6A-407CBD079E47}" type="slidenum">
              <a:rPr lang="en-DE" spc="-21" smtClean="0"/>
              <a:pPr marL="40809">
                <a:spcBef>
                  <a:spcPts val="27"/>
                </a:spcBef>
              </a:pPr>
              <a:t>4</a:t>
            </a:fld>
            <a:endParaRPr lang="en-DE" spc="-2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4A5A2-4ABE-EEBB-8357-1E1F1DDF99F4}"/>
              </a:ext>
            </a:extLst>
          </p:cNvPr>
          <p:cNvSpPr txBox="1"/>
          <p:nvPr/>
        </p:nvSpPr>
        <p:spPr>
          <a:xfrm>
            <a:off x="791394" y="251297"/>
            <a:ext cx="120388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noProof="1">
                <a:solidFill>
                  <a:srgbClr val="191998"/>
                </a:solidFill>
              </a:rPr>
              <a:t>Erfahrung Grossbritannien: Verlust an Wettbewerbsfähigkeit </a:t>
            </a:r>
          </a:p>
          <a:p>
            <a:r>
              <a:rPr lang="de-DE" sz="2800" b="1" noProof="1">
                <a:solidFill>
                  <a:srgbClr val="C00000"/>
                </a:solidFill>
              </a:rPr>
              <a:t>10 Jahre nach Brexit - Auswirkungen </a:t>
            </a:r>
            <a:r>
              <a:rPr lang="de-DE" sz="2800" b="1" noProof="1">
                <a:solidFill>
                  <a:srgbClr val="BB0F33"/>
                </a:solidFill>
              </a:rPr>
              <a:t>grösser als erwartet, später als erwartet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689DD1-A005-26C2-FAF8-6CB471EE3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2"/>
          <a:stretch>
            <a:fillRect/>
          </a:stretch>
        </p:blipFill>
        <p:spPr>
          <a:xfrm>
            <a:off x="647378" y="1837365"/>
            <a:ext cx="6336704" cy="5838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019043-1250-3AB9-117C-4C376AEA8E7D}"/>
              </a:ext>
            </a:extLst>
          </p:cNvPr>
          <p:cNvSpPr txBox="1"/>
          <p:nvPr/>
        </p:nvSpPr>
        <p:spPr>
          <a:xfrm>
            <a:off x="7416132" y="1619449"/>
            <a:ext cx="68368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noProof="1"/>
              <a:t>Heute fragt sich Grossbritannien, weshalb es an Wettbewerbsfähigkeit verloren hat. 10 Jahre nach</a:t>
            </a:r>
            <a:br>
              <a:rPr lang="de-DE" sz="2000" i="1" noProof="1"/>
            </a:br>
            <a:r>
              <a:rPr lang="de-DE" sz="2000" i="1" noProof="1"/>
              <a:t>dem Brexit werden die Verluste deutlich:   </a:t>
            </a:r>
          </a:p>
          <a:p>
            <a:endParaRPr lang="de-DE" sz="2400" noProof="1"/>
          </a:p>
          <a:p>
            <a:r>
              <a:rPr lang="de-DE" sz="2400" b="1" noProof="1">
                <a:solidFill>
                  <a:srgbClr val="C00000"/>
                </a:solidFill>
              </a:rPr>
              <a:t>Gesamtwirtschaftliche Verluste </a:t>
            </a:r>
          </a:p>
          <a:p>
            <a:pPr marL="1023579" lvl="1" indent="-514350">
              <a:buFont typeface="Wingdings" pitchFamily="2" charset="2"/>
              <a:buChar char="§"/>
            </a:pPr>
            <a:r>
              <a:rPr lang="de-DE" sz="2400" noProof="1"/>
              <a:t>BIP 6-8 % niedriger</a:t>
            </a:r>
          </a:p>
          <a:p>
            <a:pPr marL="1023579" lvl="1" indent="-514350">
              <a:buFont typeface="Wingdings" pitchFamily="2" charset="2"/>
              <a:buChar char="§"/>
            </a:pPr>
            <a:r>
              <a:rPr lang="de-DE" sz="2400" noProof="1"/>
              <a:t>Investitionen 10-12% niedriger</a:t>
            </a:r>
          </a:p>
          <a:p>
            <a:pPr marL="1023579" lvl="1" indent="-514350">
              <a:buFont typeface="Wingdings" pitchFamily="2" charset="2"/>
              <a:buChar char="§"/>
            </a:pPr>
            <a:r>
              <a:rPr lang="de-DE" sz="2400" noProof="1"/>
              <a:t>Beschäftigung 3-4% niedriger</a:t>
            </a:r>
          </a:p>
          <a:p>
            <a:pPr marL="1023579" lvl="1" indent="-514350">
              <a:buFont typeface="Wingdings" pitchFamily="2" charset="2"/>
              <a:buChar char="§"/>
            </a:pPr>
            <a:r>
              <a:rPr lang="de-DE" sz="2400" noProof="1"/>
              <a:t>Produktivität 3-4% niedriger</a:t>
            </a:r>
          </a:p>
          <a:p>
            <a:pPr marL="1023579" lvl="1" indent="-514350">
              <a:buFont typeface="Wingdings" pitchFamily="2" charset="2"/>
              <a:buChar char="§"/>
            </a:pPr>
            <a:r>
              <a:rPr lang="de-DE" sz="2400" noProof="1"/>
              <a:t>Weitere Wachstumverluste über die Zeit</a:t>
            </a:r>
          </a:p>
          <a:p>
            <a:pPr marL="1023579" lvl="1" indent="-514350">
              <a:buFont typeface="Wingdings" pitchFamily="2" charset="2"/>
              <a:buChar char="§"/>
            </a:pPr>
            <a:endParaRPr lang="de-DE" sz="2400" noProof="1"/>
          </a:p>
          <a:p>
            <a:r>
              <a:rPr lang="de-DE" sz="2400" b="1" noProof="1">
                <a:solidFill>
                  <a:srgbClr val="C00000"/>
                </a:solidFill>
              </a:rPr>
              <a:t>Kaum spürbar in den ersten Jahren </a:t>
            </a:r>
          </a:p>
          <a:p>
            <a:pPr marL="1023579" lvl="1" indent="-514350">
              <a:buFont typeface="Wingdings" pitchFamily="2" charset="2"/>
              <a:buChar char="§"/>
            </a:pPr>
            <a:r>
              <a:rPr lang="de-DE" sz="2400" noProof="1"/>
              <a:t>Übergang, Verhandlungen</a:t>
            </a:r>
          </a:p>
          <a:p>
            <a:pPr marL="1023579" lvl="1" indent="-514350">
              <a:buFont typeface="Wingdings" pitchFamily="2" charset="2"/>
              <a:buChar char="§"/>
            </a:pPr>
            <a:r>
              <a:rPr lang="de-DE" sz="2400" noProof="1"/>
              <a:t>Langsame Aufsummierung der Verluste </a:t>
            </a:r>
          </a:p>
          <a:p>
            <a:pPr marL="1023579" lvl="1" indent="-514350">
              <a:buFont typeface="Wingdings" pitchFamily="2" charset="2"/>
              <a:buChar char="§"/>
            </a:pPr>
            <a:endParaRPr lang="de-DE" sz="2400" noProof="1"/>
          </a:p>
          <a:p>
            <a:r>
              <a:rPr lang="de-DE" sz="2400" noProof="1"/>
              <a:t> </a:t>
            </a:r>
            <a:r>
              <a:rPr lang="de-DE" sz="2400" b="1" noProof="1">
                <a:solidFill>
                  <a:srgbClr val="C00000"/>
                </a:solidFill>
              </a:rPr>
              <a:t>Hochproduktive Unternehmen</a:t>
            </a:r>
            <a:endParaRPr lang="de-DE" sz="2400" noProof="1"/>
          </a:p>
          <a:p>
            <a:pPr marL="852129" lvl="1" indent="-342900">
              <a:buFont typeface="Wingdings" pitchFamily="2" charset="2"/>
              <a:buChar char="§"/>
            </a:pPr>
            <a:r>
              <a:rPr lang="de-DE" sz="2400" noProof="1"/>
              <a:t> besonders betroffen -  waren am stärksten     in EU integriert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7A476-A287-3135-3694-021BC31BEC28}"/>
              </a:ext>
            </a:extLst>
          </p:cNvPr>
          <p:cNvSpPr txBox="1"/>
          <p:nvPr/>
        </p:nvSpPr>
        <p:spPr>
          <a:xfrm>
            <a:off x="1151434" y="7676098"/>
            <a:ext cx="7920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dirty="0"/>
              <a:t>CEPR, VoXEU</a:t>
            </a:r>
          </a:p>
          <a:p>
            <a:r>
              <a:rPr lang="en-CH" sz="1800" dirty="0"/>
              <a:t>  </a:t>
            </a:r>
            <a:r>
              <a:rPr lang="en-CH" sz="1800" dirty="0">
                <a:hlinkClick r:id="rId3"/>
              </a:rPr>
              <a:t>https://cepr.org/voxeu/columns/brexits-slow-burn-hit-uk-economy</a:t>
            </a:r>
            <a:endParaRPr lang="en-CH" sz="1800" dirty="0"/>
          </a:p>
          <a:p>
            <a:endParaRPr lang="en-CH" sz="1800" dirty="0"/>
          </a:p>
        </p:txBody>
      </p:sp>
    </p:spTree>
    <p:extLst>
      <p:ext uri="{BB962C8B-B14F-4D97-AF65-F5344CB8AC3E}">
        <p14:creationId xmlns:p14="http://schemas.microsoft.com/office/powerpoint/2010/main" val="224449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231DD-CF5A-6D99-0B29-D75FEE3FE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63253-ECD1-9276-C2D9-CBB6E524108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0809">
              <a:spcBef>
                <a:spcPts val="27"/>
              </a:spcBef>
            </a:pPr>
            <a:fld id="{81D60167-4931-47E6-BA6A-407CBD079E47}" type="slidenum">
              <a:rPr lang="en-DE" spc="-21" smtClean="0"/>
              <a:pPr marL="40809">
                <a:spcBef>
                  <a:spcPts val="27"/>
                </a:spcBef>
              </a:pPr>
              <a:t>5</a:t>
            </a:fld>
            <a:endParaRPr lang="en-DE" spc="-2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B5054-6100-8AE0-021B-6F3883B4846C}"/>
              </a:ext>
            </a:extLst>
          </p:cNvPr>
          <p:cNvSpPr txBox="1"/>
          <p:nvPr/>
        </p:nvSpPr>
        <p:spPr>
          <a:xfrm>
            <a:off x="1511474" y="539329"/>
            <a:ext cx="8457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err="1">
                <a:solidFill>
                  <a:srgbClr val="191998"/>
                </a:solidFill>
              </a:rPr>
              <a:t>Verlust</a:t>
            </a:r>
            <a:r>
              <a:rPr lang="en-US" sz="4000" b="1">
                <a:solidFill>
                  <a:srgbClr val="191998"/>
                </a:solidFill>
              </a:rPr>
              <a:t> an </a:t>
            </a:r>
            <a:r>
              <a:rPr lang="en-US" sz="4000" b="1" err="1">
                <a:solidFill>
                  <a:srgbClr val="191998"/>
                </a:solidFill>
              </a:rPr>
              <a:t>Wettbewerbsfähkeit</a:t>
            </a:r>
            <a:r>
              <a:rPr lang="en-US" sz="4000" b="1">
                <a:solidFill>
                  <a:srgbClr val="191998"/>
                </a:solidFill>
              </a:rPr>
              <a:t> </a:t>
            </a:r>
          </a:p>
          <a:p>
            <a:r>
              <a:rPr lang="en-US" sz="4000" b="1" err="1">
                <a:solidFill>
                  <a:srgbClr val="191998"/>
                </a:solidFill>
              </a:rPr>
              <a:t>Effizienz</a:t>
            </a:r>
            <a:r>
              <a:rPr lang="en-US" sz="4000" b="1">
                <a:solidFill>
                  <a:srgbClr val="191998"/>
                </a:solidFill>
              </a:rPr>
              <a:t> vs. </a:t>
            </a:r>
            <a:r>
              <a:rPr lang="en-US" sz="4000" b="1" err="1">
                <a:solidFill>
                  <a:srgbClr val="191998"/>
                </a:solidFill>
              </a:rPr>
              <a:t>Wachstumsverlangsamung</a:t>
            </a:r>
            <a:endParaRPr lang="en-US" sz="4000" b="1">
              <a:solidFill>
                <a:srgbClr val="191998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11BFE5C-84E8-A26E-87DD-FA47FA82F57E}"/>
              </a:ext>
            </a:extLst>
          </p:cNvPr>
          <p:cNvCxnSpPr/>
          <p:nvPr/>
        </p:nvCxnSpPr>
        <p:spPr>
          <a:xfrm>
            <a:off x="2519586" y="7380089"/>
            <a:ext cx="80648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7EECBF-1EC9-1D49-7084-0DED1A4A13C9}"/>
              </a:ext>
            </a:extLst>
          </p:cNvPr>
          <p:cNvCxnSpPr>
            <a:cxnSpLocks/>
          </p:cNvCxnSpPr>
          <p:nvPr/>
        </p:nvCxnSpPr>
        <p:spPr>
          <a:xfrm flipV="1">
            <a:off x="2530015" y="2259137"/>
            <a:ext cx="0" cy="51209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FC7FC3-1BE9-7643-090A-5FB15B134241}"/>
              </a:ext>
            </a:extLst>
          </p:cNvPr>
          <p:cNvCxnSpPr>
            <a:cxnSpLocks/>
          </p:cNvCxnSpPr>
          <p:nvPr/>
        </p:nvCxnSpPr>
        <p:spPr>
          <a:xfrm flipV="1">
            <a:off x="2807618" y="2987601"/>
            <a:ext cx="6768752" cy="40324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01C3D7-28AA-1D05-74D4-1FD5E67FDCA5}"/>
              </a:ext>
            </a:extLst>
          </p:cNvPr>
          <p:cNvCxnSpPr>
            <a:cxnSpLocks/>
          </p:cNvCxnSpPr>
          <p:nvPr/>
        </p:nvCxnSpPr>
        <p:spPr>
          <a:xfrm flipV="1">
            <a:off x="4014022" y="3901349"/>
            <a:ext cx="5346324" cy="238095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69E2A36-C55C-94F6-59A2-17DD02708117}"/>
              </a:ext>
            </a:extLst>
          </p:cNvPr>
          <p:cNvSpPr txBox="1"/>
          <p:nvPr/>
        </p:nvSpPr>
        <p:spPr>
          <a:xfrm>
            <a:off x="9545351" y="7478520"/>
            <a:ext cx="722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i="1"/>
              <a:t>Zeit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A22A2F-8ADE-9375-0D28-4D69E8BA80C4}"/>
              </a:ext>
            </a:extLst>
          </p:cNvPr>
          <p:cNvSpPr txBox="1"/>
          <p:nvPr/>
        </p:nvSpPr>
        <p:spPr>
          <a:xfrm>
            <a:off x="1667939" y="2411537"/>
            <a:ext cx="723275" cy="893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3200" i="1"/>
              <a:t>BIP</a:t>
            </a:r>
          </a:p>
          <a:p>
            <a:endParaRPr lang="en-CH" i="1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9C35BD-86CF-E962-D96C-0EBFD8119470}"/>
              </a:ext>
            </a:extLst>
          </p:cNvPr>
          <p:cNvCxnSpPr>
            <a:cxnSpLocks/>
          </p:cNvCxnSpPr>
          <p:nvPr/>
        </p:nvCxnSpPr>
        <p:spPr>
          <a:xfrm>
            <a:off x="4031754" y="6299969"/>
            <a:ext cx="0" cy="108012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C8F2C8A-ADA3-39C5-8620-FD9967C2994C}"/>
              </a:ext>
            </a:extLst>
          </p:cNvPr>
          <p:cNvSpPr txBox="1"/>
          <p:nvPr/>
        </p:nvSpPr>
        <p:spPr>
          <a:xfrm>
            <a:off x="3524496" y="7540075"/>
            <a:ext cx="979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/>
              <a:t>Brexit </a:t>
            </a:r>
          </a:p>
        </p:txBody>
      </p:sp>
    </p:spTree>
    <p:extLst>
      <p:ext uri="{BB962C8B-B14F-4D97-AF65-F5344CB8AC3E}">
        <p14:creationId xmlns:p14="http://schemas.microsoft.com/office/powerpoint/2010/main" val="353840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5469B-6D3F-C1A7-A44A-F86EEDC0F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F612A-7054-AC42-A270-5836BFC1CF2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0809">
              <a:spcBef>
                <a:spcPts val="27"/>
              </a:spcBef>
            </a:pPr>
            <a:fld id="{81D60167-4931-47E6-BA6A-407CBD079E47}" type="slidenum">
              <a:rPr lang="en-DE" spc="-21" smtClean="0"/>
              <a:pPr marL="40809">
                <a:spcBef>
                  <a:spcPts val="27"/>
                </a:spcBef>
              </a:pPr>
              <a:t>6</a:t>
            </a:fld>
            <a:endParaRPr lang="en-DE" spc="-2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E05F1-3860-310E-E76D-C117D7BA1E20}"/>
              </a:ext>
            </a:extLst>
          </p:cNvPr>
          <p:cNvSpPr txBox="1"/>
          <p:nvPr/>
        </p:nvSpPr>
        <p:spPr>
          <a:xfrm>
            <a:off x="1975892" y="453826"/>
            <a:ext cx="9916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noProof="1">
                <a:solidFill>
                  <a:srgbClr val="191998"/>
                </a:solidFill>
              </a:rPr>
              <a:t>Zunahme der Zuwanderung nach dem Brexit</a:t>
            </a:r>
          </a:p>
        </p:txBody>
      </p:sp>
      <p:pic>
        <p:nvPicPr>
          <p:cNvPr id="13" name="Picture 12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AFB5D66B-72A0-D755-256C-43E3189C2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8"/>
          <a:stretch>
            <a:fillRect/>
          </a:stretch>
        </p:blipFill>
        <p:spPr>
          <a:xfrm>
            <a:off x="1511474" y="1161712"/>
            <a:ext cx="10208862" cy="61463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6205FC-2219-B0EE-FAF2-BA8869DAFF7B}"/>
              </a:ext>
            </a:extLst>
          </p:cNvPr>
          <p:cNvSpPr txBox="1"/>
          <p:nvPr/>
        </p:nvSpPr>
        <p:spPr>
          <a:xfrm>
            <a:off x="503362" y="7004950"/>
            <a:ext cx="1719060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CH" altLang="en-CH" sz="2400">
                <a:solidFill>
                  <a:srgbClr val="323132"/>
                </a:solidFill>
              </a:rPr>
            </a:br>
            <a:r>
              <a:rPr lang="en-CH" altLang="en-CH" sz="1800">
                <a:solidFill>
                  <a:srgbClr val="323132"/>
                </a:solidFill>
              </a:rPr>
              <a:t>UK office of National Statistics</a:t>
            </a:r>
            <a:r>
              <a:rPr lang="en-CH" altLang="en-CH" sz="1800"/>
              <a:t>:  </a:t>
            </a:r>
            <a:r>
              <a:rPr lang="en-GB" sz="1800"/>
              <a:t>Long-term international migration, provisional: year ending June 2025</a:t>
            </a:r>
            <a:br>
              <a:rPr lang="en-GB" sz="1800"/>
            </a:br>
            <a:r>
              <a:rPr lang="en-GB" sz="1800">
                <a:hlinkClick r:id="rId4"/>
              </a:rPr>
              <a:t>https://www.ons.gov.uk/peoplepopulationandcommunity/populationandmigration/internationalmigration/bulletins/longterminternationalmigrationprovisional/yearendingjune2025</a:t>
            </a:r>
            <a:endParaRPr lang="en-GB" sz="1800"/>
          </a:p>
          <a:p>
            <a:endParaRPr lang="en-AU" sz="320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805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CB784-FA90-C192-5D7A-C518D74CB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4B859D-1CF8-EEF6-6CAB-62EFE93B3E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0809">
              <a:spcBef>
                <a:spcPts val="27"/>
              </a:spcBef>
            </a:pPr>
            <a:fld id="{81D60167-4931-47E6-BA6A-407CBD079E47}" type="slidenum">
              <a:rPr lang="en-DE" spc="-21" smtClean="0"/>
              <a:pPr marL="40809">
                <a:spcBef>
                  <a:spcPts val="27"/>
                </a:spcBef>
              </a:pPr>
              <a:t>7</a:t>
            </a:fld>
            <a:endParaRPr lang="en-DE" spc="-2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E426B-6444-6932-DA8C-04F1743074DA}"/>
              </a:ext>
            </a:extLst>
          </p:cNvPr>
          <p:cNvSpPr txBox="1"/>
          <p:nvPr/>
        </p:nvSpPr>
        <p:spPr>
          <a:xfrm>
            <a:off x="1511474" y="323305"/>
            <a:ext cx="7690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noProof="1">
                <a:solidFill>
                  <a:srgbClr val="191998"/>
                </a:solidFill>
              </a:rPr>
              <a:t>Zusammensetzung der Zuwanderer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21ECD-1091-5203-F362-688118B19D94}"/>
              </a:ext>
            </a:extLst>
          </p:cNvPr>
          <p:cNvSpPr txBox="1"/>
          <p:nvPr/>
        </p:nvSpPr>
        <p:spPr>
          <a:xfrm>
            <a:off x="503362" y="7004950"/>
            <a:ext cx="1719060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CH" altLang="en-CH" sz="2400">
                <a:solidFill>
                  <a:srgbClr val="323132"/>
                </a:solidFill>
              </a:rPr>
            </a:br>
            <a:r>
              <a:rPr lang="en-CH" altLang="en-CH" sz="1800">
                <a:solidFill>
                  <a:srgbClr val="323132"/>
                </a:solidFill>
              </a:rPr>
              <a:t>UK office of National Statistics</a:t>
            </a:r>
            <a:r>
              <a:rPr lang="en-CH" altLang="en-CH" sz="1800"/>
              <a:t>:  </a:t>
            </a:r>
            <a:r>
              <a:rPr lang="en-GB" sz="1800"/>
              <a:t>Long-term international migration, provisional: year ending June 2025</a:t>
            </a:r>
            <a:br>
              <a:rPr lang="en-GB" sz="1800"/>
            </a:br>
            <a:r>
              <a:rPr lang="en-GB" sz="1800">
                <a:hlinkClick r:id="rId2"/>
              </a:rPr>
              <a:t>https://www.ons.gov.uk/peoplepopulationandcommunity/populationandmigration/internationalmigration/bulletins/longterminternationalmigrationprovisional/yearendingjune2025</a:t>
            </a:r>
            <a:endParaRPr lang="en-GB" sz="1800"/>
          </a:p>
          <a:p>
            <a:endParaRPr lang="en-AU" sz="3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444E35-3884-95EB-C261-BDA40651A35E}"/>
              </a:ext>
            </a:extLst>
          </p:cNvPr>
          <p:cNvSpPr txBox="1"/>
          <p:nvPr/>
        </p:nvSpPr>
        <p:spPr>
          <a:xfrm>
            <a:off x="-2129589" y="-2129589"/>
            <a:ext cx="184731" cy="400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/>
          </a:p>
        </p:txBody>
      </p:sp>
      <p:pic>
        <p:nvPicPr>
          <p:cNvPr id="4" name="Picture 3" descr="A graph of blue and black bars&#10;&#10;AI-generated content may be incorrect.">
            <a:extLst>
              <a:ext uri="{FF2B5EF4-FFF2-40B4-BE49-F238E27FC236}">
                <a16:creationId xmlns:a16="http://schemas.microsoft.com/office/drawing/2014/main" id="{780447EF-9EC5-6914-D656-221A1559E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7"/>
          <a:stretch>
            <a:fillRect/>
          </a:stretch>
        </p:blipFill>
        <p:spPr>
          <a:xfrm>
            <a:off x="1295450" y="1320028"/>
            <a:ext cx="10945216" cy="59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9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C662A-DDAA-34BA-3154-8C36A3F7C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226F6-10FF-57ED-5A1D-0FCFD5659CB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0809">
              <a:spcBef>
                <a:spcPts val="27"/>
              </a:spcBef>
            </a:pPr>
            <a:fld id="{81D60167-4931-47E6-BA6A-407CBD079E47}" type="slidenum">
              <a:rPr lang="en-DE" spc="-21" smtClean="0"/>
              <a:pPr marL="40809">
                <a:spcBef>
                  <a:spcPts val="27"/>
                </a:spcBef>
              </a:pPr>
              <a:t>8</a:t>
            </a:fld>
            <a:endParaRPr lang="en-DE" spc="-2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909DBB-4CE0-EE0A-6B2A-80C22E940CDC}"/>
              </a:ext>
            </a:extLst>
          </p:cNvPr>
          <p:cNvSpPr txBox="1"/>
          <p:nvPr/>
        </p:nvSpPr>
        <p:spPr>
          <a:xfrm>
            <a:off x="1151434" y="611337"/>
            <a:ext cx="1525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noProof="1">
                <a:solidFill>
                  <a:srgbClr val="191998"/>
                </a:solidFill>
              </a:rPr>
              <a:t>  </a:t>
            </a:r>
            <a:r>
              <a:rPr lang="de-DE" sz="3200" b="1" noProof="1">
                <a:solidFill>
                  <a:srgbClr val="191998"/>
                </a:solidFill>
              </a:rPr>
              <a:t>Die EU ist auch in einer neuen Welt</a:t>
            </a:r>
            <a:endParaRPr lang="en-CH" sz="4000" b="1" dirty="0">
              <a:solidFill>
                <a:srgbClr val="19199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5E1CEF-C5F1-7F55-4B6C-D45F2706330A}"/>
              </a:ext>
            </a:extLst>
          </p:cNvPr>
          <p:cNvSpPr txBox="1"/>
          <p:nvPr/>
        </p:nvSpPr>
        <p:spPr>
          <a:xfrm>
            <a:off x="1360927" y="1547441"/>
            <a:ext cx="11678357" cy="735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i="1" dirty="0"/>
              <a:t>Nach dem EWR gelang es, für die Schweiz eine spezifische, sektorielle Integration in den EU-Binnenmarkt zu erreichen – das war in der Welt der großen Globalisierung </a:t>
            </a:r>
          </a:p>
          <a:p>
            <a:pPr>
              <a:spcAft>
                <a:spcPts val="600"/>
              </a:spcAft>
            </a:pPr>
            <a:endParaRPr lang="de-DE" sz="2800" dirty="0"/>
          </a:p>
          <a:p>
            <a:pPr>
              <a:spcAft>
                <a:spcPts val="600"/>
              </a:spcAft>
            </a:pPr>
            <a:r>
              <a:rPr lang="de-DE" sz="2800" b="1" noProof="1">
                <a:solidFill>
                  <a:srgbClr val="BB0F33"/>
                </a:solidFill>
                <a:latin typeface="+mj-lt"/>
              </a:rPr>
              <a:t>Bei Nicht-Annahme der Bilateralen III zu erwarten: </a:t>
            </a:r>
          </a:p>
          <a:p>
            <a:pPr marL="514350" indent="-5143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400" noProof="1"/>
              <a:t>rascher Verlust von Forschungszusammenarbeit </a:t>
            </a:r>
          </a:p>
          <a:p>
            <a:pPr marL="514350" indent="-5143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400" noProof="1"/>
              <a:t>langsame Erosion der bestehenden Verträge </a:t>
            </a:r>
          </a:p>
          <a:p>
            <a:pPr marL="514350" indent="-5143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400" noProof="1"/>
              <a:t>Wohlstands- und Wachstumsverluste</a:t>
            </a:r>
          </a:p>
          <a:p>
            <a:pPr marL="514350" indent="-5143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400" noProof="1"/>
              <a:t>Erschwerter Zugang bei neuen Handelspraktiken der EU (Bsp. Industrial Accelerator Act, „Made </a:t>
            </a:r>
            <a:r>
              <a:rPr lang="de-DE" sz="2400" i="1" noProof="1"/>
              <a:t>with</a:t>
            </a:r>
            <a:r>
              <a:rPr lang="de-DE" sz="2400" noProof="1"/>
              <a:t> Europe“ )</a:t>
            </a:r>
            <a:br>
              <a:rPr lang="de-DE" sz="2800" noProof="1"/>
            </a:br>
            <a:endParaRPr lang="de-DE" sz="2800" noProof="1"/>
          </a:p>
          <a:p>
            <a:pPr>
              <a:spcAft>
                <a:spcPts val="600"/>
              </a:spcAft>
            </a:pPr>
            <a:r>
              <a:rPr lang="de-DE" sz="2800" b="1" noProof="1">
                <a:solidFill>
                  <a:srgbClr val="C00000"/>
                </a:solidFill>
              </a:rPr>
              <a:t>Die EU hat geringe Anreize zur Neuverhandlungen:</a:t>
            </a:r>
          </a:p>
          <a:p>
            <a:pPr marL="514350" indent="-5143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400" noProof="1"/>
              <a:t>Fokus auf Integration und Verteidigung </a:t>
            </a:r>
          </a:p>
          <a:p>
            <a:pPr marL="514350" indent="-514350">
              <a:spcAft>
                <a:spcPts val="600"/>
              </a:spcAft>
              <a:buFont typeface="Wingdings" pitchFamily="2" charset="2"/>
              <a:buChar char="§"/>
            </a:pPr>
            <a:r>
              <a:rPr lang="de-DE" sz="2400" noProof="1"/>
              <a:t>Vermeidung von Präzedenzfällen</a:t>
            </a:r>
          </a:p>
          <a:p>
            <a:pPr marL="514350" indent="-514350">
              <a:lnSpc>
                <a:spcPct val="150000"/>
              </a:lnSpc>
              <a:buFont typeface="System Font Regular"/>
              <a:buChar char="–"/>
            </a:pPr>
            <a:endParaRPr lang="de-DE" sz="3200" b="1" noProof="1">
              <a:solidFill>
                <a:srgbClr val="C00000"/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A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811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5F4E3-379E-7445-0D4F-E51CFCCE2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820CDA-6B8A-57E0-4B57-F81D97049C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40809">
              <a:spcBef>
                <a:spcPts val="27"/>
              </a:spcBef>
            </a:pPr>
            <a:fld id="{81D60167-4931-47E6-BA6A-407CBD079E47}" type="slidenum">
              <a:rPr lang="en-DE" spc="-21" smtClean="0"/>
              <a:pPr marL="40809">
                <a:spcBef>
                  <a:spcPts val="27"/>
                </a:spcBef>
              </a:pPr>
              <a:t>9</a:t>
            </a:fld>
            <a:endParaRPr lang="en-DE" spc="-2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973677-8421-1DA8-4163-92460846A253}"/>
              </a:ext>
            </a:extLst>
          </p:cNvPr>
          <p:cNvSpPr txBox="1"/>
          <p:nvPr/>
        </p:nvSpPr>
        <p:spPr>
          <a:xfrm>
            <a:off x="1171488" y="375636"/>
            <a:ext cx="1525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191998"/>
                </a:solidFill>
              </a:rPr>
              <a:t>Fazit</a:t>
            </a:r>
            <a:r>
              <a:rPr lang="en-US" sz="4000" b="1" dirty="0">
                <a:solidFill>
                  <a:srgbClr val="191998"/>
                </a:solidFill>
              </a:rPr>
              <a:t> </a:t>
            </a:r>
            <a:endParaRPr lang="en-CH" sz="4000" b="1" dirty="0">
              <a:solidFill>
                <a:srgbClr val="19199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78A62A-81FA-1E0C-0E59-52014119FF11}"/>
              </a:ext>
            </a:extLst>
          </p:cNvPr>
          <p:cNvSpPr txBox="1"/>
          <p:nvPr/>
        </p:nvSpPr>
        <p:spPr>
          <a:xfrm>
            <a:off x="1171488" y="1203971"/>
            <a:ext cx="11678357" cy="746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de-DE" sz="3200" noProof="1">
              <a:latin typeface="+mj-lt"/>
            </a:endParaRPr>
          </a:p>
          <a:p>
            <a:pPr marL="514350" indent="-5143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2800" noProof="1">
                <a:latin typeface="+mj-lt"/>
              </a:rPr>
              <a:t>Mit den Bilateralen III ist es der Schweiz gelungen, die </a:t>
            </a:r>
            <a:r>
              <a:rPr lang="de-DE" sz="2800" u="sng" noProof="1">
                <a:latin typeface="+mj-lt"/>
              </a:rPr>
              <a:t>sektorialen</a:t>
            </a:r>
            <a:r>
              <a:rPr lang="de-DE" sz="2800" noProof="1">
                <a:latin typeface="+mj-lt"/>
              </a:rPr>
              <a:t> Abkommen mit der EU weiterzuführen. Das ist ein bedeutender </a:t>
            </a:r>
            <a:r>
              <a:rPr lang="de-DE" sz="2800" u="sng" noProof="1">
                <a:latin typeface="+mj-lt"/>
              </a:rPr>
              <a:t>Erfolg</a:t>
            </a:r>
            <a:r>
              <a:rPr lang="de-DE" sz="2800" noProof="1">
                <a:latin typeface="+mj-lt"/>
              </a:rPr>
              <a:t>.</a:t>
            </a:r>
          </a:p>
          <a:p>
            <a:pPr marL="966429" lvl="1" indent="-45720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de-DE" sz="2800" noProof="1">
              <a:latin typeface="+mj-lt"/>
            </a:endParaRPr>
          </a:p>
          <a:p>
            <a:pPr marL="514350" indent="-5143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2800" noProof="1">
                <a:latin typeface="+mj-lt"/>
              </a:rPr>
              <a:t>In einer sich verändernden Welt wird es für einzelne Länder schwieriger werden solche </a:t>
            </a:r>
            <a:r>
              <a:rPr lang="de-DE" sz="2800" u="sng" noProof="1">
                <a:latin typeface="+mj-lt"/>
              </a:rPr>
              <a:t>massgeschneiderten</a:t>
            </a:r>
            <a:r>
              <a:rPr lang="de-DE" sz="2800" noProof="1">
                <a:latin typeface="+mj-lt"/>
              </a:rPr>
              <a:t> Abkommen mit der EU zu schmieden. Bei Ablehnung des Pakets ist nicht mit neuen Verhandlungen zu rechnen. </a:t>
            </a:r>
          </a:p>
          <a:p>
            <a:pPr marL="514350" indent="-5143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de-DE" sz="2800" noProof="1">
              <a:latin typeface="+mj-lt"/>
            </a:endParaRPr>
          </a:p>
          <a:p>
            <a:pPr marL="514350" indent="-5143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2800" noProof="1">
                <a:latin typeface="+mj-lt"/>
              </a:rPr>
              <a:t>Stabilität und </a:t>
            </a:r>
            <a:r>
              <a:rPr lang="de-DE" sz="2800" u="sng" noProof="1">
                <a:latin typeface="+mj-lt"/>
              </a:rPr>
              <a:t>Rechtssicherheit</a:t>
            </a:r>
            <a:r>
              <a:rPr lang="de-DE" sz="2800" noProof="1">
                <a:latin typeface="+mj-lt"/>
              </a:rPr>
              <a:t> im Verhältnis zum grössten Nachbarn und wichtigsten Handelspartner sind wirtschaftlich von zentraler Bedeutung.</a:t>
            </a:r>
          </a:p>
          <a:p>
            <a:pPr marL="514350" indent="-5143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de-DE" sz="2800" noProof="1">
              <a:latin typeface="+mj-lt"/>
            </a:endParaRPr>
          </a:p>
          <a:p>
            <a:pPr marL="514350" indent="-51435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de-DE" sz="2800" noProof="1">
                <a:latin typeface="+mj-lt"/>
              </a:rPr>
              <a:t>In der Gesamtwürdigung ist der wirtschaftliche Nutzen für die Schweiz klar positiv; die Kosten einer Ablehnung würde sich in – zunächt schleichend, dann spürbar – in Wettbewerbsverlusten niederschlagen. </a:t>
            </a:r>
            <a:endParaRPr lang="de-DE" sz="3200" b="1" noProof="1">
              <a:solidFill>
                <a:srgbClr val="C00000"/>
              </a:solidFill>
              <a:latin typeface="+mj-lt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A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0570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CDDD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PR Presentation Test" id="{D7E871EC-4488-47DE-909B-DB9C0A6C29A6}" vid="{201798FE-EF75-49CE-B346-03392B2932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lassifizierung xmlns="7f707e96-1f10-4a6c-ae52-3ad34ac89802">INTERN--INTERNE</Klassifizierung>
    <Dokumentendatum xmlns="7f707e96-1f10-4a6c-ae52-3ad34ac89802">2026-03-24T23:00:00+00:00</Dokumentendatum>
    <Teildossier xmlns="7f707e96-1f10-4a6c-ae52-3ad34ac89802">Anhörungen -- Auditions</Teildossier>
    <Entklassifizierungsvermerk xmlns="7f707e96-1f10-4a6c-ae52-3ad34ac89802" xsi:nil="true"/>
    <e-parl xmlns="7f707e96-1f10-4a6c-ae52-3ad34ac89802">true</e-parl>
    <Anzeigesprachen xmlns="7f707e96-1f10-4a6c-ae52-3ad34ac89802">
      <Value>de</Value>
    </Anzeigesprachen>
    <Dokumententyp xmlns="7f707e96-1f10-4a6c-ae52-3ad34ac89802">Unterlagen Dritter--Documents émanant de tiers</Dokumententyp>
    <TeildossierZusatz xmlns="7f707e96-1f10-4a6c-ae52-3ad34ac89802" xsi:nil="true"/>
    <Autor xmlns="7f707e96-1f10-4a6c-ae52-3ad34ac89802">Beatrice di Mauro</Autor>
    <Aktenzeichen xmlns="7f707e96-1f10-4a6c-ae52-3ad34ac8980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arlDocEparl" ma:contentTypeID="0x010100F71585DFDA751D469ADC5A68BF7DD0BA0100A5783CB89D907D438DB10C6F5B6CE298" ma:contentTypeVersion="12" ma:contentTypeDescription="Ein neues Dokument erstellen." ma:contentTypeScope="" ma:versionID="8fc202970ed3d7b0c1951ab0bf807087">
  <xsd:schema xmlns:xsd="http://www.w3.org/2001/XMLSchema" xmlns:xs="http://www.w3.org/2001/XMLSchema" xmlns:p="http://schemas.microsoft.com/office/2006/metadata/properties" xmlns:ns2="7f707e96-1f10-4a6c-ae52-3ad34ac89802" targetNamespace="http://schemas.microsoft.com/office/2006/metadata/properties" ma:root="true" ma:fieldsID="6ea58144b2362a816352039280fa3a46" ns2:_="">
    <xsd:import namespace="7f707e96-1f10-4a6c-ae52-3ad34ac89802"/>
    <xsd:element name="properties">
      <xsd:complexType>
        <xsd:sequence>
          <xsd:element name="documentManagement">
            <xsd:complexType>
              <xsd:all>
                <xsd:element ref="ns2:Teildossier" minOccurs="0"/>
                <xsd:element ref="ns2:TeildossierZusatz" minOccurs="0"/>
                <xsd:element ref="ns2:Dokumentendatum"/>
                <xsd:element ref="ns2:Klassifizierung" minOccurs="0"/>
                <xsd:element ref="ns2:Dokumententyp"/>
                <xsd:element ref="ns2:Anzeigesprachen" minOccurs="0"/>
                <xsd:element ref="ns2:Autor"/>
                <xsd:element ref="ns2:Aktenzeichen" minOccurs="0"/>
                <xsd:element ref="ns2:e-parl" minOccurs="0"/>
                <xsd:element ref="ns2:Entklassifizierungsvermer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07e96-1f10-4a6c-ae52-3ad34ac89802" elementFormDefault="qualified">
    <xsd:import namespace="http://schemas.microsoft.com/office/2006/documentManagement/types"/>
    <xsd:import namespace="http://schemas.microsoft.com/office/infopath/2007/PartnerControls"/>
    <xsd:element name="Teildossier" ma:index="5" nillable="true" ma:displayName="Teildossier--Sous-dossier" ma:default="" ma:internalName="Teildossier" ma:readOnly="false">
      <xsd:simpleType>
        <xsd:union memberTypes="dms:Text">
          <xsd:simpleType>
            <xsd:restriction base="dms:Choice">
              <xsd:enumeration value="Anträge, Fahnen--Propositions, dépliants"/>
              <xsd:enumeration value="Berichte--Rapports"/>
              <xsd:enumeration value="Dokumentation (alle Dokumente)--Documentation (tous les documents)"/>
              <xsd:enumeration value="Nicht sitzungsbezogene Unterlagen--Documents non liés à une séance particulière"/>
              <xsd:enumeration value="Protokolle--Procès-verbaux"/>
            </xsd:restriction>
          </xsd:simpleType>
        </xsd:union>
      </xsd:simpleType>
    </xsd:element>
    <xsd:element name="TeildossierZusatz" ma:index="6" nillable="true" ma:displayName="Teildossier-Zusatz--Supplément au sous-dossier" ma:default="" ma:internalName="TeildossierZusatz" ma:readOnly="false">
      <xsd:simpleType>
        <xsd:union memberTypes="dms:Text">
          <xsd:simpleType>
            <xsd:restriction base="dms:Choice">
              <xsd:enumeration value="1. Berichts- und Erlassentwurf / Stellungnahme des Bundesrates--Avant-projet de rapport et d'acte législatif / Prise de position du Conseil fédéral"/>
              <xsd:enumeration value="1. Botschaft des Bundesrates--Message du Conseil fédéral"/>
              <xsd:enumeration value="1. Text der Petition / Stellungnahme des Departements--Texte de la pétition / Prise de position du département"/>
              <xsd:enumeration value="1. Text der Standes- / parlamentarischen Initiative--Texte de l'initiaitve parlementaire/cantonale"/>
              <xsd:enumeration value="1. Text des Vorstosses--Texte de l'intervention"/>
              <xsd:enumeration value="10. Vernehmlassung--Consultation"/>
              <xsd:enumeration value="2. Fahnen und Anträge--Dépliants et propositions"/>
              <xsd:enumeration value="3. Verhandlungen der Räte und Kommissionen--Délibérations des Conseils et Commissions"/>
              <xsd:enumeration value="4. Parlamentarische Vorstösse und Initiativen / Verwandte Geschäfte--Interventions et initiatives parlementaires / objets apparentés"/>
              <xsd:enumeration value="5. Rechtsgrundlagen--Bases légales"/>
              <xsd:enumeration value="6. Berichte--Rapports"/>
              <xsd:enumeration value="7. Korrespondenzen--Correspondences"/>
              <xsd:enumeration value="8. Literatur--Littérature"/>
              <xsd:enumeration value="9. Weitere Unterlagen--Autres documents"/>
            </xsd:restriction>
          </xsd:simpleType>
        </xsd:union>
      </xsd:simpleType>
    </xsd:element>
    <xsd:element name="Dokumentendatum" ma:index="7" ma:displayName="Dok.datum--Date du doc." ma:default="[today]" ma:format="DateOnly" ma:internalName="Dokumentendatum" ma:readOnly="false">
      <xsd:simpleType>
        <xsd:restriction base="dms:DateTime"/>
      </xsd:simpleType>
    </xsd:element>
    <xsd:element name="Klassifizierung" ma:index="8" nillable="true" ma:displayName="Klassifizierung--Classification" ma:default="INTERN--INTERNE" ma:internalName="Klassifizierung" ma:readOnly="false">
      <xsd:simpleType>
        <xsd:restriction base="dms:Choice">
          <xsd:enumeration value=""/>
          <xsd:enumeration value="INTERN--INTERNE"/>
          <xsd:enumeration value="VERTRAULICH--CONFIDENTIEL"/>
          <xsd:enumeration value="GEHEIM--SECRET"/>
        </xsd:restriction>
      </xsd:simpleType>
    </xsd:element>
    <xsd:element name="Dokumententyp" ma:index="9" ma:displayName="Dokumententyp--Type de document" ma:format="Dropdown" ma:internalName="Dokumententyp" ma:readOnly="false">
      <xsd:simpleType>
        <xsd:restriction base="dms:Choice">
          <xsd:enumeration value="Sitzungseinladung--Invitation séance"/>
          <xsd:enumeration value="Protokoll--Procès-verbal"/>
          <xsd:enumeration value="Kommissionsprotokoll--PV-Commission"/>
          <xsd:enumeration value="Korrespondenz--Correspondance"/>
          <xsd:enumeration value="Medienmitteilung--Communiqué de presse"/>
          <xsd:enumeration value="Drehbuch--Scénario"/>
          <xsd:enumeration value="Unterlagen der Bundesverwaltung--Documents émanant de l'admin. fédérale"/>
          <xsd:enumeration value="Unterlagen Dritter--Documents émanant de tiers"/>
          <xsd:enumeration value="Unterlagen der PVK--Documents émanant du CPA"/>
          <xsd:enumeration value="Bericht--Rapport"/>
          <xsd:enumeration value="Bericht des Bundesrates--Rapport du Conseil fédéral"/>
          <xsd:enumeration value="Arbeitspapier--Document de travail"/>
          <xsd:enumeration value="Dokumentation--Documentation"/>
          <xsd:enumeration value="Dokumentationsverzeichnis--Liste de documents"/>
          <xsd:enumeration value="Antrag--Proposition"/>
          <xsd:enumeration value="Fahne--Dépliant"/>
          <xsd:enumeration value="Vorstoss--Intervention"/>
          <xsd:enumeration value="Fragen, Antworten--Questions, réponses"/>
          <xsd:enumeration value="Stellungnahme--Prise de position"/>
          <xsd:enumeration value="Empfehlung--Recommandation"/>
          <xsd:enumeration value="Präsentation--Présentation"/>
          <xsd:enumeration value="Publikation--Publication"/>
          <xsd:enumeration value="Vertrag--Contrat"/>
          <xsd:enumeration value="Bestellung--Commande"/>
          <xsd:enumeration value="Auftrag--Mandat"/>
          <xsd:enumeration value="Offerte--Soumission"/>
          <xsd:enumeration value="Planung--Planification"/>
          <xsd:enumeration value="Programm--Programme"/>
          <xsd:enumeration value="Botschaft--Message"/>
          <xsd:enumeration value="Rede--Discours"/>
          <xsd:enumeration value="Weisungen--Instructions"/>
          <xsd:enumeration value="Rechnung--Facture"/>
          <xsd:enumeration value="Baupläne--Plans constructions et aménagement"/>
          <xsd:enumeration value="Presseschau--Revue de presse"/>
          <xsd:enumeration value="Tagesordnung--Ordre du jour"/>
          <xsd:enumeration value="Fragestunde--Heure des questions"/>
          <xsd:enumeration value="Rednerliste--Liste des orateurs"/>
          <xsd:enumeration value="Schlussabstimmungstext--Texte pour le vote final"/>
          <xsd:enumeration value="Bericht in Erfüllung des Vorstosses--Rapport en réponse à l'intervention"/>
          <xsd:enumeration value="Vorabpublikation--Prépublication"/>
          <xsd:enumeration value="Vorabpublikation Pa.Iv.--Prépublication iv.pa."/>
          <xsd:enumeration value="Parl. Vorstösse--Interventions parlementaires"/>
          <xsd:enumeration value="Eingereichte Vorstösse--Interventions déposées"/>
        </xsd:restriction>
      </xsd:simpleType>
    </xsd:element>
    <xsd:element name="Anzeigesprachen" ma:index="10" nillable="true" ma:displayName="Anzeigesprachen--Langue d'affichage" ma:default="" ma:internalName="Anzeigesprache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"/>
                    <xsd:enumeration value="fr"/>
                    <xsd:enumeration value="it"/>
                  </xsd:restriction>
                </xsd:simpleType>
              </xsd:element>
            </xsd:sequence>
          </xsd:extension>
        </xsd:complexContent>
      </xsd:complexType>
    </xsd:element>
    <xsd:element name="Autor" ma:index="11" ma:displayName="AutorIn--Auteur" ma:internalName="Autor" ma:readOnly="false">
      <xsd:simpleType>
        <xsd:restriction base="dms:Text"/>
      </xsd:simpleType>
    </xsd:element>
    <xsd:element name="Aktenzeichen" ma:index="12" nillable="true" ma:displayName="Aktenzeichen--Référence" ma:internalName="Aktenzeichen" ma:readOnly="false">
      <xsd:simpleType>
        <xsd:restriction base="dms:Text"/>
      </xsd:simpleType>
    </xsd:element>
    <xsd:element name="e-parl" ma:index="13" nillable="true" ma:displayName="e-parl" ma:internalName="e_x002d_parl" ma:readOnly="false">
      <xsd:simpleType>
        <xsd:restriction base="dms:Boolean"/>
      </xsd:simpleType>
    </xsd:element>
    <xsd:element name="Entklassifizierungsvermerk" ma:index="14" nillable="true" ma:displayName="Entklassifizierungsvermerk--Note de déclassification" ma:internalName="Entklassifizierungsvermerk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Inhaltstyp"/>
        <xsd:element ref="dc:title" maxOccurs="1" ma:index="2" ma:displayName="Dokumententitel--Titre du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e-parl Publishing - ItemAdding</Name>
    <Synchronization>Synchronous</Synchronization>
    <Type>1</Type>
    <SequenceNumber>12101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ItemUpdating</Name>
    <Synchronization>Synchronous</Synchronization>
    <Type>2</Type>
    <SequenceNumber>12102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ItemDeleting</Name>
    <Synchronization>Synchronous</Synchronization>
    <Type>3</Type>
    <SequenceNumber>12103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ItemFileMoving</Name>
    <Synchronization>Synchronous</Synchronization>
    <Type>9</Type>
    <SequenceNumber>12104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ItemCheckingOut</Name>
    <Synchronization>Synchronous</Synchronization>
    <Type>5</Type>
    <SequenceNumber>12105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ItemAdded</Name>
    <Synchronization>Asynchronous</Synchronization>
    <Type>10001</Type>
    <SequenceNumber>12106</SequenceNumber>
    <Url/>
    <Assembly>Parl.Dms.Core, Version=1.0.0.0, Culture=neutral, PublicKeyToken=ffce76bc17c21d60</Assembly>
    <Class>Parl.Dms.Core.eparl.ContentTypeEventReceiver</Class>
    <Data/>
    <Filter/>
  </Receiver>
  <Receiver>
    <Name>e-parl Publishing - ItemUpdated</Name>
    <Synchronization>Asynchronous</Synchronization>
    <Type>10002</Type>
    <SequenceNumber>12107</SequenceNumber>
    <Url/>
    <Assembly>Parl.Dms.Core, Version=1.0.0.0, Culture=neutral, PublicKeyToken=ffce76bc17c21d60</Assembly>
    <Class>Parl.Dms.Core.eparl.ContentTypeEventReceiver</Class>
    <Data/>
    <Filter/>
  </Receiver>
  <Receiver>
    <Name>ItemUpdating ArchiveDocumentReceiver</Name>
    <Synchronization>Synchronous</Synchronization>
    <Type>2</Type>
    <SequenceNumber>3000</SequenceNumber>
    <Url/>
    <Assembly>Parl.Dms.Core, Version=1.0.0.0, Culture=neutral, PublicKeyToken=ffce76bc17c21d60</Assembly>
    <Class>Parl.Dms.Core.EventReceivers.ArchiveDocumentReceiver</Class>
    <Data/>
    <Filter/>
  </Receiver>
  <Receiver>
    <Name>ItemDeleting ArchiveDocumentReceiver</Name>
    <Synchronization>Synchronous</Synchronization>
    <Type>3</Type>
    <SequenceNumber>3000</SequenceNumber>
    <Url/>
    <Assembly>Parl.Dms.Core, Version=1.0.0.0, Culture=neutral, PublicKeyToken=ffce76bc17c21d60</Assembly>
    <Class>Parl.Dms.Core.EventReceivers.ArchiveDocumentReceiver</Class>
    <Data/>
    <Filter/>
  </Receiver>
</spe:Receivers>
</file>

<file path=customXml/itemProps1.xml><?xml version="1.0" encoding="utf-8"?>
<ds:datastoreItem xmlns:ds="http://schemas.openxmlformats.org/officeDocument/2006/customXml" ds:itemID="{D1BF9C7C-7922-4DDD-A1E8-96B0C5C02F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6B57DE-BB93-440D-9551-30ECEA9B0594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26C353-D7A9-4C2A-8E03-2D295C07EA7E}"/>
</file>

<file path=customXml/itemProps4.xml><?xml version="1.0" encoding="utf-8"?>
<ds:datastoreItem xmlns:ds="http://schemas.openxmlformats.org/officeDocument/2006/customXml" ds:itemID="{1287EBB0-9D19-4B71-9B25-D4709A820F01}"/>
</file>

<file path=docProps/app.xml><?xml version="1.0" encoding="utf-8"?>
<Properties xmlns="http://schemas.openxmlformats.org/officeDocument/2006/extended-properties" xmlns:vt="http://schemas.openxmlformats.org/officeDocument/2006/docPropsVTypes">
  <TotalTime>26941</TotalTime>
  <Words>612</Words>
  <Application>Microsoft Macintosh PowerPoint</Application>
  <PresentationFormat>Custom</PresentationFormat>
  <Paragraphs>99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System Font Regular</vt:lpstr>
      <vt:lpstr>Arial</vt:lpstr>
      <vt:lpstr>Calibri</vt:lpstr>
      <vt:lpstr>Tw Cen MT Condensed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2026-03-25 Präsentation Wirtschaft Beatrice di Mauro D</dc:title>
  <dc:creator>Beatrice Weder di Mauro</dc:creator>
  <cp:lastModifiedBy>Beatrice Weder di Mauro</cp:lastModifiedBy>
  <cp:revision>376</cp:revision>
  <cp:lastPrinted>2025-03-13T10:47:25Z</cp:lastPrinted>
  <dcterms:created xsi:type="dcterms:W3CDTF">2021-04-18T04:17:40Z</dcterms:created>
  <dcterms:modified xsi:type="dcterms:W3CDTF">2026-03-23T21:51:10Z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0x010100F71585DFDA751D469ADC5A68BF7DD0BA0100A5783CB89D907D438DB10C6F5B6CE298</vt:lpwstr>
  </property>
  <property fmtid="{D5CDD505-2E9C-101B-9397-08002B2CF9AE}" pid="3" name="Anzeigesprachen--Langue d'affichage">
    <vt:lpwstr/>
  </property>
</Properties>
</file>