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4"/>
  </p:sldMasterIdLst>
  <p:notesMasterIdLst>
    <p:notesMasterId r:id="rId14"/>
  </p:notesMasterIdLst>
  <p:handoutMasterIdLst>
    <p:handoutMasterId r:id="rId15"/>
  </p:handoutMasterIdLst>
  <p:sldIdLst>
    <p:sldId id="260" r:id="rId5"/>
    <p:sldId id="267" r:id="rId6"/>
    <p:sldId id="296" r:id="rId7"/>
    <p:sldId id="292" r:id="rId8"/>
    <p:sldId id="297" r:id="rId9"/>
    <p:sldId id="298" r:id="rId10"/>
    <p:sldId id="299" r:id="rId11"/>
    <p:sldId id="300" r:id="rId12"/>
    <p:sldId id="291" r:id="rId1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8" autoAdjust="0"/>
    <p:restoredTop sz="91240" autoAdjust="0"/>
  </p:normalViewPr>
  <p:slideViewPr>
    <p:cSldViewPr>
      <p:cViewPr varScale="1">
        <p:scale>
          <a:sx n="116" d="100"/>
          <a:sy n="116" d="100"/>
        </p:scale>
        <p:origin x="1686" y="108"/>
      </p:cViewPr>
      <p:guideLst>
        <p:guide orient="horz" pos="16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713"/>
          </a:xfrm>
          <a:prstGeom prst="rect">
            <a:avLst/>
          </a:prstGeom>
        </p:spPr>
        <p:txBody>
          <a:bodyPr vert="horz" lIns="91397" tIns="45700" rIns="91397" bIns="457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4"/>
            <a:ext cx="2945659" cy="493713"/>
          </a:xfrm>
          <a:prstGeom prst="rect">
            <a:avLst/>
          </a:prstGeom>
        </p:spPr>
        <p:txBody>
          <a:bodyPr vert="horz" lIns="91397" tIns="45700" rIns="91397" bIns="45700" rtlCol="0"/>
          <a:lstStyle>
            <a:lvl1pPr algn="r">
              <a:defRPr sz="1200"/>
            </a:lvl1pPr>
          </a:lstStyle>
          <a:p>
            <a:fld id="{19AA251C-380D-40C3-916D-87999848640D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8"/>
            <a:ext cx="2945659" cy="493713"/>
          </a:xfrm>
          <a:prstGeom prst="rect">
            <a:avLst/>
          </a:prstGeom>
        </p:spPr>
        <p:txBody>
          <a:bodyPr vert="horz" lIns="91397" tIns="45700" rIns="91397" bIns="457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378828"/>
            <a:ext cx="2945659" cy="493713"/>
          </a:xfrm>
          <a:prstGeom prst="rect">
            <a:avLst/>
          </a:prstGeom>
        </p:spPr>
        <p:txBody>
          <a:bodyPr vert="horz" lIns="91397" tIns="45700" rIns="91397" bIns="45700" rtlCol="0" anchor="b"/>
          <a:lstStyle>
            <a:lvl1pPr algn="r">
              <a:defRPr sz="1200"/>
            </a:lvl1pPr>
          </a:lstStyle>
          <a:p>
            <a:fld id="{CE738686-C003-4DD9-91AB-FE42C77990E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3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713"/>
          </a:xfrm>
          <a:prstGeom prst="rect">
            <a:avLst/>
          </a:prstGeom>
        </p:spPr>
        <p:txBody>
          <a:bodyPr vert="horz" lIns="91397" tIns="45700" rIns="91397" bIns="457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9" cy="493713"/>
          </a:xfrm>
          <a:prstGeom prst="rect">
            <a:avLst/>
          </a:prstGeom>
        </p:spPr>
        <p:txBody>
          <a:bodyPr vert="horz" lIns="91397" tIns="45700" rIns="91397" bIns="45700" rtlCol="0"/>
          <a:lstStyle>
            <a:lvl1pPr algn="r">
              <a:defRPr sz="1200"/>
            </a:lvl1pPr>
          </a:lstStyle>
          <a:p>
            <a:fld id="{67D89E82-5260-4A25-9037-9A6841D8FF0F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700" rIns="91397" bIns="457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3"/>
            <a:ext cx="5438140" cy="4443413"/>
          </a:xfrm>
          <a:prstGeom prst="rect">
            <a:avLst/>
          </a:prstGeom>
        </p:spPr>
        <p:txBody>
          <a:bodyPr vert="horz" lIns="91397" tIns="45700" rIns="91397" bIns="45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8"/>
            <a:ext cx="2945659" cy="493713"/>
          </a:xfrm>
          <a:prstGeom prst="rect">
            <a:avLst/>
          </a:prstGeom>
        </p:spPr>
        <p:txBody>
          <a:bodyPr vert="horz" lIns="91397" tIns="45700" rIns="91397" bIns="457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378828"/>
            <a:ext cx="2945659" cy="493713"/>
          </a:xfrm>
          <a:prstGeom prst="rect">
            <a:avLst/>
          </a:prstGeom>
        </p:spPr>
        <p:txBody>
          <a:bodyPr vert="horz" lIns="91397" tIns="45700" rIns="91397" bIns="45700" rtlCol="0" anchor="b"/>
          <a:lstStyle>
            <a:lvl1pPr algn="r">
              <a:defRPr sz="1200"/>
            </a:lvl1pPr>
          </a:lstStyle>
          <a:p>
            <a:fld id="{32EFB1B6-7DB8-42D5-AA29-1ED5493270A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5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5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1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3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1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5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1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4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1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kumimoji="0" lang="en-US" smtClean="0"/>
              <a:t>A Production by the Parliamentary Services  | 2014/2015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‹Nr.›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b" anchorCtr="0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Production by the Parliamentary Services  | 2014/2015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A Production by the Parliamentary Services  | 2014/2015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50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65597"/>
            <a:ext cx="6552728" cy="78785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The Swiss Parliamentary Services –</a:t>
            </a:r>
            <a:br>
              <a:rPr lang="en-US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tasks, principles and challenges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7" name="Fußzeilenplatzhalter 1"/>
          <p:cNvSpPr txBox="1">
            <a:spLocks/>
          </p:cNvSpPr>
          <p:nvPr/>
        </p:nvSpPr>
        <p:spPr>
          <a:xfrm>
            <a:off x="899592" y="6347792"/>
            <a:ext cx="7920880" cy="230832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dirty="0" err="1" smtClean="0">
                <a:solidFill>
                  <a:schemeClr val="accent2"/>
                </a:solidFill>
                <a:latin typeface="Century Gothic" pitchFamily="34" charset="0"/>
              </a:rPr>
              <a:t>By</a:t>
            </a:r>
            <a:r>
              <a:rPr lang="de-CH" sz="900" dirty="0" smtClean="0">
                <a:solidFill>
                  <a:schemeClr val="accent2"/>
                </a:solidFill>
                <a:latin typeface="Century Gothic" pitchFamily="34" charset="0"/>
              </a:rPr>
              <a:t> Philippe Schwab, </a:t>
            </a:r>
            <a:r>
              <a:rPr lang="de-CH" sz="900" dirty="0" err="1" smtClean="0">
                <a:solidFill>
                  <a:schemeClr val="accent2"/>
                </a:solidFill>
                <a:latin typeface="Century Gothic" pitchFamily="34" charset="0"/>
              </a:rPr>
              <a:t>Secretary</a:t>
            </a:r>
            <a:r>
              <a:rPr lang="de-CH" sz="900" smtClean="0">
                <a:solidFill>
                  <a:schemeClr val="accent2"/>
                </a:solidFill>
                <a:latin typeface="Century Gothic" pitchFamily="34" charset="0"/>
              </a:rPr>
              <a:t> General </a:t>
            </a:r>
            <a:r>
              <a:rPr lang="de-CH" sz="900" dirty="0" err="1" smtClean="0">
                <a:solidFill>
                  <a:schemeClr val="accent2"/>
                </a:solidFill>
                <a:latin typeface="Century Gothic" pitchFamily="34" charset="0"/>
              </a:rPr>
              <a:t>of</a:t>
            </a:r>
            <a:r>
              <a:rPr lang="de-CH" sz="900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de-CH" sz="900" dirty="0" err="1" smtClean="0">
                <a:solidFill>
                  <a:schemeClr val="accent2"/>
                </a:solidFill>
                <a:latin typeface="Century Gothic" pitchFamily="34" charset="0"/>
              </a:rPr>
              <a:t>the</a:t>
            </a:r>
            <a:r>
              <a:rPr lang="de-CH" sz="900" dirty="0" smtClean="0">
                <a:solidFill>
                  <a:schemeClr val="accent2"/>
                </a:solidFill>
                <a:latin typeface="Century Gothic" pitchFamily="34" charset="0"/>
              </a:rPr>
              <a:t> Federal </a:t>
            </a:r>
            <a:r>
              <a:rPr lang="de-CH" sz="900" dirty="0" err="1" smtClean="0">
                <a:solidFill>
                  <a:schemeClr val="accent2"/>
                </a:solidFill>
                <a:latin typeface="Century Gothic" pitchFamily="34" charset="0"/>
              </a:rPr>
              <a:t>Assembly</a:t>
            </a:r>
            <a:r>
              <a:rPr lang="de-CH" sz="900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de-CH" sz="900" dirty="0" err="1" smtClean="0">
                <a:solidFill>
                  <a:schemeClr val="accent2"/>
                </a:solidFill>
                <a:latin typeface="Century Gothic" pitchFamily="34" charset="0"/>
              </a:rPr>
              <a:t>of</a:t>
            </a:r>
            <a:r>
              <a:rPr lang="de-CH" sz="900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de-CH" sz="900" dirty="0" err="1" smtClean="0">
                <a:solidFill>
                  <a:schemeClr val="accent2"/>
                </a:solidFill>
                <a:latin typeface="Century Gothic" pitchFamily="34" charset="0"/>
              </a:rPr>
              <a:t>Switzerland</a:t>
            </a:r>
            <a:r>
              <a:rPr lang="de-CH" sz="900" dirty="0" smtClean="0">
                <a:solidFill>
                  <a:schemeClr val="accent2"/>
                </a:solidFill>
                <a:latin typeface="Century Gothic" pitchFamily="34" charset="0"/>
              </a:rPr>
              <a:t>  | March 2015</a:t>
            </a:r>
            <a:endParaRPr lang="en-US" sz="9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b="1433"/>
          <a:stretch>
            <a:fillRect/>
          </a:stretch>
        </p:blipFill>
        <p:spPr>
          <a:xfrm>
            <a:off x="899592" y="1268760"/>
            <a:ext cx="7560840" cy="4856028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2" y="265597"/>
            <a:ext cx="515185" cy="67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13" y="1066848"/>
            <a:ext cx="8031038" cy="1080120"/>
          </a:xfrm>
        </p:spPr>
        <p:txBody>
          <a:bodyPr>
            <a:normAutofit/>
          </a:bodyPr>
          <a:lstStyle/>
          <a:p>
            <a:endParaRPr lang="en-US" sz="2800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2523744"/>
            <a:ext cx="7931224" cy="4050792"/>
          </a:xfrm>
        </p:spPr>
        <p:txBody>
          <a:bodyPr>
            <a:normAutofit/>
          </a:bodyPr>
          <a:lstStyle/>
          <a:p>
            <a:pPr marL="109728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en-US" sz="3600" i="1" dirty="0" smtClean="0">
                <a:latin typeface="Century Gothic" pitchFamily="34" charset="0"/>
              </a:rPr>
              <a:t>“It is not the ship so much as the </a:t>
            </a:r>
            <a:r>
              <a:rPr lang="en-US" sz="3600" i="1" dirty="0" err="1" smtClean="0">
                <a:latin typeface="Century Gothic" pitchFamily="34" charset="0"/>
              </a:rPr>
              <a:t>skilful</a:t>
            </a:r>
            <a:r>
              <a:rPr lang="en-US" sz="3600" i="1" dirty="0" smtClean="0">
                <a:latin typeface="Century Gothic" pitchFamily="34" charset="0"/>
              </a:rPr>
              <a:t> sailing that assure the prosperous voyage”</a:t>
            </a:r>
          </a:p>
          <a:p>
            <a:pPr marL="109728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en-US" sz="3600" i="1" dirty="0">
              <a:latin typeface="Century Gothic" pitchFamily="34" charset="0"/>
            </a:endParaRPr>
          </a:p>
          <a:p>
            <a:pPr marL="109728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en-US" sz="1200" i="1" dirty="0" smtClean="0">
              <a:latin typeface="Century Gothic" pitchFamily="34" charset="0"/>
            </a:endParaRPr>
          </a:p>
          <a:p>
            <a:pPr marL="109728" indent="0" algn="r"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en-US" sz="1200" i="1" dirty="0" smtClean="0">
                <a:latin typeface="Century Gothic" pitchFamily="34" charset="0"/>
              </a:rPr>
              <a:t>  </a:t>
            </a:r>
            <a:endParaRPr lang="en-US" sz="1200" i="1" dirty="0">
              <a:latin typeface="Century Gothic" pitchFamily="34" charset="0"/>
            </a:endParaRPr>
          </a:p>
          <a:p>
            <a:pPr marL="109728" indent="0" algn="r"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en-US" sz="1200" i="1" dirty="0" smtClean="0">
                <a:latin typeface="Century Gothic" pitchFamily="34" charset="0"/>
              </a:rPr>
              <a:t>George William Curtis (American social reformer, author and editor, 1824-1892)   </a:t>
            </a:r>
            <a:endParaRPr lang="en-US" sz="1200" i="1" dirty="0">
              <a:latin typeface="Century Gothic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63888" y="188640"/>
            <a:ext cx="2982064" cy="457200"/>
          </a:xfrm>
        </p:spPr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0" name="Bildplatzhalter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1" name="Bildplatzhalt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5596"/>
            <a:ext cx="378292" cy="4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762" y="1143000"/>
            <a:ext cx="8031038" cy="16379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Federal Assembly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>National Council and Council of States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9812" y="2523744"/>
            <a:ext cx="8056987" cy="4050792"/>
          </a:xfrm>
        </p:spPr>
        <p:txBody>
          <a:bodyPr/>
          <a:lstStyle/>
          <a:p>
            <a:pPr marL="109728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en-US" dirty="0">
              <a:latin typeface="Century Gothic" pitchFamily="34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>
                <a:latin typeface="Century Gothic" pitchFamily="34" charset="0"/>
              </a:rPr>
              <a:t>b</a:t>
            </a:r>
            <a:r>
              <a:rPr lang="en-US" dirty="0" smtClean="0">
                <a:latin typeface="Century Gothic" pitchFamily="34" charset="0"/>
              </a:rPr>
              <a:t>icameral Parliament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>
                <a:latin typeface="Century Gothic" pitchFamily="34" charset="0"/>
              </a:rPr>
              <a:t>s</a:t>
            </a:r>
            <a:r>
              <a:rPr lang="en-US" dirty="0" smtClean="0">
                <a:latin typeface="Century Gothic" pitchFamily="34" charset="0"/>
              </a:rPr>
              <a:t>eparation of powers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>
                <a:latin typeface="Century Gothic" pitchFamily="34" charset="0"/>
              </a:rPr>
              <a:t>m</a:t>
            </a:r>
            <a:r>
              <a:rPr lang="en-US" dirty="0" smtClean="0">
                <a:latin typeface="Century Gothic" pitchFamily="34" charset="0"/>
              </a:rPr>
              <a:t>ilitia Parliament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63888" y="188640"/>
            <a:ext cx="2982064" cy="457200"/>
          </a:xfrm>
        </p:spPr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0" name="Bildplatzhalter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1" name="Bildplatzhalt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5596"/>
            <a:ext cx="378292" cy="4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819589"/>
            <a:ext cx="7128792" cy="9680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>The Parliamentary Services…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5762" y="1787665"/>
            <a:ext cx="8031038" cy="4786871"/>
          </a:xfrm>
        </p:spPr>
        <p:txBody>
          <a:bodyPr>
            <a:normAutofit/>
          </a:bodyPr>
          <a:lstStyle/>
          <a:p>
            <a:pPr marL="109728" indent="0">
              <a:buClr>
                <a:schemeClr val="bg1">
                  <a:lumMod val="85000"/>
                </a:schemeClr>
              </a:buClr>
              <a:buNone/>
            </a:pPr>
            <a:r>
              <a:rPr lang="en-US" sz="2400" dirty="0" smtClean="0">
                <a:latin typeface="Century Gothic" pitchFamily="34" charset="0"/>
              </a:rPr>
              <a:t> 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GB" sz="2400" dirty="0" smtClean="0">
                <a:latin typeface="Century Gothic" pitchFamily="34" charset="0"/>
              </a:rPr>
              <a:t>plan and organise parliamentary sessions and committee meetings,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advise members of parliament on matters of business and procedure</a:t>
            </a:r>
            <a:r>
              <a:rPr lang="en-US" sz="2400" dirty="0" smtClean="0">
                <a:latin typeface="Century Gothic" pitchFamily="34" charset="0"/>
              </a:rPr>
              <a:t>,</a:t>
            </a:r>
            <a:endParaRPr lang="en-GB" sz="2400" dirty="0" smtClean="0">
              <a:latin typeface="Century Gothic" pitchFamily="34" charset="0"/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 smtClean="0">
                <a:latin typeface="Century Gothic" pitchFamily="34" charset="0"/>
              </a:rPr>
              <a:t>carry </a:t>
            </a:r>
            <a:r>
              <a:rPr lang="en-US" sz="2400" dirty="0">
                <a:latin typeface="Century Gothic" pitchFamily="34" charset="0"/>
              </a:rPr>
              <a:t>out </a:t>
            </a:r>
            <a:r>
              <a:rPr lang="en-US" sz="2400" dirty="0" smtClean="0">
                <a:latin typeface="Century Gothic" pitchFamily="34" charset="0"/>
              </a:rPr>
              <a:t>administrative tasks, translate </a:t>
            </a:r>
            <a:r>
              <a:rPr lang="en-US" sz="2400" dirty="0">
                <a:latin typeface="Century Gothic" pitchFamily="34" charset="0"/>
              </a:rPr>
              <a:t>and </a:t>
            </a:r>
            <a:r>
              <a:rPr lang="en-US" sz="2400" dirty="0" smtClean="0">
                <a:latin typeface="Century Gothic" pitchFamily="34" charset="0"/>
              </a:rPr>
              <a:t>draw </a:t>
            </a:r>
            <a:r>
              <a:rPr lang="en-US" sz="2400" dirty="0">
                <a:latin typeface="Century Gothic" pitchFamily="34" charset="0"/>
              </a:rPr>
              <a:t>up reports and minutes</a:t>
            </a:r>
            <a:r>
              <a:rPr lang="en-US" sz="2400" dirty="0" smtClean="0">
                <a:latin typeface="Century Gothic" pitchFamily="34" charset="0"/>
              </a:rPr>
              <a:t>,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 smtClean="0">
                <a:latin typeface="Century Gothic" pitchFamily="34" charset="0"/>
              </a:rPr>
              <a:t>inform the public,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 smtClean="0">
                <a:latin typeface="Century Gothic" pitchFamily="34" charset="0"/>
              </a:rPr>
              <a:t>support the Federal Assembly in its international relations,</a:t>
            </a:r>
            <a:endParaRPr lang="en-US" sz="2400" dirty="0">
              <a:latin typeface="Century Gothic" pitchFamily="34" charset="0"/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 smtClean="0">
                <a:latin typeface="Century Gothic" pitchFamily="34" charset="0"/>
              </a:rPr>
              <a:t>run the Parliamentary Library and IT services.</a:t>
            </a: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0" name="Bildplatzhalter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1" name="Bildplatzhalt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5596"/>
            <a:ext cx="378292" cy="499107"/>
          </a:xfrm>
          <a:prstGeom prst="rect">
            <a:avLst/>
          </a:prstGeom>
        </p:spPr>
      </p:pic>
      <p:sp>
        <p:nvSpPr>
          <p:cNvPr id="11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63888" y="202357"/>
            <a:ext cx="2982064" cy="457200"/>
          </a:xfrm>
        </p:spPr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9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819589"/>
            <a:ext cx="7056784" cy="9680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>The Parliamentary Services…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787665"/>
            <a:ext cx="7931224" cy="4786871"/>
          </a:xfrm>
        </p:spPr>
        <p:txBody>
          <a:bodyPr>
            <a:normAutofit/>
          </a:bodyPr>
          <a:lstStyle/>
          <a:p>
            <a:pPr marL="109728" indent="0">
              <a:buClr>
                <a:schemeClr val="bg1">
                  <a:lumMod val="85000"/>
                </a:schemeClr>
              </a:buClr>
              <a:buNone/>
            </a:pPr>
            <a:r>
              <a:rPr lang="en-US" sz="2400" dirty="0" smtClean="0">
                <a:latin typeface="Century Gothic" pitchFamily="34" charset="0"/>
              </a:rPr>
              <a:t> 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 smtClean="0">
                <a:latin typeface="Century Gothic" pitchFamily="34" charset="0"/>
              </a:rPr>
              <a:t>headed </a:t>
            </a:r>
            <a:r>
              <a:rPr lang="en-US" sz="2400" dirty="0">
                <a:latin typeface="Century Gothic" pitchFamily="34" charset="0"/>
              </a:rPr>
              <a:t>by </a:t>
            </a:r>
            <a:r>
              <a:rPr lang="en-US" sz="2400" dirty="0" smtClean="0">
                <a:latin typeface="Century Gothic" pitchFamily="34" charset="0"/>
              </a:rPr>
              <a:t>the Secretary General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subordinated </a:t>
            </a:r>
            <a:r>
              <a:rPr lang="en-US" sz="2400" dirty="0" smtClean="0">
                <a:latin typeface="Century Gothic" pitchFamily="34" charset="0"/>
              </a:rPr>
              <a:t>only to </a:t>
            </a:r>
            <a:r>
              <a:rPr lang="en-US" sz="2400" dirty="0">
                <a:latin typeface="Century Gothic" pitchFamily="34" charset="0"/>
              </a:rPr>
              <a:t>the </a:t>
            </a:r>
            <a:r>
              <a:rPr lang="en-US" sz="2400" dirty="0" smtClean="0">
                <a:latin typeface="Century Gothic" pitchFamily="34" charset="0"/>
              </a:rPr>
              <a:t>Parliament</a:t>
            </a:r>
            <a:endParaRPr lang="en-US" sz="2400" dirty="0">
              <a:latin typeface="Century Gothic" pitchFamily="34" charset="0"/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 smtClean="0">
                <a:latin typeface="Century Gothic" pitchFamily="34" charset="0"/>
              </a:rPr>
              <a:t>annual </a:t>
            </a:r>
            <a:r>
              <a:rPr lang="en-US" sz="2400" dirty="0">
                <a:latin typeface="Century Gothic" pitchFamily="34" charset="0"/>
              </a:rPr>
              <a:t>budget amounts to around 105 millions US$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staff of 311 employees (213 full-time equivalents</a:t>
            </a:r>
            <a:r>
              <a:rPr lang="en-US" sz="2400" dirty="0" smtClean="0">
                <a:latin typeface="Century Gothic" pitchFamily="34" charset="0"/>
              </a:rPr>
              <a:t>) for both Chambers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0" name="Bildplatzhalter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1" name="Bildplatzhalt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5596"/>
            <a:ext cx="378292" cy="499107"/>
          </a:xfrm>
          <a:prstGeom prst="rect">
            <a:avLst/>
          </a:prstGeom>
        </p:spPr>
      </p:pic>
      <p:sp>
        <p:nvSpPr>
          <p:cNvPr id="11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63888" y="202357"/>
            <a:ext cx="2982064" cy="457200"/>
          </a:xfrm>
        </p:spPr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15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764703"/>
            <a:ext cx="6984776" cy="15121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>The </a:t>
            </a:r>
            <a:r>
              <a:rPr lang="en-US" dirty="0">
                <a:latin typeface="Century Gothic" pitchFamily="34" charset="0"/>
              </a:rPr>
              <a:t>Parliamentary </a:t>
            </a:r>
            <a:r>
              <a:rPr lang="en-US" dirty="0" smtClean="0">
                <a:latin typeface="Century Gothic" pitchFamily="34" charset="0"/>
              </a:rPr>
              <a:t>Services</a:t>
            </a:r>
            <a:r>
              <a:rPr lang="en-US" dirty="0">
                <a:latin typeface="Century Gothic" pitchFamily="34" charset="0"/>
              </a:rPr>
              <a:t/>
            </a:r>
            <a:br>
              <a:rPr lang="en-US" dirty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Qualities </a:t>
            </a:r>
            <a:r>
              <a:rPr lang="en-US" dirty="0">
                <a:latin typeface="Century Gothic" pitchFamily="34" charset="0"/>
              </a:rPr>
              <a:t>and competences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2204864"/>
            <a:ext cx="7787208" cy="4369672"/>
          </a:xfrm>
        </p:spPr>
        <p:txBody>
          <a:bodyPr>
            <a:normAutofit/>
          </a:bodyPr>
          <a:lstStyle/>
          <a:p>
            <a:pPr marL="109728" indent="0">
              <a:buClr>
                <a:schemeClr val="bg1">
                  <a:lumMod val="85000"/>
                </a:schemeClr>
              </a:buClr>
              <a:buNone/>
            </a:pPr>
            <a:r>
              <a:rPr lang="en-US" sz="2400" dirty="0" smtClean="0">
                <a:latin typeface="Century Gothic" pitchFamily="34" charset="0"/>
              </a:rPr>
              <a:t> 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politically neutral,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expertise and professionalism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flexible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 err="1">
                <a:latin typeface="Century Gothic" pitchFamily="34" charset="0"/>
              </a:rPr>
              <a:t>organisational</a:t>
            </a:r>
            <a:r>
              <a:rPr lang="en-US" sz="2400" dirty="0">
                <a:latin typeface="Century Gothic" pitchFamily="34" charset="0"/>
              </a:rPr>
              <a:t> stability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multilingual</a:t>
            </a: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0" name="Bildplatzhalter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1" name="Bildplatzhalt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5596"/>
            <a:ext cx="378292" cy="499107"/>
          </a:xfrm>
          <a:prstGeom prst="rect">
            <a:avLst/>
          </a:prstGeom>
        </p:spPr>
      </p:pic>
      <p:sp>
        <p:nvSpPr>
          <p:cNvPr id="11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63888" y="202357"/>
            <a:ext cx="2982064" cy="457200"/>
          </a:xfrm>
        </p:spPr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93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251521" y="2744258"/>
            <a:ext cx="3384376" cy="1210170"/>
          </a:xfrm>
          <a:prstGeom prst="rect">
            <a:avLst/>
          </a:prstGeom>
          <a:solidFill>
            <a:srgbClr val="F0F5F6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6750" y="76376"/>
            <a:ext cx="6984776" cy="81904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pitchFamily="34" charset="0"/>
              </a:rPr>
              <a:t>Schema Parliamentary Services</a:t>
            </a: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0" name="Bildplatzhalter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1" name="Bildplatzhalt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5596"/>
            <a:ext cx="378292" cy="49910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51521" y="1467234"/>
            <a:ext cx="7508036" cy="50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Administration Delegation </a:t>
            </a:r>
          </a:p>
          <a:p>
            <a:pPr algn="ctr"/>
            <a:endParaRPr lang="de-CH" sz="1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1521" y="2154227"/>
            <a:ext cx="3384376" cy="531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Secretary General of the Federal Assembly</a:t>
            </a:r>
            <a:endParaRPr lang="de-CH" sz="1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392528" y="2154227"/>
            <a:ext cx="3367029" cy="531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Deputy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Secretary </a:t>
            </a:r>
            <a:r>
              <a:rPr lang="en-US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General</a:t>
            </a:r>
            <a:endParaRPr lang="de-CH" sz="1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98699" y="2784803"/>
            <a:ext cx="1512168" cy="438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Information</a:t>
            </a:r>
            <a:endParaRPr lang="de-CH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CH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98699" y="4224892"/>
            <a:ext cx="1512168" cy="438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International Affairs &amp; </a:t>
            </a:r>
            <a:r>
              <a:rPr lang="en-GB" sz="12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Multiligualism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98699" y="5591118"/>
            <a:ext cx="1512168" cy="442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Infrastructure </a:t>
            </a:r>
          </a:p>
          <a:p>
            <a:endParaRPr lang="de-CH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247389" y="2789724"/>
            <a:ext cx="1512168" cy="246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Central </a:t>
            </a:r>
            <a:r>
              <a:rPr lang="en-GB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Secretariat</a:t>
            </a:r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253676" y="3092897"/>
            <a:ext cx="1512168" cy="24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Supervisory Committees</a:t>
            </a:r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249107" y="3390295"/>
            <a:ext cx="1512168" cy="253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Parliamentary Control of the Administration</a:t>
            </a:r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427985" y="2784802"/>
            <a:ext cx="1512168" cy="438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Committees &amp; </a:t>
            </a: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Research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Sector</a:t>
            </a:r>
          </a:p>
          <a:p>
            <a:pPr algn="ctr"/>
            <a:endParaRPr lang="de-CH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427985" y="3357535"/>
            <a:ext cx="1512168" cy="219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Legislative </a:t>
            </a:r>
            <a:r>
              <a:rPr lang="en-GB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Committees</a:t>
            </a:r>
            <a:endParaRPr lang="en-GB" sz="11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427985" y="3629077"/>
            <a:ext cx="1512168" cy="216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Parliamentary</a:t>
            </a:r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Library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98060" y="3346361"/>
            <a:ext cx="1512168" cy="223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Information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98060" y="3629077"/>
            <a:ext cx="1512168" cy="216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Web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051101" y="3353831"/>
            <a:ext cx="1512168" cy="223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Official Bulletin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051101" y="3635382"/>
            <a:ext cx="1512168" cy="210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Public Relations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98699" y="4761818"/>
            <a:ext cx="1512168" cy="224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Translation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98699" y="5044655"/>
            <a:ext cx="1512168" cy="233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Interpreting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051101" y="4761818"/>
            <a:ext cx="1512168" cy="224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Intern. &amp; Int. parl. Rel.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98699" y="6148673"/>
            <a:ext cx="1512168" cy="198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HR &amp; </a:t>
            </a:r>
            <a:r>
              <a:rPr lang="de-CH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Finance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98699" y="6394616"/>
            <a:ext cx="1512168" cy="212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Security &amp; PM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2051101" y="6153915"/>
            <a:ext cx="1512168" cy="193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Operat</a:t>
            </a:r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&amp; </a:t>
            </a:r>
            <a:r>
              <a:rPr lang="de-CH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Usher</a:t>
            </a:r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CH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Serv</a:t>
            </a:r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051101" y="6394616"/>
            <a:ext cx="1512168" cy="212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CH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&amp; New Technologies</a:t>
            </a:r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CH" sz="1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 flipH="1">
            <a:off x="178556" y="2420098"/>
            <a:ext cx="958" cy="338365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endCxn id="12" idx="1"/>
          </p:cNvCxnSpPr>
          <p:nvPr/>
        </p:nvCxnSpPr>
        <p:spPr>
          <a:xfrm>
            <a:off x="179195" y="2420098"/>
            <a:ext cx="723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>
            <a:off x="178556" y="3003848"/>
            <a:ext cx="11950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>
            <a:off x="178556" y="4441097"/>
            <a:ext cx="11950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>
            <a:off x="178556" y="5803751"/>
            <a:ext cx="11950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 flipH="1">
            <a:off x="4297270" y="2425523"/>
            <a:ext cx="2347" cy="58664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4299298" y="2425523"/>
            <a:ext cx="11950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4298659" y="3012169"/>
            <a:ext cx="11950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>
            <a:off x="6119054" y="2691165"/>
            <a:ext cx="1209" cy="82586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>
            <a:off x="6127885" y="2912918"/>
            <a:ext cx="11950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>
            <a:off x="6127885" y="3211630"/>
            <a:ext cx="11950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/>
        </p:nvCxnSpPr>
        <p:spPr>
          <a:xfrm>
            <a:off x="6116706" y="3517027"/>
            <a:ext cx="11950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/>
        </p:nvSpPr>
        <p:spPr>
          <a:xfrm>
            <a:off x="254362" y="4139966"/>
            <a:ext cx="3384376" cy="1210170"/>
          </a:xfrm>
          <a:prstGeom prst="rect">
            <a:avLst/>
          </a:prstGeom>
          <a:solidFill>
            <a:srgbClr val="F0F5F6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3" name="Rechteck 62"/>
          <p:cNvSpPr/>
          <p:nvPr/>
        </p:nvSpPr>
        <p:spPr>
          <a:xfrm>
            <a:off x="251521" y="5530544"/>
            <a:ext cx="3384376" cy="1210170"/>
          </a:xfrm>
          <a:prstGeom prst="rect">
            <a:avLst/>
          </a:prstGeom>
          <a:solidFill>
            <a:srgbClr val="F0F5F6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Rechteck 63"/>
          <p:cNvSpPr/>
          <p:nvPr/>
        </p:nvSpPr>
        <p:spPr>
          <a:xfrm>
            <a:off x="4390560" y="2728426"/>
            <a:ext cx="1632856" cy="1210170"/>
          </a:xfrm>
          <a:prstGeom prst="rect">
            <a:avLst/>
          </a:prstGeom>
          <a:solidFill>
            <a:srgbClr val="F0F5F6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470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764703"/>
            <a:ext cx="6984776" cy="151216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itchFamily="34" charset="0"/>
              </a:rPr>
              <a:t>Three principals to a good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parliamentary </a:t>
            </a:r>
            <a:r>
              <a:rPr lang="en-US" dirty="0" smtClean="0">
                <a:latin typeface="Century Gothic" pitchFamily="34" charset="0"/>
              </a:rPr>
              <a:t>administration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2204864"/>
            <a:ext cx="7859216" cy="4369672"/>
          </a:xfrm>
        </p:spPr>
        <p:txBody>
          <a:bodyPr>
            <a:normAutofit/>
          </a:bodyPr>
          <a:lstStyle/>
          <a:p>
            <a:pPr marL="109728" indent="0">
              <a:buClr>
                <a:schemeClr val="bg1">
                  <a:lumMod val="85000"/>
                </a:schemeClr>
              </a:buClr>
              <a:buNone/>
            </a:pPr>
            <a:r>
              <a:rPr lang="en-US" sz="2400" dirty="0" smtClean="0">
                <a:latin typeface="Century Gothic" pitchFamily="34" charset="0"/>
              </a:rPr>
              <a:t> 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political neutrality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autonomy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sz="2400" dirty="0">
                <a:latin typeface="Century Gothic" pitchFamily="34" charset="0"/>
              </a:rPr>
              <a:t>continuity</a:t>
            </a: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0" name="Bildplatzhalter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1" name="Bildplatzhalt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5596"/>
            <a:ext cx="378292" cy="499107"/>
          </a:xfrm>
          <a:prstGeom prst="rect">
            <a:avLst/>
          </a:prstGeom>
        </p:spPr>
      </p:pic>
      <p:sp>
        <p:nvSpPr>
          <p:cNvPr id="11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63888" y="202357"/>
            <a:ext cx="2982064" cy="457200"/>
          </a:xfrm>
        </p:spPr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48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745282"/>
            <a:ext cx="7603057" cy="131556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entury Gothic" pitchFamily="34" charset="0"/>
              </a:rPr>
              <a:t>Thank you for your attention!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0" name="Bildplatzhalter 1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  <p:pic>
        <p:nvPicPr>
          <p:cNvPr id="21" name="Bildplatzhalter 2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9" y="1916832"/>
            <a:ext cx="5472608" cy="364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5596"/>
            <a:ext cx="378292" cy="499107"/>
          </a:xfrm>
          <a:prstGeom prst="rect">
            <a:avLst/>
          </a:prstGeom>
        </p:spPr>
      </p:pic>
      <p:sp>
        <p:nvSpPr>
          <p:cNvPr id="11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563888" y="202357"/>
            <a:ext cx="2982064" cy="457200"/>
          </a:xfrm>
        </p:spPr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71600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CH" dirty="0" smtClean="0">
                <a:solidFill>
                  <a:srgbClr val="9FB8CD"/>
                </a:solidFill>
                <a:latin typeface="Century Gothic" pitchFamily="34" charset="0"/>
              </a:rPr>
              <a:t>www.parliament.ch</a:t>
            </a:r>
            <a:endParaRPr lang="en-US" dirty="0">
              <a:solidFill>
                <a:srgbClr val="9FB8C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57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73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e18dcac3-c6f4-4422-a1c9-7cb6896075a6">
      <Value>2</Value>
    </TaxCatchAll>
    <DocFieldsLanguageTaxHTField xmlns="e18dcac3-c6f4-4422-a1c9-7cb6896075a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German</TermName>
          <TermId xmlns="http://schemas.microsoft.com/office/infopath/2007/PartnerControls">a5b39fd8-a76c-4462-bbcc-c4e1df937ab3</TermId>
        </TermInfo>
      </Terms>
    </DocFieldsLanguageTaxHTField>
    <_dlc_DocId xmlns="e18dcac3-c6f4-4422-a1c9-7cb6896075a6">DOCID-1-6476</_dlc_DocId>
    <_dlc_DocIdUrl xmlns="e18dcac3-c6f4-4422-a1c9-7cb6896075a6">
      <Url>https://edit.parlament.ch/centers/documents/_layouts/15/DocIdRedir.aspx?ID=DOCID-1-6476</Url>
      <Description>DOCID-1-6476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dDocument" ma:contentTypeID="0x010100B041237594C24C76BFFBD495912F955F00485D3216FB9E964ABE65EA3E38408BF2" ma:contentTypeVersion="2" ma:contentTypeDescription="PdDocument" ma:contentTypeScope="" ma:versionID="d8186f16512477d031af5ae2f8d710ea">
  <xsd:schema xmlns:xsd="http://www.w3.org/2001/XMLSchema" xmlns:xs="http://www.w3.org/2001/XMLSchema" xmlns:p="http://schemas.microsoft.com/office/2006/metadata/properties" xmlns:ns2="e18dcac3-c6f4-4422-a1c9-7cb6896075a6" targetNamespace="http://schemas.microsoft.com/office/2006/metadata/properties" ma:root="true" ma:fieldsID="32fab93a2fafc5cca890c1307b2497dd" ns2:_="">
    <xsd:import namespace="e18dcac3-c6f4-4422-a1c9-7cb6896075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DocFieldsLanguage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dcac3-c6f4-4422-a1c9-7cb6896075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fd6922f1-96ae-4087-89f5-c56f9eb3d24b}" ma:internalName="TaxCatchAll" ma:showField="CatchAllData" ma:web="e18dcac3-c6f4-4422-a1c9-7cb6896075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FieldsLanguageTaxHTField" ma:index="13" nillable="true" ma:taxonomy="true" ma:internalName="DocFieldsLanguageTaxHTField" ma:taxonomyFieldName="DocFieldsLanguage" ma:displayName="Language" ma:fieldId="{dd4ea425-f113-4aa5-a7c5-7424b8313edf}" ma:sspId="da6ccd25-60b0-46df-9729-1a142f7b8a57" ma:termSetId="ae6f6cee-b64c-42a3-a063-4a21b23b6f0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5E5840-85B5-45AE-92CC-4AECE95D4439}"/>
</file>

<file path=customXml/itemProps2.xml><?xml version="1.0" encoding="utf-8"?>
<ds:datastoreItem xmlns:ds="http://schemas.openxmlformats.org/officeDocument/2006/customXml" ds:itemID="{6C3CC720-3DA3-4A7B-B924-8856938DE1B6}"/>
</file>

<file path=customXml/itemProps3.xml><?xml version="1.0" encoding="utf-8"?>
<ds:datastoreItem xmlns:ds="http://schemas.openxmlformats.org/officeDocument/2006/customXml" ds:itemID="{747D965B-51D6-4AD5-BE3D-D1D3E7CEE3B6}"/>
</file>

<file path=customXml/itemProps4.xml><?xml version="1.0" encoding="utf-8"?>
<ds:datastoreItem xmlns:ds="http://schemas.openxmlformats.org/officeDocument/2006/customXml" ds:itemID="{B1195643-B08F-463C-8AB1-D96549EF73F3}"/>
</file>

<file path=docProps/app.xml><?xml version="1.0" encoding="utf-8"?>
<Properties xmlns="http://schemas.openxmlformats.org/officeDocument/2006/extended-properties" xmlns:vt="http://schemas.openxmlformats.org/officeDocument/2006/docPropsVTypes">
  <Template>TS010352473</Template>
  <TotalTime>0</TotalTime>
  <Words>265</Words>
  <Application>Microsoft Office PowerPoint</Application>
  <PresentationFormat>Bildschirmpräsentation (4:3)</PresentationFormat>
  <Paragraphs>91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Georgia</vt:lpstr>
      <vt:lpstr>Wingdings 2</vt:lpstr>
      <vt:lpstr>TS010352473</vt:lpstr>
      <vt:lpstr>The Swiss Parliamentary Services – tasks, principles and challenges</vt:lpstr>
      <vt:lpstr>PowerPoint-Präsentation</vt:lpstr>
      <vt:lpstr>Federal Assembly National Council and Council of States</vt:lpstr>
      <vt:lpstr>The Parliamentary Services…</vt:lpstr>
      <vt:lpstr>The Parliamentary Services…</vt:lpstr>
      <vt:lpstr>The Parliamentary Services Qualities and competences </vt:lpstr>
      <vt:lpstr>Schema Parliamentary Services</vt:lpstr>
      <vt:lpstr>Three principals to a good parliamentary administration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"The Swiss Parliamentary Services - tasks, principles and challenges</dc:title>
  <dc:creator/>
  <cp:lastModifiedBy/>
  <cp:revision>1</cp:revision>
  <dcterms:created xsi:type="dcterms:W3CDTF">2012-03-09T08:02:36Z</dcterms:created>
  <dcterms:modified xsi:type="dcterms:W3CDTF">2015-04-08T09:47:13Z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TC103524739990</vt:lpwstr>
  </property>
  <property fmtid="{D5CDD505-2E9C-101B-9397-08002B2CF9AE}" pid="3" name="ContentTypeId">
    <vt:lpwstr>0x010100B041237594C24C76BFFBD495912F955F00485D3216FB9E964ABE65EA3E38408BF2</vt:lpwstr>
  </property>
  <property fmtid="{D5CDD505-2E9C-101B-9397-08002B2CF9AE}" pid="4" name="SourceDocumentUrl">
    <vt:lpwstr>/d/service-presse/parlamentsdienste/generalsekretaer/Documents/presentation-schwab-2015-03-26.pptx</vt:lpwstr>
  </property>
  <property fmtid="{D5CDD505-2E9C-101B-9397-08002B2CF9AE}" pid="5" name="DocFieldsLanguage">
    <vt:lpwstr>2;#German|a5b39fd8-a76c-4462-bbcc-c4e1df937ab3</vt:lpwstr>
  </property>
  <property fmtid="{D5CDD505-2E9C-101B-9397-08002B2CF9AE}" pid="6" name="_dlc_DocIdItemGuid">
    <vt:lpwstr>72d9a670-a6f6-472f-a3d4-a2e686d1dc0b</vt:lpwstr>
  </property>
</Properties>
</file>