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5"/>
  </p:sldMasterIdLst>
  <p:notesMasterIdLst>
    <p:notesMasterId r:id="rId34"/>
  </p:notesMasterIdLst>
  <p:handoutMasterIdLst>
    <p:handoutMasterId r:id="rId35"/>
  </p:handoutMasterIdLst>
  <p:sldIdLst>
    <p:sldId id="2147475486" r:id="rId6"/>
    <p:sldId id="2147475465" r:id="rId7"/>
    <p:sldId id="2147475483" r:id="rId8"/>
    <p:sldId id="2147475463" r:id="rId9"/>
    <p:sldId id="2147475432" r:id="rId10"/>
    <p:sldId id="2147475488" r:id="rId11"/>
    <p:sldId id="2147475489" r:id="rId12"/>
    <p:sldId id="2147475433" r:id="rId13"/>
    <p:sldId id="2147475424" r:id="rId14"/>
    <p:sldId id="2147475474" r:id="rId15"/>
    <p:sldId id="2147475434" r:id="rId16"/>
    <p:sldId id="2147475381" r:id="rId17"/>
    <p:sldId id="2147475484" r:id="rId18"/>
    <p:sldId id="2147475435" r:id="rId19"/>
    <p:sldId id="2147475491" r:id="rId20"/>
    <p:sldId id="2147475481" r:id="rId21"/>
    <p:sldId id="2147475492" r:id="rId22"/>
    <p:sldId id="2147475436" r:id="rId23"/>
    <p:sldId id="2147475493" r:id="rId24"/>
    <p:sldId id="2147475437" r:id="rId25"/>
    <p:sldId id="2147475487" r:id="rId26"/>
    <p:sldId id="2147475428" r:id="rId27"/>
    <p:sldId id="2147475438" r:id="rId28"/>
    <p:sldId id="440" r:id="rId29"/>
    <p:sldId id="2147475494" r:id="rId30"/>
    <p:sldId id="2147475476" r:id="rId31"/>
    <p:sldId id="2147475475" r:id="rId32"/>
    <p:sldId id="308" r:id="rId33"/>
  </p:sldIdLst>
  <p:sldSz cx="12192000" cy="6858000"/>
  <p:notesSz cx="6797675" cy="9926638"/>
  <p:defaultTextStyle>
    <a:defPPr>
      <a:defRPr lang="de-DE"/>
    </a:defPPr>
    <a:lvl1pPr marL="180000" indent="-180000" algn="l" defTabSz="914400" rtl="0" eaLnBrk="1" latinLnBrk="0" hangingPunct="1">
      <a:lnSpc>
        <a:spcPct val="100000"/>
      </a:lnSpc>
      <a:spcBef>
        <a:spcPts val="0"/>
      </a:spcBef>
      <a:buFont typeface="Arial" panose="020B0604020202020204" pitchFamily="34" charset="0"/>
      <a:buChar char="•"/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358775" indent="-180000" algn="l" defTabSz="914400" rtl="0" eaLnBrk="1" latinLnBrk="0" hangingPunct="1">
      <a:lnSpc>
        <a:spcPct val="100000"/>
      </a:lnSpc>
      <a:spcBef>
        <a:spcPts val="0"/>
      </a:spcBef>
      <a:buFont typeface="Arial" panose="020B0604020202020204" pitchFamily="34" charset="0"/>
      <a:buChar char="•"/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541338" indent="-180000" algn="l" defTabSz="914400" rtl="0" eaLnBrk="1" latinLnBrk="0" hangingPunct="1">
      <a:lnSpc>
        <a:spcPct val="100000"/>
      </a:lnSpc>
      <a:spcBef>
        <a:spcPts val="0"/>
      </a:spcBef>
      <a:buFont typeface="Arial" panose="020B0604020202020204" pitchFamily="34" charset="0"/>
      <a:buChar char="•"/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720000" indent="-180000" algn="l" defTabSz="914400" rtl="0" eaLnBrk="1" latinLnBrk="0" hangingPunct="1">
      <a:lnSpc>
        <a:spcPct val="100000"/>
      </a:lnSpc>
      <a:spcBef>
        <a:spcPts val="0"/>
      </a:spcBef>
      <a:buFont typeface="Arial" panose="020B0604020202020204" pitchFamily="34" charset="0"/>
      <a:buChar char="•"/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900113" indent="-180000" algn="l" defTabSz="914400" rtl="0" eaLnBrk="1" latinLnBrk="0" hangingPunct="1">
      <a:lnSpc>
        <a:spcPct val="100000"/>
      </a:lnSpc>
      <a:spcBef>
        <a:spcPts val="0"/>
      </a:spcBef>
      <a:buFont typeface="Arial" panose="020B0604020202020204" pitchFamily="34" charset="0"/>
      <a:buChar char="•"/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14600" indent="-228600" algn="l" defTabSz="914400" rtl="0" eaLnBrk="1" latinLnBrk="0" hangingPunct="1">
      <a:lnSpc>
        <a:spcPct val="90000"/>
      </a:lnSpc>
      <a:spcBef>
        <a:spcPts val="500"/>
      </a:spcBef>
      <a:buFont typeface="Arial" panose="020B0604020202020204" pitchFamily="34" charset="0"/>
      <a:buChar char="•"/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971800" indent="-228600" algn="l" defTabSz="914400" rtl="0" eaLnBrk="1" latinLnBrk="0" hangingPunct="1">
      <a:lnSpc>
        <a:spcPct val="90000"/>
      </a:lnSpc>
      <a:spcBef>
        <a:spcPts val="500"/>
      </a:spcBef>
      <a:buFont typeface="Arial" panose="020B0604020202020204" pitchFamily="34" charset="0"/>
      <a:buChar char="•"/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429000" indent="-228600" algn="l" defTabSz="914400" rtl="0" eaLnBrk="1" latinLnBrk="0" hangingPunct="1">
      <a:lnSpc>
        <a:spcPct val="90000"/>
      </a:lnSpc>
      <a:spcBef>
        <a:spcPts val="500"/>
      </a:spcBef>
      <a:buFont typeface="Arial" panose="020B0604020202020204" pitchFamily="34" charset="0"/>
      <a:buChar char="•"/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886200" indent="-228600" algn="l" defTabSz="914400" rtl="0" eaLnBrk="1" latinLnBrk="0" hangingPunct="1">
      <a:lnSpc>
        <a:spcPct val="90000"/>
      </a:lnSpc>
      <a:spcBef>
        <a:spcPts val="500"/>
      </a:spcBef>
      <a:buFont typeface="Arial" panose="020B0604020202020204" pitchFamily="34" charset="0"/>
      <a:buChar char="•"/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9DC487E-50B9-F1E4-E75D-363E842314A9}" name="Kevin Aschwanden" initials="KA" userId="S::kevin.aschwanden@economiesuisse.ch::13e461c6-0f8f-43cf-8981-955d6f8575e3" providerId="AD"/>
  <p188:author id="{B455D9B9-22AA-6814-AFEF-38B31F1C9492}" name="Nicola Sollberger" initials="NS" userId="S::nicola.sollberger@economiesuisse.ch::3cceb02a-1454-4bc8-91f3-52838044cb4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0000"/>
    <a:srgbClr val="1D1375"/>
    <a:srgbClr val="FF007D"/>
    <a:srgbClr val="FF66FF"/>
    <a:srgbClr val="4A2400"/>
    <a:srgbClr val="003818"/>
    <a:srgbClr val="F5F5F5"/>
    <a:srgbClr val="FFFFFF"/>
    <a:srgbClr val="F1F3F3"/>
    <a:srgbClr val="E5EA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424111-41F0-451E-89B5-1C4086C54DAF}" v="1" dt="2026-03-24T10:17:13.384"/>
  </p1510:revLst>
</p1510:revInfo>
</file>

<file path=ppt/tableStyles.xml><?xml version="1.0" encoding="utf-8"?>
<a:tblStyleLst xmlns:a="http://schemas.openxmlformats.org/drawingml/2006/main" def="{CA20E951-F767-40FB-8981-BDCADE0C3650}">
  <a:tblStyle styleId="{CA20E951-F767-40FB-8981-BDCADE0C3650}" styleName="economie suisse">
    <a:wholeTbl>
      <a:tcTxStyle>
        <a:fontRef idx="min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 w="4233" cmpd="sng">
              <a:solidFill>
                <a:schemeClr val="lt2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>
        <a:schemeClr val="dk1"/>
      </a:tcTxStyle>
      <a:tcStyle>
        <a:tcBdr/>
        <a:fill>
          <a:noFill/>
        </a:fill>
      </a:tcStyle>
    </a:band1H>
    <a:band2H>
      <a:tcTxStyle>
        <a:schemeClr val="dk1"/>
      </a:tcTxStyle>
      <a:tcStyle>
        <a:tcBdr/>
        <a:fill>
          <a:noFill/>
        </a:fill>
      </a:tcStyle>
    </a:band2H>
    <a:band1V>
      <a:tcTxStyle>
        <a:schemeClr val="dk1"/>
      </a:tcTxStyle>
      <a:tcStyle>
        <a:tcBdr/>
        <a:fill>
          <a:noFill/>
        </a:fill>
      </a:tcStyle>
    </a:band1V>
    <a:band2V>
      <a:tcTxStyle>
        <a:schemeClr val="dk1"/>
      </a:tcTxStyle>
      <a:tcStyle>
        <a:tcBdr/>
        <a:fill>
          <a:noFill/>
        </a:fill>
      </a:tcStyle>
    </a:band2V>
    <a:lastCol>
      <a:tcTxStyle>
        <a:fontRef idx="major"/>
        <a:schemeClr val="dk1"/>
      </a:tcTxStyle>
      <a:tcStyle>
        <a:tcBdr/>
        <a:fill>
          <a:noFill/>
        </a:fill>
      </a:tcStyle>
    </a:lastCol>
    <a:firstCol>
      <a:tcTxStyle>
        <a:fontRef idx="major"/>
        <a:schemeClr val="dk1"/>
      </a:tcTxStyle>
      <a:tcStyle>
        <a:tcBdr/>
        <a:fill>
          <a:noFill/>
        </a:fill>
      </a:tcStyle>
    </a:firstCol>
    <a:lastRow>
      <a:tcTxStyle>
        <a:fontRef idx="major"/>
        <a:schemeClr val="dk1"/>
      </a:tcTxStyle>
      <a:tcStyle>
        <a:tcBdr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</a:tcBdr>
        <a:fill>
          <a:noFill/>
        </a:fill>
      </a:tcStyle>
    </a:lastRow>
    <a:firstRow>
      <a:tcTxStyle b="on">
        <a:fontRef idx="minor"/>
        <a:schemeClr val="dk1"/>
      </a:tcTxStyle>
      <a:tcStyle>
        <a:tcBdr>
          <a:top>
            <a:ln>
              <a:noFill/>
            </a:ln>
          </a:top>
          <a:bottom>
            <a:ln w="4233" cmpd="sng">
              <a:solidFill>
                <a:schemeClr val="l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Blatt1!$B$1</c:f>
              <c:strCache>
                <c:ptCount val="1"/>
                <c:pt idx="0">
                  <c:v>Handel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EB2-44E4-B404-9ACFEB411B4C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EB2-44E4-B404-9ACFEB411B4C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EB2-44E4-B404-9ACFEB411B4C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EB2-44E4-B404-9ACFEB411B4C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EB2-44E4-B404-9ACFEB411B4C}"/>
              </c:ext>
            </c:extLst>
          </c:dPt>
          <c:dPt>
            <c:idx val="5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EB2-44E4-B404-9ACFEB411B4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AFBFE2F2-9421-4622-9E5E-77D51C9A6E50}" type="CATEGORYNAME">
                      <a:rPr lang="en-US"/>
                      <a:pPr/>
                      <a:t>[RUBRIKENNAME]</a:t>
                    </a:fld>
                    <a:r>
                      <a:rPr lang="en-US" baseline="0"/>
                      <a:t>
</a:t>
                    </a:r>
                    <a:fld id="{638C1B33-985F-4127-BAE2-9D50512D1141}" type="PERCENTAGE">
                      <a:rPr lang="en-US" b="0" baseline="0"/>
                      <a:pPr/>
                      <a:t>[PROZENTSATZ]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EB2-44E4-B404-9ACFEB411B4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A13951D-C4D4-4C96-B7EC-C98A50C6699D}" type="CATEGORYNAME">
                      <a:rPr lang="en-US"/>
                      <a:pPr/>
                      <a:t>[RUBRIKENNAME]</a:t>
                    </a:fld>
                    <a:r>
                      <a:rPr lang="en-US" baseline="0"/>
                      <a:t>
</a:t>
                    </a:r>
                    <a:fld id="{DB511E82-8C3D-4919-BA74-556C5EBC52AB}" type="PERCENTAGE">
                      <a:rPr lang="en-US" b="0" baseline="0"/>
                      <a:pPr/>
                      <a:t>[PROZENTSATZ]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EB2-44E4-B404-9ACFEB411B4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B508450-D449-4903-9754-BA4572B2A3AA}" type="CATEGORYNAME">
                      <a:rPr lang="en-US"/>
                      <a:pPr/>
                      <a:t>[RUBRIKENNAME]</a:t>
                    </a:fld>
                    <a:r>
                      <a:rPr lang="en-US" baseline="0"/>
                      <a:t>
</a:t>
                    </a:r>
                    <a:fld id="{FC3C6D92-7782-4D63-AC5F-FA8754FE51E9}" type="PERCENTAGE">
                      <a:rPr lang="en-US" b="0" baseline="0"/>
                      <a:pPr/>
                      <a:t>[PROZENTSATZ]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EB2-44E4-B404-9ACFEB411B4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DD738A0-79F6-419F-BB6F-B79B8A7A8982}" type="CATEGORYNAME">
                      <a:rPr lang="en-US"/>
                      <a:pPr/>
                      <a:t>[RUBRIKENNAME]</a:t>
                    </a:fld>
                    <a:r>
                      <a:rPr lang="en-US" baseline="0"/>
                      <a:t>
</a:t>
                    </a:r>
                    <a:fld id="{82B9587F-864E-43DF-A59C-3030C018E66D}" type="PERCENTAGE">
                      <a:rPr lang="en-US" b="0" baseline="0"/>
                      <a:pPr/>
                      <a:t>[PROZENTSATZ]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EB2-44E4-B404-9ACFEB411B4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0ABF97D-47DF-4F5E-88E4-82356EB38F3E}" type="CATEGORYNAME">
                      <a:rPr lang="en-US"/>
                      <a:pPr/>
                      <a:t>[RUBRIKENNAME]</a:t>
                    </a:fld>
                    <a:r>
                      <a:rPr lang="en-US" baseline="0"/>
                      <a:t>
</a:t>
                    </a:r>
                    <a:fld id="{235D53BE-E0F9-4579-A781-7D00CEC56B09}" type="PERCENTAGE">
                      <a:rPr lang="en-US" b="0" baseline="0"/>
                      <a:pPr/>
                      <a:t>[PROZENTSATZ]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5EB2-44E4-B404-9ACFEB411B4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1E88042-4F1E-4770-A357-B39A63C4F100}" type="CATEGORYNAME">
                      <a:rPr lang="en-US"/>
                      <a:pPr/>
                      <a:t>[RUBRIKENNAME]</a:t>
                    </a:fld>
                    <a:r>
                      <a:rPr lang="en-US" baseline="0"/>
                      <a:t>
</a:t>
                    </a:r>
                    <a:fld id="{714ABEFC-3EF6-4397-A674-9C8F7231EA01}" type="PERCENTAGE">
                      <a:rPr lang="en-US" b="0" baseline="0"/>
                      <a:pPr/>
                      <a:t>[PROZENTSATZ]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EB2-44E4-B404-9ACFEB411B4C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Blatt1!$A$2:$A$7</c:f>
              <c:strCache>
                <c:ptCount val="6"/>
                <c:pt idx="0">
                  <c:v>UE</c:v>
                </c:pt>
                <c:pt idx="1">
                  <c:v>États-Unis</c:v>
                </c:pt>
                <c:pt idx="2">
                  <c:v>Chine</c:v>
                </c:pt>
                <c:pt idx="3">
                  <c:v>Royaume-Uni</c:v>
                </c:pt>
                <c:pt idx="4">
                  <c:v>Japon</c:v>
                </c:pt>
                <c:pt idx="5">
                  <c:v>Autres</c:v>
                </c:pt>
              </c:strCache>
            </c:strRef>
          </c:cat>
          <c:val>
            <c:numRef>
              <c:f>Blatt1!$B$2:$B$7</c:f>
              <c:numCache>
                <c:formatCode>0%</c:formatCode>
                <c:ptCount val="6"/>
                <c:pt idx="0">
                  <c:v>0.53</c:v>
                </c:pt>
                <c:pt idx="1">
                  <c:v>0.17</c:v>
                </c:pt>
                <c:pt idx="2">
                  <c:v>0.05</c:v>
                </c:pt>
                <c:pt idx="3">
                  <c:v>0.05</c:v>
                </c:pt>
                <c:pt idx="4">
                  <c:v>0.02</c:v>
                </c:pt>
                <c:pt idx="5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EB2-44E4-B404-9ACFEB411B4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2479" y="249029"/>
            <a:ext cx="4282476" cy="336706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pPr marL="0" indent="0">
              <a:buNone/>
            </a:pPr>
            <a:r>
              <a:rPr lang="de-CH" sz="900"/>
              <a:t>Kopfzeilentext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092527" y="249029"/>
            <a:ext cx="1232669" cy="336706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pPr marL="0" indent="0">
              <a:buNone/>
            </a:pPr>
            <a:fld id="{EEC665CA-D682-48EC-95D2-126FD6449D65}" type="datetime1">
              <a:rPr lang="de-CH" sz="900" smtClean="0"/>
              <a:pPr marL="0" indent="0">
                <a:buNone/>
              </a:pPr>
              <a:t>24.03.2026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2479" y="9215733"/>
            <a:ext cx="4282476" cy="35969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pPr marL="0" indent="0">
              <a:buNone/>
            </a:pPr>
            <a:r>
              <a:rPr lang="de-CH" sz="900"/>
              <a:t>Fusszeilentext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092527" y="9215735"/>
            <a:ext cx="1232669" cy="3596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pPr marL="0" indent="0">
              <a:buNone/>
            </a:pPr>
            <a:fld id="{2CEDAA2C-602C-494B-9BFF-F0D7FF14E319}" type="slidenum">
              <a:rPr lang="de-CH" sz="900" smtClean="0"/>
              <a:pPr marL="0" indent="0">
                <a:buNone/>
              </a:pPr>
              <a:t>‹Nr.›</a:t>
            </a:fld>
            <a:endParaRPr lang="de-CH" sz="90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bildplatzhalter 11"/>
          <p:cNvSpPr>
            <a:spLocks noGrp="1" noRot="1" noChangeAspect="1"/>
          </p:cNvSpPr>
          <p:nvPr>
            <p:ph type="sldImg" idx="2"/>
          </p:nvPr>
        </p:nvSpPr>
        <p:spPr>
          <a:xfrm>
            <a:off x="495300" y="976313"/>
            <a:ext cx="6035675" cy="3395662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"/>
          </p:nvPr>
        </p:nvSpPr>
        <p:spPr>
          <a:xfrm>
            <a:off x="768425" y="9457663"/>
            <a:ext cx="2210808" cy="1948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indent="0" algn="l">
              <a:buNone/>
              <a:defRPr sz="900"/>
            </a:lvl1pPr>
          </a:lstStyle>
          <a:p>
            <a:r>
              <a:rPr lang="de-CH"/>
              <a:t>Fusszeilentext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5"/>
          </p:nvPr>
        </p:nvSpPr>
        <p:spPr>
          <a:xfrm>
            <a:off x="5414612" y="9457663"/>
            <a:ext cx="863510" cy="1948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indent="0" algn="r">
              <a:buNone/>
              <a:defRPr sz="900"/>
            </a:lvl1pPr>
          </a:lstStyle>
          <a:p>
            <a:fld id="{83C81C81-E364-4366-A610-2DB15FF98538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6" name="Notizenplatzhalter 15"/>
          <p:cNvSpPr>
            <a:spLocks noGrp="1"/>
          </p:cNvSpPr>
          <p:nvPr>
            <p:ph type="body" sz="quarter" idx="3"/>
          </p:nvPr>
        </p:nvSpPr>
        <p:spPr>
          <a:xfrm>
            <a:off x="766621" y="4650634"/>
            <a:ext cx="5511501" cy="461210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7" name="Datumsplatzhalter 16"/>
          <p:cNvSpPr>
            <a:spLocks noGrp="1"/>
          </p:cNvSpPr>
          <p:nvPr>
            <p:ph type="dt" idx="1"/>
          </p:nvPr>
        </p:nvSpPr>
        <p:spPr>
          <a:xfrm>
            <a:off x="4192602" y="462286"/>
            <a:ext cx="2076877" cy="201618"/>
          </a:xfrm>
          <a:prstGeom prst="rect">
            <a:avLst/>
          </a:prstGeom>
        </p:spPr>
        <p:txBody>
          <a:bodyPr vert="horz" lIns="0" tIns="0" rIns="0" bIns="0" rtlCol="0"/>
          <a:lstStyle>
            <a:lvl1pPr marL="0" indent="0" algn="r">
              <a:buNone/>
              <a:defRPr sz="900"/>
            </a:lvl1pPr>
          </a:lstStyle>
          <a:p>
            <a:fld id="{A17AAF7D-4283-4014-80F4-26E915FEACF8}" type="datetime1">
              <a:rPr lang="de-CH" smtClean="0"/>
              <a:pPr/>
              <a:t>24.03.2026</a:t>
            </a:fld>
            <a:endParaRPr lang="de-CH"/>
          </a:p>
        </p:txBody>
      </p:sp>
      <p:sp>
        <p:nvSpPr>
          <p:cNvPr id="18" name="Kopfzeilenplatzhalter 17"/>
          <p:cNvSpPr>
            <a:spLocks noGrp="1"/>
          </p:cNvSpPr>
          <p:nvPr>
            <p:ph type="hdr" sz="quarter"/>
          </p:nvPr>
        </p:nvSpPr>
        <p:spPr>
          <a:xfrm>
            <a:off x="757978" y="468975"/>
            <a:ext cx="3220500" cy="194929"/>
          </a:xfrm>
          <a:prstGeom prst="rect">
            <a:avLst/>
          </a:prstGeom>
        </p:spPr>
        <p:txBody>
          <a:bodyPr vert="horz" lIns="0" tIns="0" rIns="0" bIns="0" rtlCol="0"/>
          <a:lstStyle>
            <a:lvl1pPr marL="0" indent="0" algn="l">
              <a:buNone/>
              <a:defRPr sz="900"/>
            </a:lvl1pPr>
          </a:lstStyle>
          <a:p>
            <a:r>
              <a:rPr lang="de-CH"/>
              <a:t>Kopfzeilentext</a:t>
            </a:r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spcAft>
        <a:spcPts val="6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177800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20725" indent="-18573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7953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47A-0A7E-CEC8-803F-6C0290990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6575BDC-F2C8-E7B9-4840-EBB029B12A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8475" y="977900"/>
            <a:ext cx="6030913" cy="3394075"/>
          </a:xfrm>
        </p:spPr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50AF33D-40ED-09D1-0F4A-6F6A7755C7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CH" b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7D5DEA-6ADA-46E2-4A89-6A75925001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289E04-5D7E-1C4F-BE8C-F563ECA1528A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8760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840225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78847-16E6-796A-F34F-50BA6B41D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5E116F5-6BCF-7D69-9B8B-9A6CD0D7C6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7B70C5C-718B-C999-6C63-B3442807F8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0DF9EB-FD40-FC08-3165-DA6D5AE4A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634113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924818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121118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98475" y="977900"/>
            <a:ext cx="6030913" cy="33940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289E04-5D7E-1C4F-BE8C-F563ECA1528A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8313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FCA7A-6F38-9869-E64A-FB2826338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DE4DA3B-5769-C260-C70B-049E38F6F3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8475" y="977900"/>
            <a:ext cx="6030913" cy="3394075"/>
          </a:xfrm>
        </p:spPr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3386445-6F69-BFF9-7493-AE9290585E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CH" sz="1100" b="0">
              <a:effectLst/>
              <a:highlight>
                <a:srgbClr val="FFFF00"/>
              </a:highlight>
              <a:latin typeface="+mn-lt"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751AAEA-2169-5CFA-AE43-495F8BD3EA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289E04-5D7E-1C4F-BE8C-F563ECA1528A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08230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887689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465223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98475" y="977900"/>
            <a:ext cx="6030913" cy="3394075"/>
          </a:xfrm>
        </p:spPr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30068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94B8B-24B2-15FC-662F-41FD4813E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900CB69-7114-A6EF-F768-40F1EF2D5E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815A3A2-971E-715A-4654-D830B166C5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E14699A-F9D6-DDD0-B004-E97CD176A4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698875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335058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C9846-28DB-A770-8EF6-951C06C4A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4146458-9847-CFE6-5755-5E667BCB48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5EA62FC-3A56-6143-EB45-6827DBD553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6BDC558-6415-764F-0573-6635837052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437810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F27E4-41DD-B203-27D1-9CE784837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5F00C34-950A-8661-4F7C-59049A37A5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3DCFAB2-374E-D9D0-E437-A4E6CB5470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7E3C793-B433-3839-C323-0450E5332F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8695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CC4A6-E764-DBF8-8311-14AA0E60A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2BBB428-AAB6-AD1E-C2CB-B5A5EE6DDE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5E07D5A-2E2F-3C96-140E-E7E297ACDB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0FC8E57-A9C2-2C68-887F-E914C6C5B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28756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4BC74-3FBB-E0F8-CB45-F66E2C0A3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2B9ADCB-9C4E-A733-6120-645363F002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8475" y="977900"/>
            <a:ext cx="6030913" cy="3394075"/>
          </a:xfrm>
        </p:spPr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0E345AE-754C-BDC9-1F12-8D7896C33A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854EB71-5E38-B5A2-9327-560D5E388B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56510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A5E4B-F552-31F3-4C69-F8A0B1CAC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89147A9-5164-DD81-7A25-BE807AFA3F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F667029-42CA-A65F-422E-3B8DC5F32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A86B338-151F-08C5-110D-0F6560D16F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70810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75383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016A1-460E-57D4-C605-CE21433EE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33DD5C1-35C1-669A-0ED8-87FF1483E9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8475" y="977900"/>
            <a:ext cx="6030913" cy="3394075"/>
          </a:xfrm>
        </p:spPr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8FCEB74-348F-24DC-2FD3-A236EEBF7F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6E274E9-9796-C8ED-785D-2EFF566E06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62223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98475" y="977900"/>
            <a:ext cx="6030913" cy="3394075"/>
          </a:xfrm>
        </p:spPr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31039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98475" y="977900"/>
            <a:ext cx="6030913" cy="3394075"/>
          </a:xfrm>
        </p:spPr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200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289E04-5D7E-1C4F-BE8C-F563ECA1528A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6287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51484" y="1822450"/>
            <a:ext cx="10405554" cy="2902694"/>
          </a:xfrm>
        </p:spPr>
        <p:txBody>
          <a:bodyPr anchor="b"/>
          <a:lstStyle>
            <a:lvl1pPr algn="l">
              <a:defRPr sz="6600">
                <a:solidFill>
                  <a:schemeClr val="tx1"/>
                </a:solidFill>
              </a:defRPr>
            </a:lvl1pPr>
          </a:lstStyle>
          <a:p>
            <a:r>
              <a:rPr lang="de-CH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51484" y="5408621"/>
            <a:ext cx="10405554" cy="792153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FE412C6-9DF7-4761-AF7D-3EBE5C0393EC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8E35A8A-2CD8-B363-E476-6E10A85389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601" y="291601"/>
            <a:ext cx="2196000" cy="67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90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itel Gel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4963" y="1772817"/>
            <a:ext cx="11522075" cy="3635796"/>
          </a:xfrm>
        </p:spPr>
        <p:txBody>
          <a:bodyPr/>
          <a:lstStyle>
            <a:lvl1pPr>
              <a:defRPr sz="9400">
                <a:solidFill>
                  <a:schemeClr val="bg1"/>
                </a:solidFill>
              </a:defRPr>
            </a:lvl1pPr>
          </a:lstStyle>
          <a:p>
            <a:r>
              <a:rPr lang="de-CH"/>
              <a:t>Kapiteltitel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82B47FD-578E-43C1-A9AB-64CA88953333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9" name="Textplatzhalter 13">
            <a:extLst>
              <a:ext uri="{FF2B5EF4-FFF2-40B4-BE49-F238E27FC236}">
                <a16:creationId xmlns:a16="http://schemas.microsoft.com/office/drawing/2014/main" id="{7D14F13B-F4B4-6E48-7051-75014F6EC8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962" y="5408613"/>
            <a:ext cx="11522076" cy="79216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Optionaler Text hinzufügen</a:t>
            </a:r>
          </a:p>
          <a:p>
            <a:pPr lvl="1"/>
            <a:r>
              <a:rPr lang="de-DE"/>
              <a:t>Zweite Ebene</a:t>
            </a:r>
            <a:endParaRPr lang="de-CH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9552920-6209-BF2E-0892-4CB5B0050B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7881" y="478715"/>
            <a:ext cx="1777679" cy="22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195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itel Grü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4963" y="1772817"/>
            <a:ext cx="11522075" cy="3635796"/>
          </a:xfrm>
        </p:spPr>
        <p:txBody>
          <a:bodyPr/>
          <a:lstStyle>
            <a:lvl1pPr>
              <a:defRPr sz="9400">
                <a:solidFill>
                  <a:schemeClr val="bg1"/>
                </a:solidFill>
              </a:defRPr>
            </a:lvl1pPr>
          </a:lstStyle>
          <a:p>
            <a:r>
              <a:rPr lang="de-CH"/>
              <a:t>Kapiteltitel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354F9A4-2D68-441F-9912-AB902E60742B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9" name="Textplatzhalter 13">
            <a:extLst>
              <a:ext uri="{FF2B5EF4-FFF2-40B4-BE49-F238E27FC236}">
                <a16:creationId xmlns:a16="http://schemas.microsoft.com/office/drawing/2014/main" id="{7D14F13B-F4B4-6E48-7051-75014F6EC8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962" y="5408613"/>
            <a:ext cx="11522076" cy="79216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Optionaler Text hinzufügen</a:t>
            </a:r>
          </a:p>
          <a:p>
            <a:pPr lvl="1"/>
            <a:r>
              <a:rPr lang="de-DE"/>
              <a:t>Zweite Ebene</a:t>
            </a:r>
            <a:endParaRPr lang="de-CH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69BCC43-6D28-1338-B4BF-91392332E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7881" y="478715"/>
            <a:ext cx="1777679" cy="22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60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963" y="360000"/>
            <a:ext cx="11522075" cy="3965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3" y="1461600"/>
            <a:ext cx="2664693" cy="4737600"/>
          </a:xfrm>
          <a:noFill/>
        </p:spPr>
        <p:txBody>
          <a:bodyPr lIns="0" tIns="0" rIns="0" bIns="0"/>
          <a:lstStyle>
            <a:lvl1pPr marL="0" indent="0">
              <a:buNone/>
              <a:tabLst>
                <a:tab pos="355600" algn="l"/>
                <a:tab pos="2509838" algn="r"/>
              </a:tabLst>
              <a:defRPr sz="1600">
                <a:solidFill>
                  <a:schemeClr val="tx1"/>
                </a:solidFill>
              </a:defRPr>
            </a:lvl1pPr>
            <a:lvl2pPr marL="179388" indent="-179388">
              <a:tabLst>
                <a:tab pos="355600" algn="l"/>
                <a:tab pos="2509838" algn="r"/>
              </a:tabLst>
              <a:defRPr sz="1600">
                <a:solidFill>
                  <a:schemeClr val="tx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E81A-25B7-433B-8B9E-B2CE9DB79828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0DA4544-239E-176F-A686-496C0C8FDF1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39883" y="1461600"/>
            <a:ext cx="2664694" cy="4737600"/>
          </a:xfrm>
          <a:noFill/>
        </p:spPr>
        <p:txBody>
          <a:bodyPr lIns="0" tIns="0" rIns="0" bIns="0"/>
          <a:lstStyle>
            <a:lvl1pPr marL="0" indent="0">
              <a:buNone/>
              <a:tabLst>
                <a:tab pos="355600" algn="l"/>
                <a:tab pos="2509838" algn="r"/>
              </a:tabLst>
              <a:defRPr sz="1600">
                <a:solidFill>
                  <a:schemeClr val="tx1"/>
                </a:solidFill>
              </a:defRPr>
            </a:lvl1pPr>
            <a:lvl2pPr marL="179388" indent="-179388">
              <a:tabLst>
                <a:tab pos="355600" algn="l"/>
                <a:tab pos="2509838" algn="r"/>
              </a:tabLst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FBBB9BD9-7BD4-8382-0090-563349C5AFC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287423" y="1461600"/>
            <a:ext cx="2664693" cy="4737600"/>
          </a:xfrm>
          <a:noFill/>
        </p:spPr>
        <p:txBody>
          <a:bodyPr lIns="0" tIns="0" rIns="0" bIns="0"/>
          <a:lstStyle>
            <a:lvl1pPr marL="0" indent="0">
              <a:buNone/>
              <a:tabLst>
                <a:tab pos="355600" algn="l"/>
                <a:tab pos="2509838" algn="r"/>
              </a:tabLst>
              <a:defRPr sz="1600">
                <a:solidFill>
                  <a:schemeClr val="tx1"/>
                </a:solidFill>
              </a:defRPr>
            </a:lvl1pPr>
            <a:lvl2pPr marL="179388" indent="-179388">
              <a:tabLst>
                <a:tab pos="355600" algn="l"/>
                <a:tab pos="2509838" algn="r"/>
              </a:tabLst>
              <a:defRPr sz="1600">
                <a:solidFill>
                  <a:schemeClr val="tx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5759ACE7-CCC7-B6C3-AEB4-35C165B20CA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9192344" y="1461600"/>
            <a:ext cx="2664694" cy="4737600"/>
          </a:xfrm>
          <a:noFill/>
        </p:spPr>
        <p:txBody>
          <a:bodyPr lIns="0" tIns="0" rIns="0" bIns="0"/>
          <a:lstStyle>
            <a:lvl1pPr marL="0" indent="0">
              <a:buNone/>
              <a:tabLst>
                <a:tab pos="355600" algn="l"/>
                <a:tab pos="2509838" algn="r"/>
              </a:tabLst>
              <a:defRPr sz="1600">
                <a:solidFill>
                  <a:schemeClr val="tx1"/>
                </a:solidFill>
              </a:defRPr>
            </a:lvl1pPr>
            <a:lvl2pPr marL="179388" indent="-179388">
              <a:tabLst>
                <a:tab pos="355600" algn="l"/>
                <a:tab pos="2509838" algn="r"/>
              </a:tabLst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F01DA3E8-C0A9-8AD2-E2E0-FC7FA6EC9FA6}"/>
              </a:ext>
            </a:extLst>
          </p:cNvPr>
          <p:cNvCxnSpPr/>
          <p:nvPr userDrawn="1"/>
        </p:nvCxnSpPr>
        <p:spPr>
          <a:xfrm>
            <a:off x="3143250" y="1461600"/>
            <a:ext cx="0" cy="473760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2A2C9EE9-3D52-9F96-1BD3-15FFE82ED5AC}"/>
              </a:ext>
            </a:extLst>
          </p:cNvPr>
          <p:cNvCxnSpPr/>
          <p:nvPr userDrawn="1"/>
        </p:nvCxnSpPr>
        <p:spPr>
          <a:xfrm>
            <a:off x="6096000" y="1461600"/>
            <a:ext cx="0" cy="473760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0B5323BE-C3AD-B41C-D8D5-E524B68101CA}"/>
              </a:ext>
            </a:extLst>
          </p:cNvPr>
          <p:cNvCxnSpPr/>
          <p:nvPr userDrawn="1"/>
        </p:nvCxnSpPr>
        <p:spPr>
          <a:xfrm>
            <a:off x="9048750" y="1461600"/>
            <a:ext cx="0" cy="473760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366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1980" userDrawn="1">
          <p15:clr>
            <a:srgbClr val="A4A3A4"/>
          </p15:clr>
        </p15:guide>
        <p15:guide id="3" pos="5700" userDrawn="1">
          <p15:clr>
            <a:srgbClr val="A4A3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800" y="360000"/>
            <a:ext cx="11520000" cy="396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2C30D7A5-D3E6-9324-D7A5-49899AB9A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0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r">
              <a:lnSpc>
                <a:spcPct val="90000"/>
              </a:lnSpc>
              <a:buNone/>
              <a:defRPr sz="700">
                <a:solidFill>
                  <a:schemeClr val="tx1"/>
                </a:solidFill>
              </a:defRPr>
            </a:lvl1pPr>
          </a:lstStyle>
          <a:p>
            <a:fld id="{73309E50-B99F-4156-9794-EC361DF6CD09}" type="datetime4">
              <a:rPr lang="de-CH" smtClean="0"/>
              <a:pPr/>
              <a:t>24. März 2026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3" y="1461600"/>
            <a:ext cx="5425677" cy="473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12999-AA87-48AF-ACB4-4DF18E8DE754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0DA4544-239E-176F-A686-496C0C8FDF1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103704" y="1461600"/>
            <a:ext cx="5425677" cy="473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</p:spTree>
    <p:extLst>
      <p:ext uri="{BB962C8B-B14F-4D97-AF65-F5344CB8AC3E}">
        <p14:creationId xmlns:p14="http://schemas.microsoft.com/office/powerpoint/2010/main" val="1531524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A4A3A4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1/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0E5BEF80-AA54-8D5B-1A8B-41C4A57FCF2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err="1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963" y="360000"/>
            <a:ext cx="5425677" cy="93665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3" y="1461599"/>
            <a:ext cx="5425677" cy="473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8666" y="6525138"/>
            <a:ext cx="4913917" cy="901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9481CAE-663B-41EE-8F1D-15E30200A500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0DA4544-239E-176F-A686-496C0C8FDF1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38666" y="1461599"/>
            <a:ext cx="5418371" cy="4737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Inhalt hinzufügen (Hintergrund-Farbe kann geändert werden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EF9CB3C-F4DD-85A7-D095-B3A36CC2EB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477" y="6527985"/>
            <a:ext cx="799200" cy="10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82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A4A3A4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 1/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0E5BEF80-AA54-8D5B-1A8B-41C4A57FCF2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5769032" y="1429790"/>
                </a:lnTo>
                <a:lnTo>
                  <a:pt x="609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err="1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963" y="360000"/>
            <a:ext cx="5425677" cy="93665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3" y="1461599"/>
            <a:ext cx="5425677" cy="473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8666" y="6525138"/>
            <a:ext cx="4913917" cy="901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9481CAE-663B-41EE-8F1D-15E30200A500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0DA4544-239E-176F-A686-496C0C8FDF1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38666" y="1461599"/>
            <a:ext cx="5418371" cy="4737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Inhalt hinzufügen (Hintergrund-Farbe kann geändert werden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97B99BF-4506-651C-2F8E-ACCB0B59F2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477" y="6527985"/>
            <a:ext cx="799200" cy="10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26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A4A3A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 1/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8">
            <a:extLst>
              <a:ext uri="{FF2B5EF4-FFF2-40B4-BE49-F238E27FC236}">
                <a16:creationId xmlns:a16="http://schemas.microsoft.com/office/drawing/2014/main" id="{6DA8C44E-8C77-000C-85E9-A3CA52D908CD}"/>
              </a:ext>
            </a:extLst>
          </p:cNvPr>
          <p:cNvSpPr/>
          <p:nvPr userDrawn="1"/>
        </p:nvSpPr>
        <p:spPr>
          <a:xfrm>
            <a:off x="0" y="0"/>
            <a:ext cx="42958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5769032" y="1429790"/>
                </a:lnTo>
                <a:lnTo>
                  <a:pt x="609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err="1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964" y="360000"/>
            <a:ext cx="3384550" cy="133236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4" y="1987199"/>
            <a:ext cx="3384550" cy="421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8666" y="6525138"/>
            <a:ext cx="4913917" cy="901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BC162C-9810-4E2D-9356-6558376AD1B8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0DA4544-239E-176F-A686-496C0C8FDF1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67214" y="692150"/>
            <a:ext cx="7489824" cy="5508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Inhalt hinzufügen (Hintergrund-Farbe kann geändert werden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43E33EFF-8285-A01C-3C47-462FC73508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3613" y="382770"/>
            <a:ext cx="7453424" cy="182881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bg1"/>
                </a:solidFill>
                <a:latin typeface="Helvetica Now Text Light" panose="020B0404030202020204" pitchFamily="34" charset="0"/>
              </a:defRPr>
            </a:lvl1pPr>
            <a:lvl2pPr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de-DE"/>
              <a:t>Übertitel hinzufügen</a:t>
            </a:r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E7BA703-B655-59AF-3C5E-DB3A1A6755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477" y="6527985"/>
            <a:ext cx="799200" cy="10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850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343" userDrawn="1">
          <p15:clr>
            <a:srgbClr val="A4A3A4"/>
          </p15:clr>
        </p15:guide>
        <p15:guide id="3" pos="2751" userDrawn="1">
          <p15:clr>
            <a:srgbClr val="A4A3A4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box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963" y="360000"/>
            <a:ext cx="11522075" cy="3965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3" y="1461600"/>
            <a:ext cx="2772705" cy="2340000"/>
          </a:xfrm>
          <a:solidFill>
            <a:schemeClr val="accent1"/>
          </a:solidFill>
        </p:spPr>
        <p:txBody>
          <a:bodyPr lIns="144000" tIns="108000" rIns="144000" bIns="108000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0220-DDBF-4F71-BA2A-7A607E1E2026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0DA4544-239E-176F-A686-496C0C8FDF1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132004" y="1461600"/>
            <a:ext cx="2880320" cy="2340000"/>
          </a:xfrm>
          <a:solidFill>
            <a:schemeClr val="accent3"/>
          </a:solidFill>
        </p:spPr>
        <p:txBody>
          <a:bodyPr lIns="144000" tIns="108000" rIns="144000" bIns="108000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FBBB9BD9-7BD4-8382-0090-563349C5AFC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179676" y="1461600"/>
            <a:ext cx="2880320" cy="2340000"/>
          </a:xfrm>
          <a:solidFill>
            <a:schemeClr val="accent2"/>
          </a:solidFill>
        </p:spPr>
        <p:txBody>
          <a:bodyPr lIns="144000" tIns="108000" rIns="144000" bIns="108000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5759ACE7-CCC7-B6C3-AEB4-35C165B20CA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9084332" y="1461600"/>
            <a:ext cx="2772706" cy="2340000"/>
          </a:xfrm>
          <a:solidFill>
            <a:schemeClr val="accent4"/>
          </a:solidFill>
        </p:spPr>
        <p:txBody>
          <a:bodyPr lIns="144000" tIns="108000" rIns="144000" bIns="108000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721AB870-E8D1-1774-7F16-D4D026DD3B2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963" y="3862799"/>
            <a:ext cx="2772705" cy="2340000"/>
          </a:xfrm>
          <a:solidFill>
            <a:schemeClr val="accent1"/>
          </a:solidFill>
        </p:spPr>
        <p:txBody>
          <a:bodyPr lIns="144000" tIns="108000" rIns="144000" bIns="108000"/>
          <a:lstStyle>
            <a:lvl1pPr>
              <a:defRPr sz="1600">
                <a:solidFill>
                  <a:srgbClr val="610000"/>
                </a:solidFill>
              </a:defRPr>
            </a:lvl1pPr>
            <a:lvl2pPr>
              <a:defRPr sz="1600">
                <a:solidFill>
                  <a:srgbClr val="610000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3FAF5786-437E-62D5-BBB7-322DCC5D44E5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132004" y="3862799"/>
            <a:ext cx="2880320" cy="2340000"/>
          </a:xfrm>
          <a:solidFill>
            <a:schemeClr val="accent3"/>
          </a:solidFill>
        </p:spPr>
        <p:txBody>
          <a:bodyPr lIns="144000" tIns="108000" rIns="144000" bIns="108000"/>
          <a:lstStyle>
            <a:lvl1pPr>
              <a:defRPr sz="1600">
                <a:solidFill>
                  <a:srgbClr val="003818"/>
                </a:solidFill>
              </a:defRPr>
            </a:lvl1pPr>
            <a:lvl2pPr>
              <a:defRPr sz="1600">
                <a:solidFill>
                  <a:srgbClr val="003818"/>
                </a:solidFill>
              </a:defRPr>
            </a:lvl2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EF30E9BB-BA6A-E9D2-8B8F-B848FF544B3C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179676" y="3862799"/>
            <a:ext cx="2880320" cy="2340000"/>
          </a:xfrm>
          <a:solidFill>
            <a:schemeClr val="accent2"/>
          </a:solidFill>
        </p:spPr>
        <p:txBody>
          <a:bodyPr lIns="144000" tIns="108000" rIns="144000" bIns="108000"/>
          <a:lstStyle>
            <a:lvl1pPr>
              <a:defRPr sz="1600">
                <a:solidFill>
                  <a:srgbClr val="4A2400"/>
                </a:solidFill>
              </a:defRPr>
            </a:lvl1pPr>
            <a:lvl2pPr>
              <a:defRPr sz="1600">
                <a:solidFill>
                  <a:srgbClr val="4A2400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AE99E778-7303-0135-B756-06C26A29C1BE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084332" y="3862799"/>
            <a:ext cx="2772706" cy="2340000"/>
          </a:xfrm>
          <a:solidFill>
            <a:schemeClr val="accent4"/>
          </a:solidFill>
        </p:spPr>
        <p:txBody>
          <a:bodyPr lIns="144000" tIns="108000" rIns="144000" bIns="108000"/>
          <a:lstStyle>
            <a:lvl1pPr>
              <a:defRPr sz="1600">
                <a:solidFill>
                  <a:srgbClr val="1D1375"/>
                </a:solidFill>
              </a:defRPr>
            </a:lvl1pPr>
            <a:lvl2pPr>
              <a:defRPr sz="1600">
                <a:solidFill>
                  <a:srgbClr val="1D1375"/>
                </a:solidFill>
              </a:defRPr>
            </a:lvl2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</p:spTree>
    <p:extLst>
      <p:ext uri="{BB962C8B-B14F-4D97-AF65-F5344CB8AC3E}">
        <p14:creationId xmlns:p14="http://schemas.microsoft.com/office/powerpoint/2010/main" val="868415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1980" userDrawn="1">
          <p15:clr>
            <a:srgbClr val="A4A3A4"/>
          </p15:clr>
        </p15:guide>
        <p15:guide id="3" pos="5700" userDrawn="1">
          <p15:clr>
            <a:srgbClr val="A4A3A4"/>
          </p15:clr>
        </p15:guide>
        <p15:guide id="4" orient="horz" pos="2523" userDrawn="1">
          <p15:clr>
            <a:srgbClr val="A4A3A4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4">
            <a:extLst>
              <a:ext uri="{FF2B5EF4-FFF2-40B4-BE49-F238E27FC236}">
                <a16:creationId xmlns:a16="http://schemas.microsoft.com/office/drawing/2014/main" id="{D1E9927B-E89A-C889-F202-B88B66B86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5603" y="0"/>
            <a:ext cx="6096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963" y="360000"/>
            <a:ext cx="5425677" cy="3965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3" y="1461599"/>
            <a:ext cx="5425677" cy="473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8666" y="6525138"/>
            <a:ext cx="4913917" cy="901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2E93CBF-DE8F-4095-8F99-BEF6C869B4E0}" type="datetime4">
              <a:rPr lang="de-CH" smtClean="0"/>
              <a:pPr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26634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Ro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platzhalter 13">
            <a:extLst>
              <a:ext uri="{FF2B5EF4-FFF2-40B4-BE49-F238E27FC236}">
                <a16:creationId xmlns:a16="http://schemas.microsoft.com/office/drawing/2014/main" id="{835E6D0D-E2F1-9788-C828-FF0EE40F19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456000"/>
            <a:ext cx="6552000" cy="720000"/>
          </a:xfrm>
        </p:spPr>
        <p:txBody>
          <a:bodyPr anchor="b" anchorCtr="0"/>
          <a:lstStyle>
            <a:lvl1pPr marL="0" indent="0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Untertitel</a:t>
            </a:r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142A3F0-4D7A-6EB9-DAC6-366C4F524F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7881" y="425361"/>
            <a:ext cx="2196000" cy="280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260000"/>
            <a:ext cx="6552000" cy="2340000"/>
          </a:xfrm>
        </p:spPr>
        <p:txBody>
          <a:bodyPr anchor="b" anchorCtr="0"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CH"/>
              <a:t>Titel der Präsentation</a:t>
            </a:r>
          </a:p>
        </p:txBody>
      </p:sp>
      <p:sp>
        <p:nvSpPr>
          <p:cNvPr id="13" name="Untertitel 2">
            <a:extLst>
              <a:ext uri="{FF2B5EF4-FFF2-40B4-BE49-F238E27FC236}">
                <a16:creationId xmlns:a16="http://schemas.microsoft.com/office/drawing/2014/main" id="{3E2F72BB-F9A6-254B-865B-DE2E1EF0F4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5013177"/>
            <a:ext cx="5400640" cy="910968"/>
          </a:xfrm>
        </p:spPr>
        <p:txBody>
          <a:bodyPr anchor="b" anchorCtr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de-CH">
                <a:solidFill>
                  <a:schemeClr val="bg1"/>
                </a:solidFill>
              </a:rPr>
              <a:t>Hans Mustermann</a:t>
            </a:r>
          </a:p>
          <a:p>
            <a:r>
              <a:rPr lang="de-CH">
                <a:solidFill>
                  <a:schemeClr val="bg1"/>
                </a:solidFill>
              </a:rPr>
              <a:t>27. Juni 2025</a:t>
            </a:r>
          </a:p>
        </p:txBody>
      </p:sp>
      <p:sp>
        <p:nvSpPr>
          <p:cNvPr id="14" name="Datumsplatzhalter 2">
            <a:extLst>
              <a:ext uri="{FF2B5EF4-FFF2-40B4-BE49-F238E27FC236}">
                <a16:creationId xmlns:a16="http://schemas.microsoft.com/office/drawing/2014/main" id="{6D4D775F-C3B1-602C-820C-E054E6959C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57881" y="5953328"/>
            <a:ext cx="5400641" cy="247447"/>
          </a:xfrm>
        </p:spPr>
        <p:txBody>
          <a:bodyPr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5EBBE0C-0E93-4579-BF58-99730D47F5B6}" type="datetime4">
              <a:rPr lang="de-CH" smtClean="0"/>
              <a:pPr/>
              <a:t>24. März 2026</a:t>
            </a:fld>
            <a:endParaRPr lang="de-CH"/>
          </a:p>
        </p:txBody>
      </p:sp>
      <p:sp>
        <p:nvSpPr>
          <p:cNvPr id="16" name="Fußzeilenplatzhalter 3">
            <a:extLst>
              <a:ext uri="{FF2B5EF4-FFF2-40B4-BE49-F238E27FC236}">
                <a16:creationId xmlns:a16="http://schemas.microsoft.com/office/drawing/2014/main" id="{6EF3D035-8DB5-8017-10BE-FAE1916A90A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17" name="Foliennummernplatzhalter 7">
            <a:extLst>
              <a:ext uri="{FF2B5EF4-FFF2-40B4-BE49-F238E27FC236}">
                <a16:creationId xmlns:a16="http://schemas.microsoft.com/office/drawing/2014/main" id="{163E0C8F-A75C-56C9-D54A-650789671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0616" y="6525138"/>
            <a:ext cx="216422" cy="9010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758662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963" y="360000"/>
            <a:ext cx="11522075" cy="3965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3" y="3934799"/>
            <a:ext cx="2664693" cy="2268000"/>
          </a:xfrm>
          <a:noFill/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179388" indent="-179388">
              <a:defRPr sz="1400">
                <a:solidFill>
                  <a:schemeClr val="tx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Titel oder Vorname Name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B096F-D58C-4867-B792-F294913F1715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0DA4544-239E-176F-A686-496C0C8FDF1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39883" y="3934799"/>
            <a:ext cx="2664694" cy="2268000"/>
          </a:xfrm>
          <a:noFill/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179388" indent="-179388">
              <a:defRPr sz="1400">
                <a:solidFill>
                  <a:schemeClr val="tx1"/>
                </a:solidFill>
              </a:defRPr>
            </a:lvl2pPr>
          </a:lstStyle>
          <a:p>
            <a:pPr lvl="0"/>
            <a:r>
              <a:rPr lang="de-DE"/>
              <a:t>Titel oder Vorname Name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FBBB9BD9-7BD4-8382-0090-563349C5AFC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287423" y="3934799"/>
            <a:ext cx="2664693" cy="2268000"/>
          </a:xfrm>
          <a:noFill/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179388" indent="-179388">
              <a:defRPr sz="1400">
                <a:solidFill>
                  <a:schemeClr val="tx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Titel oder Vorname Name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5759ACE7-CCC7-B6C3-AEB4-35C165B20CA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9192344" y="3934799"/>
            <a:ext cx="2664694" cy="2268000"/>
          </a:xfrm>
          <a:noFill/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179388" indent="-179388">
              <a:defRPr sz="1400">
                <a:solidFill>
                  <a:schemeClr val="tx1"/>
                </a:solidFill>
              </a:defRPr>
            </a:lvl2pPr>
          </a:lstStyle>
          <a:p>
            <a:pPr lvl="0"/>
            <a:r>
              <a:rPr lang="de-DE"/>
              <a:t>Titel oder Vorname Name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9" name="Bildplatzhalter 4">
            <a:extLst>
              <a:ext uri="{FF2B5EF4-FFF2-40B4-BE49-F238E27FC236}">
                <a16:creationId xmlns:a16="http://schemas.microsoft.com/office/drawing/2014/main" id="{26B7BD57-F969-8295-F10A-B2569226225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4963" y="1461599"/>
            <a:ext cx="2664693" cy="226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marL="0" indent="0" algn="ctr">
              <a:buNone/>
              <a:defRPr sz="9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6" name="Bildplatzhalter 4">
            <a:extLst>
              <a:ext uri="{FF2B5EF4-FFF2-40B4-BE49-F238E27FC236}">
                <a16:creationId xmlns:a16="http://schemas.microsoft.com/office/drawing/2014/main" id="{26D7A0B5-E36C-E44E-CAFF-CC2BB226FF9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287422" y="1461599"/>
            <a:ext cx="2664693" cy="226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marL="0" indent="0" algn="ctr">
              <a:buNone/>
              <a:defRPr sz="9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7" name="Bildplatzhalter 4">
            <a:extLst>
              <a:ext uri="{FF2B5EF4-FFF2-40B4-BE49-F238E27FC236}">
                <a16:creationId xmlns:a16="http://schemas.microsoft.com/office/drawing/2014/main" id="{465982FD-4D18-9DEA-C543-05E079F4A09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39881" y="1461599"/>
            <a:ext cx="2664693" cy="226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marL="0" indent="0" algn="ctr">
              <a:buNone/>
              <a:defRPr sz="9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8" name="Bildplatzhalter 4">
            <a:extLst>
              <a:ext uri="{FF2B5EF4-FFF2-40B4-BE49-F238E27FC236}">
                <a16:creationId xmlns:a16="http://schemas.microsoft.com/office/drawing/2014/main" id="{D12C72EB-7F0C-1EAF-4A29-8F88071B57C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192345" y="1461599"/>
            <a:ext cx="2664693" cy="226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marL="0" indent="0" algn="ctr">
              <a:buNone/>
              <a:defRPr sz="9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96850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1980" userDrawn="1">
          <p15:clr>
            <a:srgbClr val="A4A3A4"/>
          </p15:clr>
        </p15:guide>
        <p15:guide id="3" pos="5700" userDrawn="1">
          <p15:clr>
            <a:srgbClr val="A4A3A4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964" y="360000"/>
            <a:ext cx="3384550" cy="133236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4" y="1987199"/>
            <a:ext cx="3384550" cy="421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8666" y="6525138"/>
            <a:ext cx="4913917" cy="901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339853-F405-4DBB-8812-ED3D8A3AD816}" type="datetime4">
              <a:rPr lang="de-CH" smtClean="0"/>
              <a:pPr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5" name="Bildplatzhalter 4">
            <a:extLst>
              <a:ext uri="{FF2B5EF4-FFF2-40B4-BE49-F238E27FC236}">
                <a16:creationId xmlns:a16="http://schemas.microsoft.com/office/drawing/2014/main" id="{2455CB43-3B28-B6A8-7BEB-6FC2C20D5F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2800" y="3348786"/>
            <a:ext cx="1836000" cy="2847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7" name="Bildplatzhalter 4">
            <a:extLst>
              <a:ext uri="{FF2B5EF4-FFF2-40B4-BE49-F238E27FC236}">
                <a16:creationId xmlns:a16="http://schemas.microsoft.com/office/drawing/2014/main" id="{A29451B2-7E9C-7361-2025-1B20164A5E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021039" y="4648386"/>
            <a:ext cx="1836000" cy="154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8" name="Bildplatzhalter 4">
            <a:extLst>
              <a:ext uri="{FF2B5EF4-FFF2-40B4-BE49-F238E27FC236}">
                <a16:creationId xmlns:a16="http://schemas.microsoft.com/office/drawing/2014/main" id="{8FE946DF-EBBC-571F-3854-BCB2C918C08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35922" y="3769986"/>
            <a:ext cx="1836000" cy="24264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9" name="Bildplatzhalter 4">
            <a:extLst>
              <a:ext uri="{FF2B5EF4-FFF2-40B4-BE49-F238E27FC236}">
                <a16:creationId xmlns:a16="http://schemas.microsoft.com/office/drawing/2014/main" id="{311BA159-1148-AB43-D817-E47C51BEE2B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28481" y="2185986"/>
            <a:ext cx="1836000" cy="40104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0" name="Bildplatzhalter 4">
            <a:extLst>
              <a:ext uri="{FF2B5EF4-FFF2-40B4-BE49-F238E27FC236}">
                <a16:creationId xmlns:a16="http://schemas.microsoft.com/office/drawing/2014/main" id="{92B94336-6675-389C-69F9-FC50B5E6F6B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57098" y="360000"/>
            <a:ext cx="1836000" cy="2847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1" name="Bildplatzhalter 4">
            <a:extLst>
              <a:ext uri="{FF2B5EF4-FFF2-40B4-BE49-F238E27FC236}">
                <a16:creationId xmlns:a16="http://schemas.microsoft.com/office/drawing/2014/main" id="{3BBAE20F-368F-BDF6-6F4C-60E57C943C9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021039" y="359999"/>
            <a:ext cx="1836000" cy="2376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2" name="Bildplatzhalter 4">
            <a:extLst>
              <a:ext uri="{FF2B5EF4-FFF2-40B4-BE49-F238E27FC236}">
                <a16:creationId xmlns:a16="http://schemas.microsoft.com/office/drawing/2014/main" id="{BF57B972-F4AF-8C6B-D810-B34D6C570DD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45078" y="359999"/>
            <a:ext cx="1836000" cy="3254399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3" name="Bildplatzhalter 4">
            <a:extLst>
              <a:ext uri="{FF2B5EF4-FFF2-40B4-BE49-F238E27FC236}">
                <a16:creationId xmlns:a16="http://schemas.microsoft.com/office/drawing/2014/main" id="{19D81F4B-CC46-8DCE-5675-AF5304D969F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33058" y="360000"/>
            <a:ext cx="1836000" cy="16704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4" name="Bildplatzhalter 4">
            <a:extLst>
              <a:ext uri="{FF2B5EF4-FFF2-40B4-BE49-F238E27FC236}">
                <a16:creationId xmlns:a16="http://schemas.microsoft.com/office/drawing/2014/main" id="{F3863280-0A96-060D-0CE1-8AA9ECE665E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0021039" y="2880000"/>
            <a:ext cx="1836000" cy="1620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20394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343" userDrawn="1">
          <p15:clr>
            <a:srgbClr val="A4A3A4"/>
          </p15:clr>
        </p15:guide>
        <p15:guide id="4" orient="horz" pos="1865" userDrawn="1">
          <p15:clr>
            <a:srgbClr val="A4A3A4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4963" y="1341095"/>
            <a:ext cx="11522075" cy="485968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216CB-AE9D-4C01-AD48-4B79158751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A1FD51E-8196-4E17-822A-C3376A5FAC33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2179C-3288-47A5-A587-1B7255A2C3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17538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Optionaler Titel hinzufügen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216CB-AE9D-4C01-AD48-4B79158751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F3DD82DB-71AA-4B78-8F28-409E674D8230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2179C-3288-47A5-A587-1B7255A2C3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5EE1566B-80C9-FCDC-D139-8E7A7A253D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6800" y="6426000"/>
            <a:ext cx="1000800" cy="306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e-CH"/>
              <a:t> 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C2FCC1B-111D-616C-7EF0-CE2137C0683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10576" y="332656"/>
            <a:ext cx="3446462" cy="2844800"/>
          </a:xfrm>
          <a:custGeom>
            <a:avLst/>
            <a:gdLst>
              <a:gd name="connsiteX0" fmla="*/ 0 w 3446462"/>
              <a:gd name="connsiteY0" fmla="*/ 0 h 2844800"/>
              <a:gd name="connsiteX1" fmla="*/ 3446462 w 3446462"/>
              <a:gd name="connsiteY1" fmla="*/ 0 h 2844800"/>
              <a:gd name="connsiteX2" fmla="*/ 3446462 w 3446462"/>
              <a:gd name="connsiteY2" fmla="*/ 2844800 h 2844800"/>
              <a:gd name="connsiteX3" fmla="*/ 1447395 w 3446462"/>
              <a:gd name="connsiteY3" fmla="*/ 2844800 h 2844800"/>
              <a:gd name="connsiteX4" fmla="*/ 0 w 3446462"/>
              <a:gd name="connsiteY4" fmla="*/ 1523333 h 284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6462" h="2844800">
                <a:moveTo>
                  <a:pt x="0" y="0"/>
                </a:moveTo>
                <a:lnTo>
                  <a:pt x="3446462" y="0"/>
                </a:lnTo>
                <a:lnTo>
                  <a:pt x="3446462" y="2844800"/>
                </a:lnTo>
                <a:lnTo>
                  <a:pt x="1447395" y="2844800"/>
                </a:lnTo>
                <a:lnTo>
                  <a:pt x="0" y="1523333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180000" tIns="180000" rIns="144000">
            <a:noAutofit/>
          </a:bodyPr>
          <a:lstStyle>
            <a:lvl1pPr marL="0" indent="0">
              <a:buNone/>
              <a:defRPr sz="2400">
                <a:solidFill>
                  <a:srgbClr val="003818"/>
                </a:solidFill>
                <a:latin typeface="+mj-lt"/>
              </a:defRPr>
            </a:lvl1pPr>
            <a:lvl2pPr marL="182563" indent="-179388">
              <a:defRPr sz="2400">
                <a:solidFill>
                  <a:srgbClr val="003818"/>
                </a:solidFill>
                <a:latin typeface="+mj-lt"/>
              </a:defRPr>
            </a:lvl2pPr>
          </a:lstStyle>
          <a:p>
            <a:pPr lvl="0"/>
            <a:r>
              <a:rPr lang="de-DE"/>
              <a:t>Optionale </a:t>
            </a:r>
            <a:r>
              <a:rPr lang="de-DE" err="1"/>
              <a:t>Textbox</a:t>
            </a:r>
            <a:r>
              <a:rPr lang="de-DE"/>
              <a:t> (kann gelöscht werden)</a:t>
            </a:r>
          </a:p>
          <a:p>
            <a:pPr lvl="1"/>
            <a:r>
              <a:rPr lang="de-DE"/>
              <a:t>Zweite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570924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/Titel und Bild Grü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4963" y="692150"/>
            <a:ext cx="11522075" cy="2844862"/>
          </a:xfrm>
        </p:spPr>
        <p:txBody>
          <a:bodyPr/>
          <a:lstStyle>
            <a:lvl1pPr>
              <a:defRPr sz="5400">
                <a:solidFill>
                  <a:srgbClr val="003818"/>
                </a:solidFill>
              </a:defRPr>
            </a:lvl1pPr>
          </a:lstStyle>
          <a:p>
            <a:r>
              <a:rPr lang="de-CH"/>
              <a:t>Statement und Bild Grün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216CB-AE9D-4C01-AD48-4B79158751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98FA661-1F5D-460C-9802-CF59A9612ADA}" type="datetime4">
              <a:rPr lang="de-CH" smtClean="0"/>
              <a:t>24. März 2026</a:t>
            </a:fld>
            <a:endParaRPr lang="de-CH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5EE1566B-80C9-FCDC-D139-8E7A7A253D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6800" y="6426000"/>
            <a:ext cx="1000800" cy="306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e-CH"/>
              <a:t> </a:t>
            </a:r>
          </a:p>
        </p:txBody>
      </p:sp>
      <p:sp>
        <p:nvSpPr>
          <p:cNvPr id="5" name="Datumsplatzhalter 2">
            <a:extLst>
              <a:ext uri="{FF2B5EF4-FFF2-40B4-BE49-F238E27FC236}">
                <a16:creationId xmlns:a16="http://schemas.microsoft.com/office/drawing/2014/main" id="{2ED9E29F-DD7E-AF4F-3771-A79D3CED1C38}"/>
              </a:ext>
            </a:extLst>
          </p:cNvPr>
          <p:cNvSpPr txBox="1">
            <a:spLocks/>
          </p:cNvSpPr>
          <p:nvPr userDrawn="1"/>
        </p:nvSpPr>
        <p:spPr>
          <a:xfrm>
            <a:off x="11640616" y="6525138"/>
            <a:ext cx="22452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noFill/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8FA661-1F5D-460C-9802-CF59A9612ADA}" type="datetime4">
              <a:rPr lang="de-CH" smtClean="0"/>
              <a:pPr/>
              <a:t>24. März 2026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269003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/Titel und Bild Ro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4963" y="692150"/>
            <a:ext cx="8965393" cy="5544610"/>
          </a:xfrm>
        </p:spPr>
        <p:txBody>
          <a:bodyPr/>
          <a:lstStyle>
            <a:lvl1pPr>
              <a:defRPr sz="5400">
                <a:solidFill>
                  <a:srgbClr val="610000"/>
                </a:solidFill>
              </a:defRPr>
            </a:lvl1pPr>
          </a:lstStyle>
          <a:p>
            <a:r>
              <a:rPr lang="de-CH"/>
              <a:t>Statement und Bild Rot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216CB-AE9D-4C01-AD48-4B79158751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5EBBE0C-0E93-4579-BF58-99730D47F5B6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2179C-3288-47A5-A587-1B7255A2C3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5EE1566B-80C9-FCDC-D139-8E7A7A253D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6800" y="6426000"/>
            <a:ext cx="1000800" cy="306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e-CH"/>
              <a:t> 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AC2C83D5-4A4A-CE7E-C2EB-0E54082DDD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12124" y="0"/>
            <a:ext cx="4979875" cy="6426000"/>
          </a:xfrm>
          <a:custGeom>
            <a:avLst/>
            <a:gdLst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206884 h 642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79875" h="6426000">
                <a:moveTo>
                  <a:pt x="4806140" y="0"/>
                </a:moveTo>
                <a:lnTo>
                  <a:pt x="4979875" y="0"/>
                </a:lnTo>
                <a:lnTo>
                  <a:pt x="4979875" y="6426000"/>
                </a:lnTo>
                <a:lnTo>
                  <a:pt x="1820161" y="6426000"/>
                </a:lnTo>
                <a:lnTo>
                  <a:pt x="0" y="4660392"/>
                </a:lnTo>
                <a:lnTo>
                  <a:pt x="0" y="1206884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222267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/Titel und Bild Viole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F484AF8D-A0B5-8FA8-F8A4-A1738B1430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228498"/>
            <a:ext cx="12191999" cy="5629503"/>
          </a:xfrm>
          <a:custGeom>
            <a:avLst/>
            <a:gdLst>
              <a:gd name="connsiteX0" fmla="*/ 3832424 w 12191999"/>
              <a:gd name="connsiteY0" fmla="*/ 0 h 5629503"/>
              <a:gd name="connsiteX1" fmla="*/ 12191999 w 12191999"/>
              <a:gd name="connsiteY1" fmla="*/ 1185928 h 5629503"/>
              <a:gd name="connsiteX2" fmla="*/ 12191999 w 12191999"/>
              <a:gd name="connsiteY2" fmla="*/ 5629503 h 5629503"/>
              <a:gd name="connsiteX3" fmla="*/ 0 w 12191999"/>
              <a:gd name="connsiteY3" fmla="*/ 5629503 h 5629503"/>
              <a:gd name="connsiteX4" fmla="*/ 0 w 12191999"/>
              <a:gd name="connsiteY4" fmla="*/ 3671926 h 5629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5629503">
                <a:moveTo>
                  <a:pt x="3832424" y="0"/>
                </a:moveTo>
                <a:lnTo>
                  <a:pt x="12191999" y="1185928"/>
                </a:lnTo>
                <a:lnTo>
                  <a:pt x="12191999" y="5629503"/>
                </a:lnTo>
                <a:lnTo>
                  <a:pt x="0" y="5629503"/>
                </a:lnTo>
                <a:lnTo>
                  <a:pt x="0" y="3671926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4963" y="692150"/>
            <a:ext cx="9829489" cy="2844862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CH"/>
              <a:t>Statement und Bild Violet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216CB-AE9D-4C01-AD48-4B79158751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99EC5D7-FB5B-491F-8375-AE7F25D8950E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2179C-3288-47A5-A587-1B7255A2C3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5EE1566B-80C9-FCDC-D139-8E7A7A253D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6800" y="6426000"/>
            <a:ext cx="1000800" cy="306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e-CH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99035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05DA9-75CE-42A6-A9F2-5D6BF0B0B26A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379844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4963" y="1772817"/>
            <a:ext cx="11186715" cy="2232247"/>
          </a:xfrm>
        </p:spPr>
        <p:txBody>
          <a:bodyPr/>
          <a:lstStyle>
            <a:lvl1pPr>
              <a:defRPr sz="9400">
                <a:solidFill>
                  <a:schemeClr val="bg1"/>
                </a:solidFill>
              </a:defRPr>
            </a:lvl1pPr>
          </a:lstStyle>
          <a:p>
            <a:r>
              <a:rPr lang="de-CH"/>
              <a:t>Schlussdank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9BB635C-875F-4051-87A2-B9014C99720C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9" name="Textplatzhalter 13">
            <a:extLst>
              <a:ext uri="{FF2B5EF4-FFF2-40B4-BE49-F238E27FC236}">
                <a16:creationId xmlns:a16="http://schemas.microsoft.com/office/drawing/2014/main" id="{7D14F13B-F4B4-6E48-7051-75014F6EC8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962" y="4446992"/>
            <a:ext cx="5425678" cy="1753783"/>
          </a:xfr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180975" indent="-180975"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Optional Kontaktinformationen hinzufügen</a:t>
            </a:r>
          </a:p>
          <a:p>
            <a:pPr lvl="1"/>
            <a:r>
              <a:rPr lang="de-DE"/>
              <a:t>Zweite Ebene</a:t>
            </a:r>
            <a:endParaRPr lang="de-CH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369CD9C-B669-EB00-686E-4CC47F7D72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600" y="291600"/>
            <a:ext cx="2196000" cy="675283"/>
          </a:xfrm>
          <a:prstGeom prst="rect">
            <a:avLst/>
          </a:prstGeom>
        </p:spPr>
      </p:pic>
      <p:sp>
        <p:nvSpPr>
          <p:cNvPr id="3" name="Textplatzhalter 13">
            <a:extLst>
              <a:ext uri="{FF2B5EF4-FFF2-40B4-BE49-F238E27FC236}">
                <a16:creationId xmlns:a16="http://schemas.microsoft.com/office/drawing/2014/main" id="{5A1BD4E2-943D-DCAB-6198-903C20C181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4446992"/>
            <a:ext cx="5425678" cy="1753783"/>
          </a:xfr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180975" indent="-180975"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Optional Kontaktinformationen hinzufügen (Hintergrundfarbe kann geändert werden)</a:t>
            </a:r>
          </a:p>
          <a:p>
            <a:pPr lvl="1"/>
            <a:r>
              <a:rPr lang="de-DE"/>
              <a:t>Zweite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14866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84E75BB-61FF-4F7E-9CDB-A5E34775C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FEB35-20A6-4F17-B7C0-93C8038DFED6}" type="datetime4">
              <a:rPr lang="de-CH" smtClean="0"/>
              <a:t>24. März 2026</a:t>
            </a:fld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9B7570-0B3E-4F91-B744-978CA7BD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5446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 Ro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platzhalter 13">
            <a:extLst>
              <a:ext uri="{FF2B5EF4-FFF2-40B4-BE49-F238E27FC236}">
                <a16:creationId xmlns:a16="http://schemas.microsoft.com/office/drawing/2014/main" id="{835E6D0D-E2F1-9788-C828-FF0EE40F19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456000"/>
            <a:ext cx="6552000" cy="720000"/>
          </a:xfrm>
        </p:spPr>
        <p:txBody>
          <a:bodyPr anchor="b" anchorCtr="0"/>
          <a:lstStyle>
            <a:lvl1pPr marL="0" indent="0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Untertitel</a:t>
            </a:r>
            <a:endParaRPr lang="de-CH"/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AC2C83D5-4A4A-CE7E-C2EB-0E54082DDD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9736" y="0"/>
            <a:ext cx="8472263" cy="5634430"/>
          </a:xfrm>
          <a:custGeom>
            <a:avLst/>
            <a:gdLst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206884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56154 w 4979875"/>
              <a:gd name="connsiteY4" fmla="*/ 4073539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1 w 4979875"/>
              <a:gd name="connsiteY4" fmla="*/ 3711873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013954 w 4979875"/>
              <a:gd name="connsiteY3" fmla="*/ 5607134 h 6426000"/>
              <a:gd name="connsiteX4" fmla="*/ 1 w 4979875"/>
              <a:gd name="connsiteY4" fmla="*/ 3711873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5607134"/>
              <a:gd name="connsiteX1" fmla="*/ 4979875 w 4979875"/>
              <a:gd name="connsiteY1" fmla="*/ 0 h 5607134"/>
              <a:gd name="connsiteX2" fmla="*/ 4871578 w 4979875"/>
              <a:gd name="connsiteY2" fmla="*/ 5224997 h 5607134"/>
              <a:gd name="connsiteX3" fmla="*/ 1013954 w 4979875"/>
              <a:gd name="connsiteY3" fmla="*/ 5607134 h 5607134"/>
              <a:gd name="connsiteX4" fmla="*/ 1 w 4979875"/>
              <a:gd name="connsiteY4" fmla="*/ 3711873 h 5607134"/>
              <a:gd name="connsiteX5" fmla="*/ 0 w 4979875"/>
              <a:gd name="connsiteY5" fmla="*/ 1459368 h 5607134"/>
              <a:gd name="connsiteX6" fmla="*/ 4806140 w 4979875"/>
              <a:gd name="connsiteY6" fmla="*/ 0 h 5607134"/>
              <a:gd name="connsiteX0" fmla="*/ 4806140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4806140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9875" h="5634430">
                <a:moveTo>
                  <a:pt x="1625434" y="0"/>
                </a:moveTo>
                <a:lnTo>
                  <a:pt x="4979875" y="0"/>
                </a:lnTo>
                <a:lnTo>
                  <a:pt x="4979875" y="5634430"/>
                </a:lnTo>
                <a:lnTo>
                  <a:pt x="1013954" y="5607134"/>
                </a:lnTo>
                <a:lnTo>
                  <a:pt x="1" y="3711873"/>
                </a:lnTo>
                <a:cubicBezTo>
                  <a:pt x="0" y="2585620"/>
                  <a:pt x="0" y="2585620"/>
                  <a:pt x="0" y="1459368"/>
                </a:cubicBezTo>
                <a:lnTo>
                  <a:pt x="1625434" y="0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142A3F0-4D7A-6EB9-DAC6-366C4F524F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7881" y="425361"/>
            <a:ext cx="2196000" cy="280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260000"/>
            <a:ext cx="6552000" cy="2340000"/>
          </a:xfrm>
        </p:spPr>
        <p:txBody>
          <a:bodyPr anchor="b" anchorCtr="0"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CH"/>
              <a:t>Titel der Präsentation</a:t>
            </a:r>
          </a:p>
        </p:txBody>
      </p:sp>
      <p:sp>
        <p:nvSpPr>
          <p:cNvPr id="16" name="Fußzeilenplatzhalter 3">
            <a:extLst>
              <a:ext uri="{FF2B5EF4-FFF2-40B4-BE49-F238E27FC236}">
                <a16:creationId xmlns:a16="http://schemas.microsoft.com/office/drawing/2014/main" id="{6EF3D035-8DB5-8017-10BE-FAE1916A90A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17" name="Foliennummernplatzhalter 7">
            <a:extLst>
              <a:ext uri="{FF2B5EF4-FFF2-40B4-BE49-F238E27FC236}">
                <a16:creationId xmlns:a16="http://schemas.microsoft.com/office/drawing/2014/main" id="{163E0C8F-A75C-56C9-D54A-650789671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0616" y="6525138"/>
            <a:ext cx="216422" cy="9010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8F2E8139-093F-6719-6EA8-E50266F94B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5013177"/>
            <a:ext cx="4309156" cy="910968"/>
          </a:xfrm>
        </p:spPr>
        <p:txBody>
          <a:bodyPr anchor="b" anchorCtr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de-CH">
                <a:solidFill>
                  <a:schemeClr val="bg1"/>
                </a:solidFill>
              </a:rPr>
              <a:t>Hans Mustermann</a:t>
            </a:r>
          </a:p>
          <a:p>
            <a:r>
              <a:rPr lang="de-CH">
                <a:solidFill>
                  <a:schemeClr val="bg1"/>
                </a:solidFill>
              </a:rPr>
              <a:t>27. Juni 2025</a:t>
            </a:r>
          </a:p>
        </p:txBody>
      </p:sp>
      <p:sp>
        <p:nvSpPr>
          <p:cNvPr id="6" name="Datumsplatzhalter 2">
            <a:extLst>
              <a:ext uri="{FF2B5EF4-FFF2-40B4-BE49-F238E27FC236}">
                <a16:creationId xmlns:a16="http://schemas.microsoft.com/office/drawing/2014/main" id="{57964F31-85FA-A76E-D2DF-66E748DDD6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57881" y="5953328"/>
            <a:ext cx="4309157" cy="247447"/>
          </a:xfrm>
        </p:spPr>
        <p:txBody>
          <a:bodyPr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5EBBE0C-0E93-4579-BF58-99730D47F5B6}" type="datetime4">
              <a:rPr lang="de-CH" smtClean="0"/>
              <a:pPr/>
              <a:t>24. März 2026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5687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84E75BB-61FF-4F7E-9CDB-A5E34775C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19E0687-493D-45EA-8AF8-04DB5C22BC60}" type="datetime4">
              <a:rPr lang="de-CH" smtClean="0"/>
              <a:t>24. März 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909AB7D-DBAB-4FFF-BA65-85B95211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9B7570-0B3E-4F91-B744-978CA7BD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A841FF4-3DFF-1000-10ED-F17CD4B70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76828" y="2653284"/>
            <a:ext cx="5038344" cy="155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61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 Grü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4">
            <a:extLst>
              <a:ext uri="{FF2B5EF4-FFF2-40B4-BE49-F238E27FC236}">
                <a16:creationId xmlns:a16="http://schemas.microsoft.com/office/drawing/2014/main" id="{62AC8026-85BF-75A4-1AAC-3B96C70400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9736" y="0"/>
            <a:ext cx="8472263" cy="5634430"/>
          </a:xfrm>
          <a:custGeom>
            <a:avLst/>
            <a:gdLst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206884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56154 w 4979875"/>
              <a:gd name="connsiteY4" fmla="*/ 4073539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1 w 4979875"/>
              <a:gd name="connsiteY4" fmla="*/ 3711873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013954 w 4979875"/>
              <a:gd name="connsiteY3" fmla="*/ 5607134 h 6426000"/>
              <a:gd name="connsiteX4" fmla="*/ 1 w 4979875"/>
              <a:gd name="connsiteY4" fmla="*/ 3711873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5607134"/>
              <a:gd name="connsiteX1" fmla="*/ 4979875 w 4979875"/>
              <a:gd name="connsiteY1" fmla="*/ 0 h 5607134"/>
              <a:gd name="connsiteX2" fmla="*/ 4871578 w 4979875"/>
              <a:gd name="connsiteY2" fmla="*/ 5224997 h 5607134"/>
              <a:gd name="connsiteX3" fmla="*/ 1013954 w 4979875"/>
              <a:gd name="connsiteY3" fmla="*/ 5607134 h 5607134"/>
              <a:gd name="connsiteX4" fmla="*/ 1 w 4979875"/>
              <a:gd name="connsiteY4" fmla="*/ 3711873 h 5607134"/>
              <a:gd name="connsiteX5" fmla="*/ 0 w 4979875"/>
              <a:gd name="connsiteY5" fmla="*/ 1459368 h 5607134"/>
              <a:gd name="connsiteX6" fmla="*/ 4806140 w 4979875"/>
              <a:gd name="connsiteY6" fmla="*/ 0 h 5607134"/>
              <a:gd name="connsiteX0" fmla="*/ 4806140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4806140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9875" h="5634430">
                <a:moveTo>
                  <a:pt x="1625434" y="0"/>
                </a:moveTo>
                <a:lnTo>
                  <a:pt x="4979875" y="0"/>
                </a:lnTo>
                <a:lnTo>
                  <a:pt x="4979875" y="5634430"/>
                </a:lnTo>
                <a:lnTo>
                  <a:pt x="1013954" y="5607134"/>
                </a:lnTo>
                <a:lnTo>
                  <a:pt x="1" y="3711873"/>
                </a:lnTo>
                <a:cubicBezTo>
                  <a:pt x="0" y="2585620"/>
                  <a:pt x="0" y="2585620"/>
                  <a:pt x="0" y="1459368"/>
                </a:cubicBezTo>
                <a:lnTo>
                  <a:pt x="1625434" y="0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0" name="Textplatzhalter 13">
            <a:extLst>
              <a:ext uri="{FF2B5EF4-FFF2-40B4-BE49-F238E27FC236}">
                <a16:creationId xmlns:a16="http://schemas.microsoft.com/office/drawing/2014/main" id="{835E6D0D-E2F1-9788-C828-FF0EE40F19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456000"/>
            <a:ext cx="6552000" cy="720000"/>
          </a:xfrm>
        </p:spPr>
        <p:txBody>
          <a:bodyPr anchor="b" anchorCtr="0"/>
          <a:lstStyle>
            <a:lvl1pPr marL="0" indent="0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Untertitel</a:t>
            </a:r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142A3F0-4D7A-6EB9-DAC6-366C4F524F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7881" y="425361"/>
            <a:ext cx="2196000" cy="280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260000"/>
            <a:ext cx="6552000" cy="2340000"/>
          </a:xfrm>
        </p:spPr>
        <p:txBody>
          <a:bodyPr anchor="b" anchorCtr="0"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CH"/>
              <a:t>Titel der Präsentation</a:t>
            </a:r>
          </a:p>
        </p:txBody>
      </p:sp>
      <p:sp>
        <p:nvSpPr>
          <p:cNvPr id="16" name="Fußzeilenplatzhalter 3">
            <a:extLst>
              <a:ext uri="{FF2B5EF4-FFF2-40B4-BE49-F238E27FC236}">
                <a16:creationId xmlns:a16="http://schemas.microsoft.com/office/drawing/2014/main" id="{6EF3D035-8DB5-8017-10BE-FAE1916A90A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17" name="Foliennummernplatzhalter 7">
            <a:extLst>
              <a:ext uri="{FF2B5EF4-FFF2-40B4-BE49-F238E27FC236}">
                <a16:creationId xmlns:a16="http://schemas.microsoft.com/office/drawing/2014/main" id="{163E0C8F-A75C-56C9-D54A-650789671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0616" y="6525138"/>
            <a:ext cx="216422" cy="9010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98033A2D-7AC7-E09A-9217-AE95632F41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5013177"/>
            <a:ext cx="4309156" cy="910968"/>
          </a:xfrm>
        </p:spPr>
        <p:txBody>
          <a:bodyPr anchor="b" anchorCtr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de-CH">
                <a:solidFill>
                  <a:schemeClr val="bg1"/>
                </a:solidFill>
              </a:rPr>
              <a:t>Hans Mustermann</a:t>
            </a:r>
          </a:p>
          <a:p>
            <a:r>
              <a:rPr lang="de-CH">
                <a:solidFill>
                  <a:schemeClr val="bg1"/>
                </a:solidFill>
              </a:rPr>
              <a:t>27. Juni 2025</a:t>
            </a:r>
          </a:p>
        </p:txBody>
      </p:sp>
      <p:sp>
        <p:nvSpPr>
          <p:cNvPr id="5" name="Datumsplatzhalter 2">
            <a:extLst>
              <a:ext uri="{FF2B5EF4-FFF2-40B4-BE49-F238E27FC236}">
                <a16:creationId xmlns:a16="http://schemas.microsoft.com/office/drawing/2014/main" id="{631620A2-22DF-225D-CC61-EF07EF16E45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57881" y="5953328"/>
            <a:ext cx="4309157" cy="247447"/>
          </a:xfrm>
        </p:spPr>
        <p:txBody>
          <a:bodyPr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5EBBE0C-0E93-4579-BF58-99730D47F5B6}" type="datetime4">
              <a:rPr lang="de-CH" smtClean="0"/>
              <a:pPr/>
              <a:t>24. März 2026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38377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 Gel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4">
            <a:extLst>
              <a:ext uri="{FF2B5EF4-FFF2-40B4-BE49-F238E27FC236}">
                <a16:creationId xmlns:a16="http://schemas.microsoft.com/office/drawing/2014/main" id="{51B77AA8-6406-A685-AE87-2CA13C7E6B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9736" y="0"/>
            <a:ext cx="8472263" cy="5634430"/>
          </a:xfrm>
          <a:custGeom>
            <a:avLst/>
            <a:gdLst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206884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56154 w 4979875"/>
              <a:gd name="connsiteY4" fmla="*/ 4073539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1 w 4979875"/>
              <a:gd name="connsiteY4" fmla="*/ 3711873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013954 w 4979875"/>
              <a:gd name="connsiteY3" fmla="*/ 5607134 h 6426000"/>
              <a:gd name="connsiteX4" fmla="*/ 1 w 4979875"/>
              <a:gd name="connsiteY4" fmla="*/ 3711873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5607134"/>
              <a:gd name="connsiteX1" fmla="*/ 4979875 w 4979875"/>
              <a:gd name="connsiteY1" fmla="*/ 0 h 5607134"/>
              <a:gd name="connsiteX2" fmla="*/ 4871578 w 4979875"/>
              <a:gd name="connsiteY2" fmla="*/ 5224997 h 5607134"/>
              <a:gd name="connsiteX3" fmla="*/ 1013954 w 4979875"/>
              <a:gd name="connsiteY3" fmla="*/ 5607134 h 5607134"/>
              <a:gd name="connsiteX4" fmla="*/ 1 w 4979875"/>
              <a:gd name="connsiteY4" fmla="*/ 3711873 h 5607134"/>
              <a:gd name="connsiteX5" fmla="*/ 0 w 4979875"/>
              <a:gd name="connsiteY5" fmla="*/ 1459368 h 5607134"/>
              <a:gd name="connsiteX6" fmla="*/ 4806140 w 4979875"/>
              <a:gd name="connsiteY6" fmla="*/ 0 h 5607134"/>
              <a:gd name="connsiteX0" fmla="*/ 4806140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4806140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9875" h="5634430">
                <a:moveTo>
                  <a:pt x="1625434" y="0"/>
                </a:moveTo>
                <a:lnTo>
                  <a:pt x="4979875" y="0"/>
                </a:lnTo>
                <a:lnTo>
                  <a:pt x="4979875" y="5634430"/>
                </a:lnTo>
                <a:lnTo>
                  <a:pt x="1013954" y="5607134"/>
                </a:lnTo>
                <a:lnTo>
                  <a:pt x="1" y="3711873"/>
                </a:lnTo>
                <a:cubicBezTo>
                  <a:pt x="0" y="2585620"/>
                  <a:pt x="0" y="2585620"/>
                  <a:pt x="0" y="1459368"/>
                </a:cubicBezTo>
                <a:lnTo>
                  <a:pt x="1625434" y="0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0" name="Textplatzhalter 13">
            <a:extLst>
              <a:ext uri="{FF2B5EF4-FFF2-40B4-BE49-F238E27FC236}">
                <a16:creationId xmlns:a16="http://schemas.microsoft.com/office/drawing/2014/main" id="{835E6D0D-E2F1-9788-C828-FF0EE40F19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456000"/>
            <a:ext cx="6552000" cy="720000"/>
          </a:xfrm>
        </p:spPr>
        <p:txBody>
          <a:bodyPr anchor="b" anchorCtr="0"/>
          <a:lstStyle>
            <a:lvl1pPr marL="0" indent="0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Untertitel</a:t>
            </a:r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142A3F0-4D7A-6EB9-DAC6-366C4F524F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7881" y="425361"/>
            <a:ext cx="2196000" cy="280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260000"/>
            <a:ext cx="6552000" cy="2340000"/>
          </a:xfrm>
        </p:spPr>
        <p:txBody>
          <a:bodyPr anchor="b" anchorCtr="0"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CH"/>
              <a:t>Titel der Präsentation</a:t>
            </a:r>
          </a:p>
        </p:txBody>
      </p:sp>
      <p:sp>
        <p:nvSpPr>
          <p:cNvPr id="16" name="Fußzeilenplatzhalter 3">
            <a:extLst>
              <a:ext uri="{FF2B5EF4-FFF2-40B4-BE49-F238E27FC236}">
                <a16:creationId xmlns:a16="http://schemas.microsoft.com/office/drawing/2014/main" id="{6EF3D035-8DB5-8017-10BE-FAE1916A90A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17" name="Foliennummernplatzhalter 7">
            <a:extLst>
              <a:ext uri="{FF2B5EF4-FFF2-40B4-BE49-F238E27FC236}">
                <a16:creationId xmlns:a16="http://schemas.microsoft.com/office/drawing/2014/main" id="{163E0C8F-A75C-56C9-D54A-650789671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0616" y="6525138"/>
            <a:ext cx="216422" cy="9010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B590DDE3-30AF-677B-9ACF-DDD94164F9F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5013177"/>
            <a:ext cx="4309156" cy="910968"/>
          </a:xfrm>
        </p:spPr>
        <p:txBody>
          <a:bodyPr anchor="b" anchorCtr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de-CH">
                <a:solidFill>
                  <a:schemeClr val="bg1"/>
                </a:solidFill>
              </a:rPr>
              <a:t>Hans Mustermann</a:t>
            </a:r>
          </a:p>
          <a:p>
            <a:r>
              <a:rPr lang="de-CH">
                <a:solidFill>
                  <a:schemeClr val="bg1"/>
                </a:solidFill>
              </a:rPr>
              <a:t>27. Juni 2025</a:t>
            </a:r>
          </a:p>
        </p:txBody>
      </p:sp>
      <p:sp>
        <p:nvSpPr>
          <p:cNvPr id="5" name="Datumsplatzhalter 2">
            <a:extLst>
              <a:ext uri="{FF2B5EF4-FFF2-40B4-BE49-F238E27FC236}">
                <a16:creationId xmlns:a16="http://schemas.microsoft.com/office/drawing/2014/main" id="{5097332C-F8AC-4E15-3BE9-5E8F77196FB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57881" y="5953328"/>
            <a:ext cx="4309157" cy="247447"/>
          </a:xfrm>
        </p:spPr>
        <p:txBody>
          <a:bodyPr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5EBBE0C-0E93-4579-BF58-99730D47F5B6}" type="datetime4">
              <a:rPr lang="de-CH" smtClean="0"/>
              <a:pPr/>
              <a:t>24. März 2026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86719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 Blau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4">
            <a:extLst>
              <a:ext uri="{FF2B5EF4-FFF2-40B4-BE49-F238E27FC236}">
                <a16:creationId xmlns:a16="http://schemas.microsoft.com/office/drawing/2014/main" id="{1BB4C471-7E2B-584F-DC93-88E2E301C7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9736" y="0"/>
            <a:ext cx="8472263" cy="5634430"/>
          </a:xfrm>
          <a:custGeom>
            <a:avLst/>
            <a:gdLst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206884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56154 w 4979875"/>
              <a:gd name="connsiteY4" fmla="*/ 4073539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1 w 4979875"/>
              <a:gd name="connsiteY4" fmla="*/ 3711873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013954 w 4979875"/>
              <a:gd name="connsiteY3" fmla="*/ 5607134 h 6426000"/>
              <a:gd name="connsiteX4" fmla="*/ 1 w 4979875"/>
              <a:gd name="connsiteY4" fmla="*/ 3711873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5607134"/>
              <a:gd name="connsiteX1" fmla="*/ 4979875 w 4979875"/>
              <a:gd name="connsiteY1" fmla="*/ 0 h 5607134"/>
              <a:gd name="connsiteX2" fmla="*/ 4871578 w 4979875"/>
              <a:gd name="connsiteY2" fmla="*/ 5224997 h 5607134"/>
              <a:gd name="connsiteX3" fmla="*/ 1013954 w 4979875"/>
              <a:gd name="connsiteY3" fmla="*/ 5607134 h 5607134"/>
              <a:gd name="connsiteX4" fmla="*/ 1 w 4979875"/>
              <a:gd name="connsiteY4" fmla="*/ 3711873 h 5607134"/>
              <a:gd name="connsiteX5" fmla="*/ 0 w 4979875"/>
              <a:gd name="connsiteY5" fmla="*/ 1459368 h 5607134"/>
              <a:gd name="connsiteX6" fmla="*/ 4806140 w 4979875"/>
              <a:gd name="connsiteY6" fmla="*/ 0 h 5607134"/>
              <a:gd name="connsiteX0" fmla="*/ 4806140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4806140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9875" h="5634430">
                <a:moveTo>
                  <a:pt x="1625434" y="0"/>
                </a:moveTo>
                <a:lnTo>
                  <a:pt x="4979875" y="0"/>
                </a:lnTo>
                <a:lnTo>
                  <a:pt x="4979875" y="5634430"/>
                </a:lnTo>
                <a:lnTo>
                  <a:pt x="1013954" y="5607134"/>
                </a:lnTo>
                <a:lnTo>
                  <a:pt x="1" y="3711873"/>
                </a:lnTo>
                <a:cubicBezTo>
                  <a:pt x="0" y="2585620"/>
                  <a:pt x="0" y="2585620"/>
                  <a:pt x="0" y="1459368"/>
                </a:cubicBezTo>
                <a:lnTo>
                  <a:pt x="1625434" y="0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0" name="Textplatzhalter 13">
            <a:extLst>
              <a:ext uri="{FF2B5EF4-FFF2-40B4-BE49-F238E27FC236}">
                <a16:creationId xmlns:a16="http://schemas.microsoft.com/office/drawing/2014/main" id="{835E6D0D-E2F1-9788-C828-FF0EE40F19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456000"/>
            <a:ext cx="6552000" cy="720000"/>
          </a:xfrm>
        </p:spPr>
        <p:txBody>
          <a:bodyPr anchor="b" anchorCtr="0"/>
          <a:lstStyle>
            <a:lvl1pPr marL="0" indent="0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Untertitel</a:t>
            </a:r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142A3F0-4D7A-6EB9-DAC6-366C4F524F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7881" y="425361"/>
            <a:ext cx="2196000" cy="280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260000"/>
            <a:ext cx="6552000" cy="2340000"/>
          </a:xfrm>
        </p:spPr>
        <p:txBody>
          <a:bodyPr anchor="b" anchorCtr="0"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CH"/>
              <a:t>Titel der Präsentation</a:t>
            </a:r>
          </a:p>
        </p:txBody>
      </p:sp>
      <p:sp>
        <p:nvSpPr>
          <p:cNvPr id="16" name="Fußzeilenplatzhalter 3">
            <a:extLst>
              <a:ext uri="{FF2B5EF4-FFF2-40B4-BE49-F238E27FC236}">
                <a16:creationId xmlns:a16="http://schemas.microsoft.com/office/drawing/2014/main" id="{6EF3D035-8DB5-8017-10BE-FAE1916A90A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17" name="Foliennummernplatzhalter 7">
            <a:extLst>
              <a:ext uri="{FF2B5EF4-FFF2-40B4-BE49-F238E27FC236}">
                <a16:creationId xmlns:a16="http://schemas.microsoft.com/office/drawing/2014/main" id="{163E0C8F-A75C-56C9-D54A-650789671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0616" y="6525138"/>
            <a:ext cx="216422" cy="9010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5A5A1593-F11F-8CAE-DB35-0B62282AD2B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5013177"/>
            <a:ext cx="4309156" cy="910968"/>
          </a:xfrm>
        </p:spPr>
        <p:txBody>
          <a:bodyPr anchor="b" anchorCtr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de-CH">
                <a:solidFill>
                  <a:schemeClr val="bg1"/>
                </a:solidFill>
              </a:rPr>
              <a:t>Hans Mustermann</a:t>
            </a:r>
          </a:p>
          <a:p>
            <a:r>
              <a:rPr lang="de-CH">
                <a:solidFill>
                  <a:schemeClr val="bg1"/>
                </a:solidFill>
              </a:rPr>
              <a:t>27. Juni 2025</a:t>
            </a:r>
          </a:p>
        </p:txBody>
      </p:sp>
      <p:sp>
        <p:nvSpPr>
          <p:cNvPr id="5" name="Datumsplatzhalter 2">
            <a:extLst>
              <a:ext uri="{FF2B5EF4-FFF2-40B4-BE49-F238E27FC236}">
                <a16:creationId xmlns:a16="http://schemas.microsoft.com/office/drawing/2014/main" id="{CEADA889-CEFB-A884-0BE0-C71488E1B30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57881" y="5953328"/>
            <a:ext cx="4309157" cy="247447"/>
          </a:xfrm>
        </p:spPr>
        <p:txBody>
          <a:bodyPr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5EBBE0C-0E93-4579-BF58-99730D47F5B6}" type="datetime4">
              <a:rPr lang="de-CH" smtClean="0"/>
              <a:pPr/>
              <a:t>24. März 2026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6292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 (Text 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BB3C5EA9-53F1-AAC7-3AB5-6C0A58CC8F4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4976813"/>
          </a:xfrm>
          <a:pattFill prst="lgCheck">
            <a:fgClr>
              <a:schemeClr val="bg1">
                <a:lumMod val="85000"/>
              </a:schemeClr>
            </a:fgClr>
            <a:bgClr>
              <a:schemeClr val="bg1">
                <a:lumMod val="65000"/>
              </a:schemeClr>
            </a:bgClr>
          </a:pattFill>
        </p:spPr>
        <p:txBody>
          <a:bodyPr tIns="720000" anchor="ctr"/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51484" y="3429000"/>
            <a:ext cx="10405554" cy="1296144"/>
          </a:xfrm>
        </p:spPr>
        <p:txBody>
          <a:bodyPr anchor="b"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CH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51484" y="5408621"/>
            <a:ext cx="4309156" cy="792153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A57F934E-231D-4C4E-A877-2E2C59C50BFE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ADA6E89D-6B7C-D209-1A30-61B0D50266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867" y="290354"/>
            <a:ext cx="2195634" cy="67484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e-CH"/>
              <a:t> 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22CDC81F-FAF0-B47E-4973-38A2E76C46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627" y="5408613"/>
            <a:ext cx="4309156" cy="792162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180975" indent="-180975"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de-DE"/>
              <a:t>Optionaler Text hinzufügen</a:t>
            </a:r>
          </a:p>
          <a:p>
            <a:pPr lvl="1"/>
            <a:r>
              <a:rPr lang="de-DE"/>
              <a:t>Zweite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4590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 (Text 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BB3C5EA9-53F1-AAC7-3AB5-6C0A58CC8F4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4976813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51484" y="3429000"/>
            <a:ext cx="10405554" cy="1296144"/>
          </a:xfrm>
        </p:spPr>
        <p:txBody>
          <a:bodyPr anchor="b"/>
          <a:lstStyle>
            <a:lvl1pPr algn="l"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de-CH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51484" y="5408621"/>
            <a:ext cx="4309156" cy="792153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4210B46-5EB8-4F25-B211-9067704A56B2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ADA6E89D-6B7C-D209-1A30-61B0D50266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867" y="290354"/>
            <a:ext cx="2195634" cy="674849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e-CH"/>
              <a:t> 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22CDC81F-FAF0-B47E-4973-38A2E76C46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627" y="5408613"/>
            <a:ext cx="4309156" cy="79216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180975" indent="-180975">
              <a:defRPr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/>
              <a:t>Optionaler Text hinzufügen</a:t>
            </a:r>
          </a:p>
          <a:p>
            <a:pPr lvl="1"/>
            <a:r>
              <a:rPr lang="de-DE"/>
              <a:t>Zweite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9188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itel Ro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4963" y="1772817"/>
            <a:ext cx="11522075" cy="3635796"/>
          </a:xfrm>
        </p:spPr>
        <p:txBody>
          <a:bodyPr/>
          <a:lstStyle>
            <a:lvl1pPr>
              <a:defRPr sz="9400">
                <a:solidFill>
                  <a:schemeClr val="bg1"/>
                </a:solidFill>
              </a:defRPr>
            </a:lvl1pPr>
          </a:lstStyle>
          <a:p>
            <a:r>
              <a:rPr lang="de-CH"/>
              <a:t>Kapiteltitel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D68608D-A420-4172-AA44-7EF09779052A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9" name="Textplatzhalter 13">
            <a:extLst>
              <a:ext uri="{FF2B5EF4-FFF2-40B4-BE49-F238E27FC236}">
                <a16:creationId xmlns:a16="http://schemas.microsoft.com/office/drawing/2014/main" id="{7D14F13B-F4B4-6E48-7051-75014F6EC8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962" y="5408613"/>
            <a:ext cx="11522076" cy="79216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Optionaler Text hinzufügen</a:t>
            </a:r>
          </a:p>
          <a:p>
            <a:pPr lvl="1"/>
            <a:r>
              <a:rPr lang="de-DE"/>
              <a:t>Zweite Ebene</a:t>
            </a:r>
            <a:endParaRPr lang="de-CH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0ECCB08-3CD5-F74D-B696-37F127C92B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7881" y="478715"/>
            <a:ext cx="1777679" cy="22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394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34963" y="360000"/>
            <a:ext cx="11520000" cy="39659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fr-CH" noProof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34800" y="1461599"/>
            <a:ext cx="11522075" cy="473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CH" noProof="0" err="1"/>
              <a:t>Inhalt</a:t>
            </a:r>
            <a:r>
              <a:rPr lang="fr-CH" noProof="0"/>
              <a:t> </a:t>
            </a:r>
            <a:r>
              <a:rPr lang="fr-CH" noProof="0" err="1"/>
              <a:t>hinzufügen</a:t>
            </a:r>
            <a:endParaRPr lang="fr-CH" noProof="0"/>
          </a:p>
          <a:p>
            <a:pPr lvl="1"/>
            <a:r>
              <a:rPr lang="fr-CH" noProof="0" err="1"/>
              <a:t>Zweite</a:t>
            </a:r>
            <a:r>
              <a:rPr lang="fr-CH" noProof="0"/>
              <a:t> </a:t>
            </a:r>
            <a:r>
              <a:rPr lang="fr-CH" noProof="0" err="1"/>
              <a:t>Ebene</a:t>
            </a:r>
            <a:endParaRPr lang="fr-CH" noProof="0"/>
          </a:p>
          <a:p>
            <a:pPr lvl="2"/>
            <a:r>
              <a:rPr lang="fr-CH" noProof="0" err="1"/>
              <a:t>Dritte</a:t>
            </a:r>
            <a:r>
              <a:rPr lang="fr-CH" noProof="0"/>
              <a:t> </a:t>
            </a:r>
            <a:r>
              <a:rPr lang="fr-CH" noProof="0" err="1"/>
              <a:t>Ebene</a:t>
            </a:r>
            <a:endParaRPr lang="fr-CH" noProof="0"/>
          </a:p>
          <a:p>
            <a:pPr lvl="3"/>
            <a:r>
              <a:rPr lang="fr-CH" noProof="0" err="1"/>
              <a:t>Vierte</a:t>
            </a:r>
            <a:r>
              <a:rPr lang="fr-CH" noProof="0"/>
              <a:t> </a:t>
            </a:r>
            <a:r>
              <a:rPr lang="fr-CH" noProof="0" err="1"/>
              <a:t>Ebene</a:t>
            </a:r>
            <a:endParaRPr lang="fr-CH" noProof="0"/>
          </a:p>
          <a:p>
            <a:pPr lvl="4"/>
            <a:r>
              <a:rPr lang="fr-CH" noProof="0" err="1"/>
              <a:t>Fünfte</a:t>
            </a:r>
            <a:r>
              <a:rPr lang="fr-CH" noProof="0"/>
              <a:t> </a:t>
            </a:r>
            <a:r>
              <a:rPr lang="fr-CH" noProof="0" err="1"/>
              <a:t>Ebene</a:t>
            </a:r>
            <a:endParaRPr lang="fr-CH" noProof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0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r">
              <a:lnSpc>
                <a:spcPct val="90000"/>
              </a:lnSpc>
              <a:buNone/>
              <a:defRPr sz="700">
                <a:solidFill>
                  <a:schemeClr val="tx1"/>
                </a:solidFill>
              </a:defRPr>
            </a:lvl1pPr>
          </a:lstStyle>
          <a:p>
            <a:fld id="{73309E50-B99F-4156-9794-EC361DF6CD09}" type="datetime4">
              <a:rPr lang="fr-CH" noProof="0" smtClean="0"/>
              <a:pPr/>
              <a:t>24 mars 2026</a:t>
            </a:fld>
            <a:endParaRPr lang="fr-CH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640616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r">
              <a:lnSpc>
                <a:spcPct val="90000"/>
              </a:lnSpc>
              <a:buNone/>
              <a:defRPr sz="700">
                <a:solidFill>
                  <a:schemeClr val="tx1"/>
                </a:solidFill>
              </a:defRPr>
            </a:lvl1pPr>
          </a:lstStyle>
          <a:p>
            <a:fld id="{442AD375-037F-43D0-B059-5172DA06796A}" type="slidenum">
              <a:rPr lang="fr-CH" noProof="0" smtClean="0"/>
              <a:pPr/>
              <a:t>‹Nr.›</a:t>
            </a:fld>
            <a:endParaRPr lang="fr-CH" noProof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9E80650-7BD2-0ACB-74EA-3AC581E34B9E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477" y="6527985"/>
            <a:ext cx="799200" cy="10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92" r:id="rId2"/>
    <p:sldLayoutId id="2147483686" r:id="rId3"/>
    <p:sldLayoutId id="2147483687" r:id="rId4"/>
    <p:sldLayoutId id="2147483689" r:id="rId5"/>
    <p:sldLayoutId id="2147483688" r:id="rId6"/>
    <p:sldLayoutId id="2147483666" r:id="rId7"/>
    <p:sldLayoutId id="2147483658" r:id="rId8"/>
    <p:sldLayoutId id="2147483668" r:id="rId9"/>
    <p:sldLayoutId id="2147483669" r:id="rId10"/>
    <p:sldLayoutId id="2147483670" r:id="rId11"/>
    <p:sldLayoutId id="2147483679" r:id="rId12"/>
    <p:sldLayoutId id="2147483659" r:id="rId13"/>
    <p:sldLayoutId id="2147483672" r:id="rId14"/>
    <p:sldLayoutId id="2147483671" r:id="rId15"/>
    <p:sldLayoutId id="2147483690" r:id="rId16"/>
    <p:sldLayoutId id="2147483691" r:id="rId17"/>
    <p:sldLayoutId id="2147483680" r:id="rId18"/>
    <p:sldLayoutId id="2147483674" r:id="rId19"/>
    <p:sldLayoutId id="2147483685" r:id="rId20"/>
    <p:sldLayoutId id="2147483684" r:id="rId21"/>
    <p:sldLayoutId id="2147483665" r:id="rId22"/>
    <p:sldLayoutId id="2147483677" r:id="rId23"/>
    <p:sldLayoutId id="2147483681" r:id="rId24"/>
    <p:sldLayoutId id="2147483682" r:id="rId25"/>
    <p:sldLayoutId id="2147483683" r:id="rId26"/>
    <p:sldLayoutId id="2147483663" r:id="rId27"/>
    <p:sldLayoutId id="2147483675" r:id="rId28"/>
    <p:sldLayoutId id="2147483664" r:id="rId29"/>
    <p:sldLayoutId id="2147483676" r:id="rId30"/>
  </p:sldLayoutIdLst>
  <p:hf hdr="0"/>
  <p:txStyles>
    <p:titleStyle>
      <a:lvl1pPr algn="l" defTabSz="914400" rtl="0" eaLnBrk="1" latinLnBrk="0" hangingPunct="1">
        <a:lnSpc>
          <a:spcPct val="84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357188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>
          <a:tab pos="357188" algn="l"/>
        </a:tabLst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113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 userDrawn="1">
          <p15:clr>
            <a:srgbClr val="A4A3A4"/>
          </p15:clr>
        </p15:guide>
        <p15:guide id="2" pos="7469" userDrawn="1">
          <p15:clr>
            <a:srgbClr val="A4A3A4"/>
          </p15:clr>
        </p15:guide>
        <p15:guide id="3" orient="horz" pos="3906" userDrawn="1">
          <p15:clr>
            <a:srgbClr val="A4A3A4"/>
          </p15:clr>
        </p15:guide>
        <p15:guide id="4" orient="horz" pos="1148" userDrawn="1">
          <p15:clr>
            <a:srgbClr val="A4A3A4"/>
          </p15:clr>
        </p15:guide>
        <p15:guide id="5" orient="horz" pos="436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582206-ADAB-510C-C174-E5ED2ED3A2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0000" y="3456000"/>
            <a:ext cx="11638960" cy="720000"/>
          </a:xfrm>
        </p:spPr>
        <p:txBody>
          <a:bodyPr/>
          <a:lstStyle/>
          <a:p>
            <a:br>
              <a:rPr lang="fr-CH" noProof="0"/>
            </a:br>
            <a:endParaRPr lang="fr-CH" noProof="0"/>
          </a:p>
          <a:p>
            <a:endParaRPr lang="fr-CH" noProof="0"/>
          </a:p>
          <a:p>
            <a:r>
              <a:rPr lang="fr-CH" noProof="0"/>
              <a:t>26.023 Paquet «Stabilisation et développement des relations Suisse-UE (Bilatérales III)»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E8419-D8B9-44D1-B486-259D40F2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260000"/>
            <a:ext cx="11638960" cy="2340000"/>
          </a:xfrm>
        </p:spPr>
        <p:txBody>
          <a:bodyPr/>
          <a:lstStyle/>
          <a:p>
            <a:r>
              <a:rPr lang="fr-CH" noProof="0"/>
              <a:t>Appréciation globale du point de vue économique </a:t>
            </a:r>
            <a:br>
              <a:rPr lang="fr-CH" noProof="0"/>
            </a:br>
            <a:endParaRPr lang="fr-CH" noProof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6C52DF9-971C-C409-ED27-A522D4A00F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H" noProof="0"/>
              <a:t>Christoph Mäder, economiesuisse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3DC0CA-296B-701E-E0BE-18B02763DD3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r-CH" noProof="0"/>
              <a:t>25 mars 2026</a:t>
            </a:r>
          </a:p>
          <a:p>
            <a:endParaRPr lang="fr-CH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09769-D094-5B47-F9B7-0EB75B24B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fr-CH" noProof="0" smtClean="0"/>
              <a:pPr/>
              <a:t>1</a:t>
            </a:fld>
            <a:endParaRPr lang="fr-CH" noProof="0"/>
          </a:p>
        </p:txBody>
      </p:sp>
    </p:spTree>
    <p:extLst>
      <p:ext uri="{BB962C8B-B14F-4D97-AF65-F5344CB8AC3E}">
        <p14:creationId xmlns:p14="http://schemas.microsoft.com/office/powerpoint/2010/main" val="3262926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 descr="Ein Bild, das Textil, nähen, Militäruniform enthält.&#10;&#10;KI-generierte Inhalte können fehlerhaft sein.">
            <a:extLst>
              <a:ext uri="{FF2B5EF4-FFF2-40B4-BE49-F238E27FC236}">
                <a16:creationId xmlns:a16="http://schemas.microsoft.com/office/drawing/2014/main" id="{18E26FF2-5073-7B12-27A6-2CCC9E31059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D649B70E-AB4A-6825-FA21-206D409F9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La Suisse en Europe</a:t>
            </a:r>
            <a:endParaRPr lang="fr-CH" noProof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05FD7C6-8659-4756-D664-B28C25A64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1461600"/>
            <a:ext cx="5425677" cy="4164534"/>
          </a:xfrm>
        </p:spPr>
        <p:txBody>
          <a:bodyPr/>
          <a:lstStyle/>
          <a:p>
            <a:pPr marL="252000" indent="-252000">
              <a:buFont typeface="Wingdings" pitchFamily="2" charset="2"/>
              <a:buChar char="§"/>
            </a:pPr>
            <a:r>
              <a:rPr lang="fr-FR" sz="2200"/>
              <a:t>Guerre en Europe: la situation sécuritaire a radicalement changé en Europe.</a:t>
            </a:r>
          </a:p>
          <a:p>
            <a:pPr marL="252000" indent="-252000">
              <a:buFont typeface="Wingdings" pitchFamily="2" charset="2"/>
              <a:buChar char="§"/>
            </a:pPr>
            <a:endParaRPr lang="fr-CH" sz="2200" noProof="0"/>
          </a:p>
          <a:p>
            <a:pPr marL="252000" indent="-252000">
              <a:buFont typeface="Wingdings" pitchFamily="2" charset="2"/>
              <a:buChar char="§"/>
            </a:pPr>
            <a:r>
              <a:rPr lang="fr-FR" sz="2200"/>
              <a:t>Incertitude relative au bouclier de protection des États-Unis et à l’OTAN: l’Europe développe ses capacités en matière de défense.</a:t>
            </a:r>
          </a:p>
          <a:p>
            <a:pPr marL="252000" indent="-252000">
              <a:buFont typeface="Wingdings" pitchFamily="2" charset="2"/>
              <a:buChar char="§"/>
            </a:pPr>
            <a:endParaRPr lang="fr-CH" sz="2200" noProof="0"/>
          </a:p>
          <a:p>
            <a:pPr marL="252000" indent="-252000">
              <a:buFont typeface="Wingdings" pitchFamily="2" charset="2"/>
              <a:buChar char="§"/>
            </a:pPr>
            <a:r>
              <a:rPr lang="fr-FR" sz="2200"/>
              <a:t>De bonnes relations avec nos voisins européens sont vitales, en particulier du point de vue de la sécurité.</a:t>
            </a:r>
            <a:endParaRPr lang="de-CH" sz="2200"/>
          </a:p>
          <a:p>
            <a:pPr marL="252000" indent="-252000">
              <a:buFont typeface="Wingdings" pitchFamily="2" charset="2"/>
              <a:buChar char="§"/>
            </a:pPr>
            <a:endParaRPr lang="fr-CH" sz="2200" noProof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880F7209-4643-7EB1-3863-61924B8C61B2}"/>
              </a:ext>
            </a:extLst>
          </p:cNvPr>
          <p:cNvSpPr txBox="1"/>
          <p:nvPr/>
        </p:nvSpPr>
        <p:spPr>
          <a:xfrm rot="16200000">
            <a:off x="10584666" y="5070569"/>
            <a:ext cx="2916128" cy="1923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fr-CH" sz="800" noProof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Quelle: Getty Images</a:t>
            </a:r>
          </a:p>
        </p:txBody>
      </p:sp>
      <p:sp>
        <p:nvSpPr>
          <p:cNvPr id="5" name="Datumsplatzhalter 1">
            <a:extLst>
              <a:ext uri="{FF2B5EF4-FFF2-40B4-BE49-F238E27FC236}">
                <a16:creationId xmlns:a16="http://schemas.microsoft.com/office/drawing/2014/main" id="{EF245AE6-11CB-20BF-D9DF-12E987903BA0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/>
              <a:t>25 mars 2026</a:t>
            </a:r>
            <a:endParaRPr lang="fr-CH" noProof="0"/>
          </a:p>
        </p:txBody>
      </p:sp>
      <p:sp>
        <p:nvSpPr>
          <p:cNvPr id="7" name="Foliennummernplatzhalter 3">
            <a:extLst>
              <a:ext uri="{FF2B5EF4-FFF2-40B4-BE49-F238E27FC236}">
                <a16:creationId xmlns:a16="http://schemas.microsoft.com/office/drawing/2014/main" id="{380887A7-EE7E-AB5A-6032-63A22DACF6A9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fr-CH" noProof="0" smtClean="0"/>
              <a:pPr/>
              <a:t>10</a:t>
            </a:fld>
            <a:endParaRPr lang="fr-CH" noProof="0"/>
          </a:p>
        </p:txBody>
      </p:sp>
    </p:spTree>
    <p:extLst>
      <p:ext uri="{BB962C8B-B14F-4D97-AF65-F5344CB8AC3E}">
        <p14:creationId xmlns:p14="http://schemas.microsoft.com/office/powerpoint/2010/main" val="3786421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E4328-DBA0-6122-92B0-D45C1EAC7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DC530C-B05E-17BE-A301-061B57CBD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9200"/>
              <a:t>L’UE en tant que partenaire commercial de la Suisse</a:t>
            </a:r>
            <a:endParaRPr lang="fr-CH" sz="9200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B329097-3AF5-302E-5BFE-183C0F785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608D-A420-4172-AA44-7EF09779052A}" type="datetime4">
              <a:rPr lang="fr-CH" noProof="0" smtClean="0"/>
              <a:t>24 mars 2026</a:t>
            </a:fld>
            <a:endParaRPr lang="fr-CH" noProof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E9B8293-91A2-609E-674F-FDC7500BA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fr-CH" noProof="0" smtClean="0"/>
              <a:pPr/>
              <a:t>11</a:t>
            </a:fld>
            <a:endParaRPr lang="fr-CH" noProof="0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3931CC3E-40FA-350C-85D0-7C821F09C8B2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/>
              <a:t>25 mars 2026</a:t>
            </a:r>
            <a:endParaRPr lang="fr-CH" noProof="0"/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39BB3B9D-1856-E42B-8E5A-7DCCA44C7E53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fr-CH" noProof="0" smtClean="0"/>
              <a:pPr/>
              <a:t>11</a:t>
            </a:fld>
            <a:endParaRPr lang="fr-CH" noProof="0"/>
          </a:p>
        </p:txBody>
      </p:sp>
    </p:spTree>
    <p:extLst>
      <p:ext uri="{BB962C8B-B14F-4D97-AF65-F5344CB8AC3E}">
        <p14:creationId xmlns:p14="http://schemas.microsoft.com/office/powerpoint/2010/main" val="3889769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55D7E-B720-F983-C87E-896E2DF2F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0DBDAEAA-CF95-E607-37E1-74AFC75E1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L’UE est et restera notre principal partenaire commercial</a:t>
            </a:r>
            <a:endParaRPr lang="de-CH"/>
          </a:p>
        </p:txBody>
      </p:sp>
      <p:pic>
        <p:nvPicPr>
          <p:cNvPr id="6" name="wegmuellervideozwei">
            <a:hlinkClick r:id="" action="ppaction://media"/>
            <a:extLst>
              <a:ext uri="{FF2B5EF4-FFF2-40B4-BE49-F238E27FC236}">
                <a16:creationId xmlns:a16="http://schemas.microsoft.com/office/drawing/2014/main" id="{07D2382D-8D2B-DF5C-5401-B1BD50F977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30682" y="1227465"/>
            <a:ext cx="7999395" cy="5143518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12BDEC5-F432-FA1F-56D6-3080F80A82A2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>
                <a:solidFill>
                  <a:schemeClr val="tx1"/>
                </a:solidFill>
              </a:rPr>
              <a:t>25 mars 2026</a:t>
            </a:r>
          </a:p>
          <a:p>
            <a:endParaRPr lang="de-CH">
              <a:solidFill>
                <a:schemeClr val="tx1"/>
              </a:solidFill>
            </a:endParaRPr>
          </a:p>
        </p:txBody>
      </p:sp>
      <p:sp>
        <p:nvSpPr>
          <p:cNvPr id="3" name="Foliennummernplatzhalter 3">
            <a:extLst>
              <a:ext uri="{FF2B5EF4-FFF2-40B4-BE49-F238E27FC236}">
                <a16:creationId xmlns:a16="http://schemas.microsoft.com/office/drawing/2014/main" id="{13051179-EA44-E313-27A8-B642B70D9D3F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>
                <a:solidFill>
                  <a:schemeClr val="tx1"/>
                </a:solidFill>
              </a:rPr>
              <a:pPr/>
              <a:t>12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EC53149-DAE2-A0B7-A161-4A2D14FDB1E7}"/>
              </a:ext>
            </a:extLst>
          </p:cNvPr>
          <p:cNvSpPr txBox="1"/>
          <p:nvPr/>
        </p:nvSpPr>
        <p:spPr>
          <a:xfrm>
            <a:off x="334800" y="1052736"/>
            <a:ext cx="944295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fr-FR" sz="1800" b="1">
                <a:solidFill>
                  <a:srgbClr val="000000"/>
                </a:solidFill>
                <a:latin typeface="Arial Nova (Textkörper)"/>
                <a:cs typeface="Arial" panose="020B0604020202020204" pitchFamily="34" charset="0"/>
              </a:rPr>
              <a:t>Évolution du volume des échanges de marchandises (en milliards CHF, sans l’or)</a:t>
            </a:r>
          </a:p>
          <a:p>
            <a:pPr marL="0" indent="0">
              <a:buNone/>
            </a:pPr>
            <a:endParaRPr lang="de-CH" sz="1800" b="1">
              <a:solidFill>
                <a:srgbClr val="000000"/>
              </a:solidFill>
              <a:latin typeface="Arial Nova (Textkörper)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7A75C35-3FD3-F2A3-2131-BFAECBA79BD3}"/>
              </a:ext>
            </a:extLst>
          </p:cNvPr>
          <p:cNvSpPr txBox="1"/>
          <p:nvPr/>
        </p:nvSpPr>
        <p:spPr>
          <a:xfrm>
            <a:off x="1930682" y="6482275"/>
            <a:ext cx="553691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fr-FR" sz="900"/>
              <a:t>Source: La Vie économique du 23 novembre 2022, (Statistique du commerce extérieur, OFDF)</a:t>
            </a:r>
          </a:p>
        </p:txBody>
      </p:sp>
    </p:spTree>
    <p:extLst>
      <p:ext uri="{BB962C8B-B14F-4D97-AF65-F5344CB8AC3E}">
        <p14:creationId xmlns:p14="http://schemas.microsoft.com/office/powerpoint/2010/main" val="420164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511F9-5EAF-1446-7F77-0A9756884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1">
            <a:extLst>
              <a:ext uri="{FF2B5EF4-FFF2-40B4-BE49-F238E27FC236}">
                <a16:creationId xmlns:a16="http://schemas.microsoft.com/office/drawing/2014/main" id="{E45A810C-D416-D617-803C-6495F930D2FD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noProof="0">
                <a:solidFill>
                  <a:schemeClr val="tx1"/>
                </a:solidFill>
              </a:rPr>
              <a:t>25 mars 2026</a:t>
            </a:r>
          </a:p>
        </p:txBody>
      </p:sp>
      <p:sp>
        <p:nvSpPr>
          <p:cNvPr id="7" name="Foliennummernplatzhalter 3">
            <a:extLst>
              <a:ext uri="{FF2B5EF4-FFF2-40B4-BE49-F238E27FC236}">
                <a16:creationId xmlns:a16="http://schemas.microsoft.com/office/drawing/2014/main" id="{EE3EA3FF-FC1B-8F90-3B4D-E3362850DFF1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fr-CH" noProof="0" smtClean="0">
                <a:solidFill>
                  <a:schemeClr val="tx1"/>
                </a:solidFill>
              </a:rPr>
              <a:pPr/>
              <a:t>13</a:t>
            </a:fld>
            <a:endParaRPr lang="fr-CH" noProof="0">
              <a:solidFill>
                <a:schemeClr val="tx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5BDDAAF-D355-49E1-3CC9-93A47D67F046}"/>
              </a:ext>
            </a:extLst>
          </p:cNvPr>
          <p:cNvSpPr txBox="1"/>
          <p:nvPr/>
        </p:nvSpPr>
        <p:spPr>
          <a:xfrm>
            <a:off x="334800" y="1052736"/>
            <a:ext cx="944295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fr-FR" sz="1800" b="1">
                <a:solidFill>
                  <a:srgbClr val="000000"/>
                </a:solidFill>
                <a:latin typeface="Arial Nova (Textkörper)"/>
                <a:cs typeface="Arial" panose="020B0604020202020204" pitchFamily="34" charset="0"/>
              </a:rPr>
              <a:t>Échanges de biens et de services en 2024 (sans l’or ni les métaux précieux)</a:t>
            </a:r>
          </a:p>
          <a:p>
            <a:pPr marL="0" indent="0">
              <a:buNone/>
            </a:pPr>
            <a:endParaRPr lang="fr-CH" sz="1800" b="1" noProof="0">
              <a:solidFill>
                <a:srgbClr val="000000"/>
              </a:solidFill>
              <a:latin typeface="Arial Nova (Textkörper)"/>
              <a:cs typeface="Arial" panose="020B0604020202020204" pitchFamily="34" charset="0"/>
            </a:endParaRP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A22CAD0D-5E1B-B457-F7C7-2C7078E12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Volume des échanges: plus de 50% avec l’UE</a:t>
            </a:r>
            <a:endParaRPr lang="fr-CH" noProof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EA0913D-6619-3C50-DC54-A02C9FD9FF43}"/>
              </a:ext>
            </a:extLst>
          </p:cNvPr>
          <p:cNvSpPr txBox="1"/>
          <p:nvPr/>
        </p:nvSpPr>
        <p:spPr>
          <a:xfrm>
            <a:off x="335360" y="6137268"/>
            <a:ext cx="42348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900"/>
              <a:t>Sources: OFDF, BNS (2025)</a:t>
            </a:r>
          </a:p>
          <a:p>
            <a:pPr marL="0" indent="0">
              <a:buNone/>
            </a:pPr>
            <a:endParaRPr lang="fr-CH" sz="900" noProof="0"/>
          </a:p>
        </p:txBody>
      </p:sp>
      <p:graphicFrame>
        <p:nvGraphicFramePr>
          <p:cNvPr id="3" name="Inhaltsplatzhalter 3">
            <a:extLst>
              <a:ext uri="{FF2B5EF4-FFF2-40B4-BE49-F238E27FC236}">
                <a16:creationId xmlns:a16="http://schemas.microsoft.com/office/drawing/2014/main" id="{E9AD8BB9-582B-4CFD-690B-FFCB4EA582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4615278"/>
              </p:ext>
            </p:extLst>
          </p:nvPr>
        </p:nvGraphicFramePr>
        <p:xfrm>
          <a:off x="2042810" y="1300257"/>
          <a:ext cx="7947496" cy="5557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20641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76783-A585-362D-AECD-A48ED7F56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6B0D66-0030-ECBC-095B-FDD05225E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9200" noProof="0"/>
              <a:t>Marché du travail: </a:t>
            </a:r>
            <a:br>
              <a:rPr lang="fr-FR" sz="9200" noProof="0"/>
            </a:br>
            <a:r>
              <a:rPr lang="fr-FR" sz="9200" noProof="0"/>
              <a:t>la pyramide des âges est déterminante</a:t>
            </a:r>
            <a:endParaRPr lang="fr-CH" sz="9200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6CD486E-43C2-E1D2-B391-6E2F4E02A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608D-A420-4172-AA44-7EF09779052A}" type="datetime4">
              <a:rPr lang="fr-CH" noProof="0" smtClean="0"/>
              <a:t>24 mars 2026</a:t>
            </a:fld>
            <a:endParaRPr lang="fr-CH" noProof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D26D3D6-6ED8-E9BB-2CFE-81ADBC49A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fr-CH" noProof="0" smtClean="0"/>
              <a:pPr/>
              <a:t>14</a:t>
            </a:fld>
            <a:endParaRPr lang="fr-CH" noProof="0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8E9BBA4B-8EBC-C9F5-DF71-1C737F298CC6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noProof="0"/>
              <a:t>25 mars 2026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D73FB82E-998E-2C30-DA18-5ECE81694294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fr-CH" noProof="0" smtClean="0"/>
              <a:pPr/>
              <a:t>14</a:t>
            </a:fld>
            <a:endParaRPr lang="fr-CH" noProof="0"/>
          </a:p>
        </p:txBody>
      </p:sp>
    </p:spTree>
    <p:extLst>
      <p:ext uri="{BB962C8B-B14F-4D97-AF65-F5344CB8AC3E}">
        <p14:creationId xmlns:p14="http://schemas.microsoft.com/office/powerpoint/2010/main" val="3303807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0D99AC-7159-95A0-2234-EDE6ACC45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800" y="360000"/>
            <a:ext cx="11520000" cy="396000"/>
          </a:xfrm>
        </p:spPr>
        <p:txBody>
          <a:bodyPr anchor="t">
            <a:normAutofit/>
          </a:bodyPr>
          <a:lstStyle/>
          <a:p>
            <a:r>
              <a:rPr lang="fr-FR" sz="3000"/>
              <a:t>Part de la population active en Suisse</a:t>
            </a:r>
            <a:endParaRPr lang="de-CH" sz="300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7B63192-9B82-8D30-B212-9D12252DB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0616" y="6525138"/>
            <a:ext cx="216422" cy="90102"/>
          </a:xfrm>
        </p:spPr>
        <p:txBody>
          <a:bodyPr anchor="t">
            <a:noAutofit/>
          </a:bodyPr>
          <a:lstStyle/>
          <a:p>
            <a:pPr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spcAft>
                  <a:spcPts val="600"/>
                </a:spcAft>
              </a:pPr>
              <a:t>15</a:t>
            </a:fld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FC144CC-557E-2952-2DA1-43E382B3B4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0" y="6525138"/>
            <a:ext cx="5256584" cy="90102"/>
          </a:xfrm>
        </p:spPr>
        <p:txBody>
          <a:bodyPr anchor="t">
            <a:noAutofit/>
          </a:bodyPr>
          <a:lstStyle/>
          <a:p>
            <a:pPr>
              <a:spcAft>
                <a:spcPts val="600"/>
              </a:spcAft>
            </a:pPr>
            <a:r>
              <a:rPr lang="fr-CH"/>
              <a:t>25 mars 2026</a:t>
            </a:r>
          </a:p>
          <a:p>
            <a:pPr>
              <a:spcAft>
                <a:spcPts val="600"/>
              </a:spcAft>
            </a:pPr>
            <a:endParaRPr lang="de-CH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3CCF0AF-FA37-22FA-CDA2-4212FA77F182}"/>
              </a:ext>
            </a:extLst>
          </p:cNvPr>
          <p:cNvSpPr txBox="1"/>
          <p:nvPr/>
        </p:nvSpPr>
        <p:spPr>
          <a:xfrm>
            <a:off x="335360" y="6137268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900"/>
              <a:t>Graphique: economiesuisse (Guido Saurer)  • Source: OFS</a:t>
            </a:r>
          </a:p>
        </p:txBody>
      </p:sp>
      <p:pic>
        <p:nvPicPr>
          <p:cNvPr id="3" name="Grafik 11">
            <a:extLst>
              <a:ext uri="{FF2B5EF4-FFF2-40B4-BE49-F238E27FC236}">
                <a16:creationId xmlns:a16="http://schemas.microsoft.com/office/drawing/2014/main" id="{4D1E8183-6CD8-F16C-9351-D88E545466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996" y="1118096"/>
            <a:ext cx="10588009" cy="462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786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DA9E3-F38C-6861-BD76-7658D5AB3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>
            <a:extLst>
              <a:ext uri="{FF2B5EF4-FFF2-40B4-BE49-F238E27FC236}">
                <a16:creationId xmlns:a16="http://schemas.microsoft.com/office/drawing/2014/main" id="{0F754FEA-9DAB-025A-CC96-8DD55F3DC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60000"/>
            <a:ext cx="11520000" cy="396590"/>
          </a:xfrm>
        </p:spPr>
        <p:txBody>
          <a:bodyPr anchor="t">
            <a:normAutofit/>
          </a:bodyPr>
          <a:lstStyle/>
          <a:p>
            <a:r>
              <a:rPr lang="fr-FR" sz="2800"/>
              <a:t>Nous avons besoin des meilleurs talents du monde</a:t>
            </a:r>
            <a:endParaRPr lang="fr-CH" sz="3000" noProof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87F223-CF58-2DDF-DB91-39B3831497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" b="3780"/>
          <a:stretch>
            <a:fillRect/>
          </a:stretch>
        </p:blipFill>
        <p:spPr>
          <a:xfrm>
            <a:off x="3383162" y="1060200"/>
            <a:ext cx="5425677" cy="4737600"/>
          </a:xfrm>
          <a:prstGeom prst="rect">
            <a:avLst/>
          </a:prstGeom>
          <a:noFill/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406C0F4-4D3E-91D0-D7D1-8D81E316B5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525138"/>
            <a:ext cx="5256584" cy="90102"/>
          </a:xfrm>
        </p:spPr>
        <p:txBody>
          <a:bodyPr anchor="t">
            <a:noAutofit/>
          </a:bodyPr>
          <a:lstStyle/>
          <a:p>
            <a:pPr>
              <a:spcAft>
                <a:spcPts val="600"/>
              </a:spcAft>
            </a:pPr>
            <a:r>
              <a:rPr lang="fr-CH" noProof="0"/>
              <a:t>25 mars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3A50732-607D-1C89-1E28-5242D84BF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0616" y="6525138"/>
            <a:ext cx="216422" cy="90102"/>
          </a:xfrm>
        </p:spPr>
        <p:txBody>
          <a:bodyPr anchor="t">
            <a:noAutofit/>
          </a:bodyPr>
          <a:lstStyle/>
          <a:p>
            <a:pPr>
              <a:spcAft>
                <a:spcPts val="600"/>
              </a:spcAft>
            </a:pPr>
            <a:fld id="{442AD375-037F-43D0-B059-5172DA06796A}" type="slidenum">
              <a:rPr lang="fr-CH" noProof="0" smtClean="0"/>
              <a:pPr>
                <a:spcAft>
                  <a:spcPts val="600"/>
                </a:spcAft>
              </a:pPr>
              <a:t>16</a:t>
            </a:fld>
            <a:endParaRPr lang="fr-CH" noProof="0"/>
          </a:p>
        </p:txBody>
      </p:sp>
      <p:sp>
        <p:nvSpPr>
          <p:cNvPr id="2" name="Textfeld 11">
            <a:extLst>
              <a:ext uri="{FF2B5EF4-FFF2-40B4-BE49-F238E27FC236}">
                <a16:creationId xmlns:a16="http://schemas.microsoft.com/office/drawing/2014/main" id="{8FC98EA3-AAE5-19B2-F553-F9A22821E3D2}"/>
              </a:ext>
            </a:extLst>
          </p:cNvPr>
          <p:cNvSpPr txBox="1"/>
          <p:nvPr/>
        </p:nvSpPr>
        <p:spPr>
          <a:xfrm>
            <a:off x="335360" y="6137268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fr-CH" sz="900" noProof="0" dirty="0"/>
              <a:t>Source: </a:t>
            </a:r>
            <a:r>
              <a:rPr lang="fr-CH" sz="900" noProof="0" dirty="0" err="1"/>
              <a:t>Blick</a:t>
            </a:r>
            <a:r>
              <a:rPr lang="fr-CH" sz="900" noProof="0" dirty="0"/>
              <a:t> (2025)</a:t>
            </a:r>
          </a:p>
        </p:txBody>
      </p:sp>
    </p:spTree>
    <p:extLst>
      <p:ext uri="{BB962C8B-B14F-4D97-AF65-F5344CB8AC3E}">
        <p14:creationId xmlns:p14="http://schemas.microsoft.com/office/powerpoint/2010/main" val="2531001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25C832-E616-6D5C-5DE8-542B4CC74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60000"/>
            <a:ext cx="11520000" cy="396590"/>
          </a:xfrm>
        </p:spPr>
        <p:txBody>
          <a:bodyPr anchor="t">
            <a:normAutofit/>
          </a:bodyPr>
          <a:lstStyle/>
          <a:p>
            <a:r>
              <a:rPr lang="fr-FR" sz="3000"/>
              <a:t>L’hôtellerie dépend de la main-d’œuvre en provenance de l’UE</a:t>
            </a:r>
            <a:endParaRPr lang="de-CH" sz="300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BE92F41-71FB-EF01-B9AB-39D0CE8C1EDB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096000" y="6525138"/>
            <a:ext cx="5256584" cy="90102"/>
          </a:xfrm>
        </p:spPr>
        <p:txBody>
          <a:bodyPr anchor="t">
            <a:noAutofit/>
          </a:bodyPr>
          <a:lstStyle/>
          <a:p>
            <a:pPr>
              <a:spcAft>
                <a:spcPts val="600"/>
              </a:spcAft>
            </a:pPr>
            <a:r>
              <a:rPr lang="fr-CH"/>
              <a:t>25 mars 2026</a:t>
            </a:r>
          </a:p>
          <a:p>
            <a:pPr>
              <a:spcAft>
                <a:spcPts val="600"/>
              </a:spcAft>
            </a:pP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7AEBC98-F06C-C2C1-F03A-4A7AD1B7AD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640616" y="6525138"/>
            <a:ext cx="216422" cy="90102"/>
          </a:xfrm>
        </p:spPr>
        <p:txBody>
          <a:bodyPr anchor="t">
            <a:noAutofit/>
          </a:bodyPr>
          <a:lstStyle/>
          <a:p>
            <a:pPr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spcAft>
                  <a:spcPts val="600"/>
                </a:spcAft>
              </a:pPr>
              <a:t>17</a:t>
            </a:fld>
            <a:endParaRPr lang="de-CH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E807E8DC-A242-4490-B06F-08422B230C99}"/>
              </a:ext>
            </a:extLst>
          </p:cNvPr>
          <p:cNvSpPr txBox="1">
            <a:spLocks/>
          </p:cNvSpPr>
          <p:nvPr/>
        </p:nvSpPr>
        <p:spPr>
          <a:xfrm>
            <a:off x="3515123" y="1648394"/>
            <a:ext cx="5425677" cy="244418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84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FontTx/>
            </a:pPr>
            <a:r>
              <a:rPr lang="de-CH" sz="20000" b="1">
                <a:solidFill>
                  <a:srgbClr val="C00000"/>
                </a:solidFill>
              </a:rPr>
              <a:t>49%</a:t>
            </a:r>
          </a:p>
        </p:txBody>
      </p:sp>
      <p:sp>
        <p:nvSpPr>
          <p:cNvPr id="6" name="Inhaltsplatzhalter 3">
            <a:extLst>
              <a:ext uri="{FF2B5EF4-FFF2-40B4-BE49-F238E27FC236}">
                <a16:creationId xmlns:a16="http://schemas.microsoft.com/office/drawing/2014/main" id="{646B6471-A392-3D6D-38BF-69F9D17D992F}"/>
              </a:ext>
            </a:extLst>
          </p:cNvPr>
          <p:cNvSpPr txBox="1">
            <a:spLocks/>
          </p:cNvSpPr>
          <p:nvPr/>
        </p:nvSpPr>
        <p:spPr>
          <a:xfrm>
            <a:off x="3515123" y="4178635"/>
            <a:ext cx="4978171" cy="1323075"/>
          </a:xfrm>
          <a:prstGeom prst="rect">
            <a:avLst/>
          </a:prstGeom>
        </p:spPr>
        <p:txBody>
          <a:bodyPr/>
          <a:lstStyle>
            <a:lvl1pPr marL="180000" indent="-180000" algn="l" defTabSz="357188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357188" algn="l"/>
              </a:tabLst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200" b="1"/>
              <a:t>des travailleurs </a:t>
            </a:r>
            <a:r>
              <a:rPr lang="fr-FR" sz="2200"/>
              <a:t>dans l’hôtellerie suisse, soit 135 000 personnes environ, viennent de l’étranger et majoritairement d’Europe (2022)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6ACBD39-2F81-A89F-9479-B57117D343D4}"/>
              </a:ext>
            </a:extLst>
          </p:cNvPr>
          <p:cNvSpPr txBox="1"/>
          <p:nvPr/>
        </p:nvSpPr>
        <p:spPr>
          <a:xfrm>
            <a:off x="335360" y="6137268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900"/>
              <a:t>Source: HTR (2025)</a:t>
            </a:r>
          </a:p>
        </p:txBody>
      </p:sp>
    </p:spTree>
    <p:extLst>
      <p:ext uri="{BB962C8B-B14F-4D97-AF65-F5344CB8AC3E}">
        <p14:creationId xmlns:p14="http://schemas.microsoft.com/office/powerpoint/2010/main" val="1613047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9C113-5396-BE98-AE6B-4040146A6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A1941E-999B-8558-532F-ABC321096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9200" noProof="0"/>
              <a:t>Les Bilatérales: </a:t>
            </a:r>
            <a:br>
              <a:rPr lang="fr-FR" sz="9200" noProof="0"/>
            </a:br>
            <a:r>
              <a:rPr lang="fr-FR" sz="9200" noProof="0"/>
              <a:t>accès optimal au marché pour les exportateurs suisses</a:t>
            </a:r>
            <a:endParaRPr lang="fr-CH" sz="9200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9B1F749-2440-47CC-D3B1-3B007708A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608D-A420-4172-AA44-7EF09779052A}" type="datetime4">
              <a:rPr lang="fr-CH" noProof="0" smtClean="0"/>
              <a:t>24 mars 2026</a:t>
            </a:fld>
            <a:endParaRPr lang="fr-CH" noProof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1B203D-C09D-02E6-8BB0-C93737B0E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fr-CH" noProof="0" smtClean="0"/>
              <a:pPr/>
              <a:t>18</a:t>
            </a:fld>
            <a:endParaRPr lang="fr-CH" noProof="0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CEA66D05-E995-E39D-5531-1EE8978BE371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noProof="0"/>
              <a:t>25 mars 2026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B6BF6B91-6EA5-02A2-371A-1FF236BAD2FB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fr-CH" noProof="0" smtClean="0"/>
              <a:pPr/>
              <a:t>18</a:t>
            </a:fld>
            <a:endParaRPr lang="fr-CH" noProof="0"/>
          </a:p>
        </p:txBody>
      </p:sp>
    </p:spTree>
    <p:extLst>
      <p:ext uri="{BB962C8B-B14F-4D97-AF65-F5344CB8AC3E}">
        <p14:creationId xmlns:p14="http://schemas.microsoft.com/office/powerpoint/2010/main" val="1111316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1F2E4C-5EE0-13D1-68C7-40DE399D5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fr-FR"/>
              <a:t>L’accord ARM est précieux pour l’industrie</a:t>
            </a:r>
            <a:endParaRPr lang="de-CH"/>
          </a:p>
        </p:txBody>
      </p:sp>
      <p:sp>
        <p:nvSpPr>
          <p:cNvPr id="3" name="Datumsplatzhalter 1">
            <a:extLst>
              <a:ext uri="{FF2B5EF4-FFF2-40B4-BE49-F238E27FC236}">
                <a16:creationId xmlns:a16="http://schemas.microsoft.com/office/drawing/2014/main" id="{B8773645-F16D-5820-0AE3-6591D92FB50C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>
                <a:solidFill>
                  <a:schemeClr val="tx1"/>
                </a:solidFill>
              </a:rPr>
              <a:t>25 mars 2026</a:t>
            </a:r>
          </a:p>
          <a:p>
            <a:endParaRPr lang="de-CH">
              <a:solidFill>
                <a:schemeClr val="tx1"/>
              </a:solidFill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EA27134-EA6C-C268-AB6E-E71A2746513E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>
                <a:solidFill>
                  <a:schemeClr val="tx1"/>
                </a:solidFill>
              </a:rPr>
              <a:pPr/>
              <a:t>19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1CB6EC1-E461-66C4-5B13-DA60C21ED06A}"/>
              </a:ext>
            </a:extLst>
          </p:cNvPr>
          <p:cNvSpPr txBox="1"/>
          <p:nvPr/>
        </p:nvSpPr>
        <p:spPr>
          <a:xfrm>
            <a:off x="334800" y="1052736"/>
            <a:ext cx="8926157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fr-FR" sz="1800" b="1">
                <a:solidFill>
                  <a:srgbClr val="000000"/>
                </a:solidFill>
                <a:latin typeface="Arial Nova (Textkörper)"/>
                <a:cs typeface="Arial" panose="020B0604020202020204" pitchFamily="34" charset="0"/>
              </a:rPr>
              <a:t>Sans actualisation de l’accord ARM, plusieurs branches dont la pharma, </a:t>
            </a:r>
            <a:br>
              <a:rPr lang="fr-FR" sz="1800" b="1">
                <a:solidFill>
                  <a:srgbClr val="000000"/>
                </a:solidFill>
                <a:latin typeface="Arial Nova (Textkörper)"/>
                <a:cs typeface="Arial" panose="020B0604020202020204" pitchFamily="34" charset="0"/>
              </a:rPr>
            </a:br>
            <a:r>
              <a:rPr lang="fr-FR" sz="1800" b="1">
                <a:solidFill>
                  <a:srgbClr val="000000"/>
                </a:solidFill>
                <a:latin typeface="Arial Nova (Textkörper)"/>
                <a:cs typeface="Arial" panose="020B0604020202020204" pitchFamily="34" charset="0"/>
              </a:rPr>
              <a:t>les technologies et les medtech risquent de faire face à une hausse des coûts</a:t>
            </a:r>
          </a:p>
          <a:p>
            <a:pPr marL="0" indent="0">
              <a:buNone/>
            </a:pPr>
            <a:endParaRPr lang="de-CH">
              <a:solidFill>
                <a:srgbClr val="000000"/>
              </a:solidFill>
              <a:latin typeface="Arial Nova (Textkörper)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A88EE7A-9037-A173-7EC4-FAEDE4A1CBDA}"/>
              </a:ext>
            </a:extLst>
          </p:cNvPr>
          <p:cNvSpPr txBox="1"/>
          <p:nvPr/>
        </p:nvSpPr>
        <p:spPr>
          <a:xfrm>
            <a:off x="335360" y="4932582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900"/>
              <a:t>Source: Avenir Suisse (2021)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9F7A2BF5-C19A-384B-AE5C-54B9386F43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9412" y="2041971"/>
            <a:ext cx="10493176" cy="277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820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B91F2-FF41-F26B-F82C-5FA819B25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9CE198F-9BBA-CC20-9343-6E664707E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fr-CH" noProof="0" smtClean="0"/>
              <a:pPr/>
              <a:t>2</a:t>
            </a:fld>
            <a:endParaRPr lang="fr-CH" noProof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D7C9E04-9077-E7F0-4D89-63DB62E09BC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CH" noProof="0"/>
              <a:t> 25 mars 2026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37AF9D3-53AB-BEDB-B654-3445F584F078}"/>
              </a:ext>
            </a:extLst>
          </p:cNvPr>
          <p:cNvSpPr txBox="1"/>
          <p:nvPr/>
        </p:nvSpPr>
        <p:spPr>
          <a:xfrm>
            <a:off x="105509" y="2624113"/>
            <a:ext cx="11931160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fr-CH" sz="2000" b="1" noProof="0"/>
          </a:p>
          <a:p>
            <a:pPr marL="0" indent="0" algn="ctr">
              <a:buNone/>
            </a:pPr>
            <a:r>
              <a:rPr lang="fr-CH" sz="2200" b="1" noProof="0"/>
              <a:t>«Pourquoi ne laissons-nous pas simplement tout en l’état?»</a:t>
            </a:r>
          </a:p>
          <a:p>
            <a:pPr marL="0" indent="0">
              <a:buNone/>
            </a:pPr>
            <a:br>
              <a:rPr lang="fr-CH" sz="2200" b="1" noProof="0"/>
            </a:br>
            <a:endParaRPr lang="fr-CH" sz="2200" b="1" noProof="0"/>
          </a:p>
        </p:txBody>
      </p:sp>
    </p:spTree>
    <p:extLst>
      <p:ext uri="{BB962C8B-B14F-4D97-AF65-F5344CB8AC3E}">
        <p14:creationId xmlns:p14="http://schemas.microsoft.com/office/powerpoint/2010/main" val="4766226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AEDB2-8A4C-B912-3B71-D76AE4EF0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0BF363-2D91-20F7-0796-04D1B1287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8800"/>
              <a:t>Bilatérales: </a:t>
            </a:r>
            <a:br>
              <a:rPr lang="fr-FR" sz="8800"/>
            </a:br>
            <a:r>
              <a:rPr lang="fr-FR" sz="8800"/>
              <a:t>reprise dynamique du droit</a:t>
            </a:r>
            <a:endParaRPr lang="fr-CH" sz="9200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8D6108B-6086-31EB-7CFB-45C731B00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608D-A420-4172-AA44-7EF09779052A}" type="datetime4">
              <a:rPr lang="fr-CH" noProof="0" smtClean="0"/>
              <a:t>24 mars 2026</a:t>
            </a:fld>
            <a:endParaRPr lang="fr-CH" noProof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D2CAF0-FE27-EE67-BE02-2637834CF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fr-CH" noProof="0" smtClean="0"/>
              <a:pPr/>
              <a:t>20</a:t>
            </a:fld>
            <a:endParaRPr lang="fr-CH" noProof="0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D6A14CCD-C5BA-142E-1F99-FD3CE82C090C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noProof="0"/>
              <a:t>25 mars 2026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66A6C973-B112-C2F0-3C6F-B43A402CF63C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fr-CH" noProof="0" smtClean="0"/>
              <a:pPr/>
              <a:t>20</a:t>
            </a:fld>
            <a:endParaRPr lang="fr-CH" noProof="0"/>
          </a:p>
        </p:txBody>
      </p:sp>
    </p:spTree>
    <p:extLst>
      <p:ext uri="{BB962C8B-B14F-4D97-AF65-F5344CB8AC3E}">
        <p14:creationId xmlns:p14="http://schemas.microsoft.com/office/powerpoint/2010/main" val="696224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C2342-E596-E263-3D2C-99582F530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inus Sign 3">
            <a:extLst>
              <a:ext uri="{FF2B5EF4-FFF2-40B4-BE49-F238E27FC236}">
                <a16:creationId xmlns:a16="http://schemas.microsoft.com/office/drawing/2014/main" id="{F544FBA5-AE35-A785-D9C0-6AB24B0FDDBC}"/>
              </a:ext>
            </a:extLst>
          </p:cNvPr>
          <p:cNvSpPr/>
          <p:nvPr/>
        </p:nvSpPr>
        <p:spPr>
          <a:xfrm>
            <a:off x="-2034797" y="2194561"/>
            <a:ext cx="16280049" cy="229422"/>
          </a:xfrm>
          <a:prstGeom prst="mathMinu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600" noProof="0">
              <a:solidFill>
                <a:schemeClr val="tx1"/>
              </a:solidFill>
            </a:endParaRPr>
          </a:p>
        </p:txBody>
      </p:sp>
      <p:sp>
        <p:nvSpPr>
          <p:cNvPr id="10" name="Minus Sign 9">
            <a:extLst>
              <a:ext uri="{FF2B5EF4-FFF2-40B4-BE49-F238E27FC236}">
                <a16:creationId xmlns:a16="http://schemas.microsoft.com/office/drawing/2014/main" id="{DFA157BE-F4FD-E2A4-A60B-B8F9998FAA30}"/>
              </a:ext>
            </a:extLst>
          </p:cNvPr>
          <p:cNvSpPr/>
          <p:nvPr/>
        </p:nvSpPr>
        <p:spPr>
          <a:xfrm>
            <a:off x="-2034797" y="3594800"/>
            <a:ext cx="16280049" cy="4531359"/>
          </a:xfrm>
          <a:prstGeom prst="mathMinu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600" noProof="0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563824-FCEE-AB58-5740-42049E410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La reprise dynamique du droit est gérable</a:t>
            </a:r>
            <a:endParaRPr lang="fr-CH" noProof="0"/>
          </a:p>
        </p:txBody>
      </p:sp>
      <p:sp>
        <p:nvSpPr>
          <p:cNvPr id="5" name="Datumsplatzhalter 1">
            <a:extLst>
              <a:ext uri="{FF2B5EF4-FFF2-40B4-BE49-F238E27FC236}">
                <a16:creationId xmlns:a16="http://schemas.microsoft.com/office/drawing/2014/main" id="{AD98750A-B4EB-7C97-4061-6CBA22279A37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noProof="0">
                <a:solidFill>
                  <a:schemeClr val="tx1"/>
                </a:solidFill>
              </a:rPr>
              <a:t>25 mars 2026</a:t>
            </a:r>
          </a:p>
        </p:txBody>
      </p:sp>
      <p:sp>
        <p:nvSpPr>
          <p:cNvPr id="6" name="Foliennummernplatzhalter 3">
            <a:extLst>
              <a:ext uri="{FF2B5EF4-FFF2-40B4-BE49-F238E27FC236}">
                <a16:creationId xmlns:a16="http://schemas.microsoft.com/office/drawing/2014/main" id="{16CEE3F3-2B55-EB13-B97B-F981D753E186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fr-CH" noProof="0" smtClean="0">
                <a:solidFill>
                  <a:schemeClr val="tx1"/>
                </a:solidFill>
              </a:rPr>
              <a:pPr/>
              <a:t>21</a:t>
            </a:fld>
            <a:endParaRPr lang="fr-CH" noProof="0">
              <a:solidFill>
                <a:schemeClr val="tx1"/>
              </a:solidFill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5C736A5-B9CC-B165-576B-0A096625B5E9}"/>
              </a:ext>
            </a:extLst>
          </p:cNvPr>
          <p:cNvSpPr/>
          <p:nvPr/>
        </p:nvSpPr>
        <p:spPr>
          <a:xfrm rot="10800000">
            <a:off x="76094" y="4480560"/>
            <a:ext cx="12058266" cy="782320"/>
          </a:xfrm>
          <a:prstGeom prst="triangle">
            <a:avLst>
              <a:gd name="adj" fmla="val 4983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600" noProof="0">
              <a:solidFill>
                <a:schemeClr val="tx1"/>
              </a:solidFill>
            </a:endParaRPr>
          </a:p>
        </p:txBody>
      </p:sp>
      <p:sp>
        <p:nvSpPr>
          <p:cNvPr id="19" name="Minus Sign 18">
            <a:extLst>
              <a:ext uri="{FF2B5EF4-FFF2-40B4-BE49-F238E27FC236}">
                <a16:creationId xmlns:a16="http://schemas.microsoft.com/office/drawing/2014/main" id="{A2BA9E93-EC81-9DA9-9DB4-3AD00DD9F933}"/>
              </a:ext>
            </a:extLst>
          </p:cNvPr>
          <p:cNvSpPr/>
          <p:nvPr/>
        </p:nvSpPr>
        <p:spPr>
          <a:xfrm>
            <a:off x="-2034797" y="3183032"/>
            <a:ext cx="16280049" cy="229422"/>
          </a:xfrm>
          <a:prstGeom prst="mathMinu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600" noProof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94C26B-E54E-CA4F-ECE5-5D4B1978FAEF}"/>
              </a:ext>
            </a:extLst>
          </p:cNvPr>
          <p:cNvSpPr txBox="1"/>
          <p:nvPr/>
        </p:nvSpPr>
        <p:spPr>
          <a:xfrm>
            <a:off x="334800" y="1515336"/>
            <a:ext cx="115200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52000" indent="-252000" defTabSz="357188">
              <a:buFont typeface="Wingdings" pitchFamily="2" charset="2"/>
              <a:buChar char="§"/>
              <a:tabLst>
                <a:tab pos="357188" algn="l"/>
              </a:tabLst>
            </a:pPr>
            <a:r>
              <a:rPr lang="fr-FR" sz="2200" noProof="0"/>
              <a:t>La reprise dynamique du droit concerne seulement six accords (pas celui sur l’agriculture).</a:t>
            </a:r>
          </a:p>
          <a:p>
            <a:pPr marL="252000" indent="-252000" defTabSz="357188">
              <a:buFont typeface="Wingdings" pitchFamily="2" charset="2"/>
              <a:buChar char="§"/>
              <a:tabLst>
                <a:tab pos="357188" algn="l"/>
              </a:tabLst>
            </a:pPr>
            <a:r>
              <a:rPr lang="fr-FR" sz="2200" noProof="0"/>
              <a:t>Le droit déterminant est fixé de manière exhaustive.</a:t>
            </a:r>
          </a:p>
          <a:p>
            <a:endParaRPr lang="fr-CH" noProof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4875F4-F445-F9D8-BB2C-CD6515AFE5DF}"/>
              </a:ext>
            </a:extLst>
          </p:cNvPr>
          <p:cNvSpPr txBox="1"/>
          <p:nvPr/>
        </p:nvSpPr>
        <p:spPr>
          <a:xfrm>
            <a:off x="334800" y="2454463"/>
            <a:ext cx="115200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52000" indent="-252000" defTabSz="357188">
              <a:buFont typeface="Wingdings" pitchFamily="2" charset="2"/>
              <a:buChar char="§"/>
              <a:tabLst>
                <a:tab pos="357188" algn="l"/>
              </a:tabLst>
            </a:pPr>
            <a:r>
              <a:rPr lang="fr-FR" sz="2200" noProof="0"/>
              <a:t>La reprise dynamique du droit </a:t>
            </a:r>
            <a:r>
              <a:rPr lang="fr-FR" sz="2200" b="1" noProof="0"/>
              <a:t>existe déjà </a:t>
            </a:r>
            <a:r>
              <a:rPr lang="fr-FR" sz="2200" noProof="0"/>
              <a:t>dans l’accord sur le trafic aérien et Schengen/Dublin.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F8CF04-3063-1EF4-CB5E-D088B9893B77}"/>
              </a:ext>
            </a:extLst>
          </p:cNvPr>
          <p:cNvSpPr txBox="1"/>
          <p:nvPr/>
        </p:nvSpPr>
        <p:spPr>
          <a:xfrm>
            <a:off x="334800" y="3399343"/>
            <a:ext cx="11520000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52000" indent="-252000" defTabSz="357188">
              <a:buFont typeface="Wingdings" pitchFamily="2" charset="2"/>
              <a:buChar char="§"/>
              <a:tabLst>
                <a:tab pos="357188" algn="l"/>
              </a:tabLst>
            </a:pPr>
            <a:r>
              <a:rPr lang="fr-FR" sz="2200" b="1" noProof="0"/>
              <a:t>Le peuple pourra continuer de dire oui ou non.</a:t>
            </a:r>
          </a:p>
          <a:p>
            <a:pPr marL="434563" lvl="2" indent="-252000" defTabSz="357188">
              <a:buFont typeface="Wingdings" pitchFamily="2" charset="2"/>
              <a:buChar char="§"/>
              <a:tabLst>
                <a:tab pos="357188" algn="l"/>
              </a:tabLst>
            </a:pPr>
            <a:r>
              <a:rPr lang="fr-FR" sz="2200" noProof="0"/>
              <a:t>Le Conseil fédéral, le Parlement et le peuple suisses peuvent refuser ponctuellement. </a:t>
            </a:r>
            <a:endParaRPr lang="fr-CH" sz="2200" noProof="0"/>
          </a:p>
          <a:p>
            <a:pPr marL="434563" lvl="2" indent="-252000" defTabSz="357188">
              <a:buFont typeface="Wingdings" pitchFamily="2" charset="2"/>
              <a:buChar char="§"/>
              <a:tabLst>
                <a:tab pos="357188" algn="l"/>
              </a:tabLst>
            </a:pPr>
            <a:r>
              <a:rPr lang="fr-FR" sz="2200" noProof="0"/>
              <a:t>C’est une différence fondamentale par rapport aux membres de l’UE/EEE.</a:t>
            </a:r>
          </a:p>
          <a:p>
            <a:endParaRPr lang="fr-CH" noProof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D2C407-D0B5-FE69-0C29-75C770F176DB}"/>
              </a:ext>
            </a:extLst>
          </p:cNvPr>
          <p:cNvSpPr txBox="1"/>
          <p:nvPr/>
        </p:nvSpPr>
        <p:spPr>
          <a:xfrm>
            <a:off x="334800" y="5372815"/>
            <a:ext cx="115200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just" defTabSz="357188">
              <a:buNone/>
              <a:tabLst>
                <a:tab pos="357188" algn="l"/>
              </a:tabLst>
            </a:pPr>
            <a:r>
              <a:rPr lang="fr-FR" sz="2200" noProof="0"/>
              <a:t>Lors de la mise en œuvre nationale, la marge de manœuvre existante doit être utilisée de manière rigoureuse dans l’intérêt de la Suisse (</a:t>
            </a:r>
            <a:r>
              <a:rPr lang="fr-FR" sz="2200"/>
              <a:t>c</a:t>
            </a:r>
            <a:r>
              <a:rPr lang="fr-FR" sz="2200" noProof="0"/>
              <a:t>lause de sauvegarde, </a:t>
            </a:r>
            <a:r>
              <a:rPr lang="fr-FR" sz="2200"/>
              <a:t>par exemple</a:t>
            </a:r>
            <a:r>
              <a:rPr lang="fr-FR" sz="2200" noProof="0"/>
              <a:t>).</a:t>
            </a:r>
            <a:endParaRPr lang="fr-CH" sz="2200" noProof="0"/>
          </a:p>
        </p:txBody>
      </p:sp>
    </p:spTree>
    <p:extLst>
      <p:ext uri="{BB962C8B-B14F-4D97-AF65-F5344CB8AC3E}">
        <p14:creationId xmlns:p14="http://schemas.microsoft.com/office/powerpoint/2010/main" val="38776467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293A98-AD4E-4E2D-BF3F-8ADE89A71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/>
              <a:t>Un problème en grande partie d’origine interne</a:t>
            </a:r>
            <a:endParaRPr lang="fr-CH" noProof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279FE0F-8B45-36A4-7659-08DE574A4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1461600"/>
            <a:ext cx="5678562" cy="3571150"/>
          </a:xfrm>
        </p:spPr>
        <p:txBody>
          <a:bodyPr vert="horz" lIns="0" tIns="0" rIns="0" bIns="0" rtlCol="0" anchor="t">
            <a:noAutofit/>
          </a:bodyPr>
          <a:lstStyle/>
          <a:p>
            <a:pPr marL="252000" indent="-252000">
              <a:buFont typeface="Wingdings" pitchFamily="2" charset="2"/>
              <a:buChar char="§"/>
            </a:pPr>
            <a:r>
              <a:rPr lang="fr-FR" sz="2200" noProof="0" dirty="0"/>
              <a:t>La Suisse pourrait éviter 30 milliards de francs de coûts liés à la bureaucratie si les autorités organisaient leurs processus de manière plus efficace.</a:t>
            </a:r>
          </a:p>
          <a:p>
            <a:pPr marL="252000" indent="-252000">
              <a:buFont typeface="Wingdings" pitchFamily="2" charset="2"/>
              <a:buChar char="§"/>
            </a:pPr>
            <a:endParaRPr lang="fr-CH" sz="2200" noProof="0" dirty="0"/>
          </a:p>
          <a:p>
            <a:pPr marL="252000" indent="-252000">
              <a:buFont typeface="Wingdings" pitchFamily="2" charset="2"/>
              <a:buChar char="§"/>
            </a:pPr>
            <a:r>
              <a:rPr lang="fr-FR" sz="2200" noProof="0" dirty="0"/>
              <a:t>La Suède, en tant que membre de l’UE, est plus efficace que la Suisse.</a:t>
            </a:r>
          </a:p>
          <a:p>
            <a:pPr marL="252000" indent="-252000">
              <a:buFont typeface="Wingdings" pitchFamily="2" charset="2"/>
              <a:buChar char="§"/>
            </a:pPr>
            <a:endParaRPr lang="fr-CH" sz="2200" noProof="0" dirty="0"/>
          </a:p>
          <a:p>
            <a:pPr marL="252000" indent="-252000">
              <a:buFont typeface="Wingdings" pitchFamily="2" charset="2"/>
              <a:buChar char="§"/>
            </a:pPr>
            <a:r>
              <a:rPr lang="fr-FR" sz="2200" noProof="0" dirty="0"/>
              <a:t>Nos problèmes en matière de bureaucratie sont largement d’origine interne</a:t>
            </a:r>
            <a:r>
              <a:rPr lang="fr-FR" sz="2200" dirty="0"/>
              <a:t> («home made»).</a:t>
            </a:r>
            <a:endParaRPr lang="fr-CH" sz="2200" noProof="0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7B744D1-036D-ABF0-1DE3-156501911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9E50-B99F-4156-9794-EC361DF6CD09}" type="datetime4">
              <a:rPr lang="fr-CH" noProof="0" smtClean="0"/>
              <a:pPr/>
              <a:t>24 mars 2026</a:t>
            </a:fld>
            <a:endParaRPr lang="fr-CH" noProof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F99501-F808-3133-DC8F-B122B2C46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fr-CH" noProof="0" smtClean="0"/>
              <a:pPr/>
              <a:t>22</a:t>
            </a:fld>
            <a:endParaRPr lang="fr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160A2EE-A11C-B235-57E1-6FB44FA2C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361" y="0"/>
            <a:ext cx="5477639" cy="6858000"/>
          </a:xfrm>
          <a:prstGeom prst="rect">
            <a:avLst/>
          </a:prstGeom>
        </p:spPr>
      </p:pic>
      <p:sp>
        <p:nvSpPr>
          <p:cNvPr id="3" name="Datumsplatzhalter 1">
            <a:extLst>
              <a:ext uri="{FF2B5EF4-FFF2-40B4-BE49-F238E27FC236}">
                <a16:creationId xmlns:a16="http://schemas.microsoft.com/office/drawing/2014/main" id="{6F1D5378-2067-AA2C-4836-BB4E808C0326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noProof="0"/>
              <a:t>25 mars 2026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6CDF7C6D-0865-C3AF-1ED3-CFF84CACC6F9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fr-CH" noProof="0" smtClean="0"/>
              <a:pPr/>
              <a:t>22</a:t>
            </a:fld>
            <a:endParaRPr lang="fr-CH" noProof="0"/>
          </a:p>
        </p:txBody>
      </p:sp>
    </p:spTree>
    <p:extLst>
      <p:ext uri="{BB962C8B-B14F-4D97-AF65-F5344CB8AC3E}">
        <p14:creationId xmlns:p14="http://schemas.microsoft.com/office/powerpoint/2010/main" val="1154012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76494-DAA0-46A0-BED3-0C45C21A1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33C2EE-B18E-7924-148C-50F6C06F9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9200" noProof="0"/>
              <a:t>Relations avec l’UE: options pour la Suisse</a:t>
            </a:r>
            <a:endParaRPr lang="fr-CH" sz="9200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14006E1-F550-E577-6468-4048AE9B0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608D-A420-4172-AA44-7EF09779052A}" type="datetime4">
              <a:rPr lang="fr-CH" noProof="0" smtClean="0"/>
              <a:t>24 mars 2026</a:t>
            </a:fld>
            <a:endParaRPr lang="fr-CH" noProof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1C6181-8B35-4CCE-C0F7-579BC5474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fr-CH" noProof="0" smtClean="0"/>
              <a:pPr/>
              <a:t>23</a:t>
            </a:fld>
            <a:endParaRPr lang="fr-CH" noProof="0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4DCE642F-8217-684B-FB15-2BC95B9E295C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noProof="0"/>
              <a:t>25 mars 2026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A73A028F-6BE2-968A-B104-DAFA53CB8854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fr-CH" noProof="0" smtClean="0"/>
              <a:pPr/>
              <a:t>23</a:t>
            </a:fld>
            <a:endParaRPr lang="fr-CH" noProof="0"/>
          </a:p>
        </p:txBody>
      </p:sp>
    </p:spTree>
    <p:extLst>
      <p:ext uri="{BB962C8B-B14F-4D97-AF65-F5344CB8AC3E}">
        <p14:creationId xmlns:p14="http://schemas.microsoft.com/office/powerpoint/2010/main" val="26731506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DEBDA-3E19-2960-E0F8-FA84E6A20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D3580F6-F2B8-7A12-A484-0AFC4674F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/>
              <a:t>Ne surestimons pas notre poids</a:t>
            </a:r>
            <a:endParaRPr lang="fr-CH" noProof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788CB3D-4022-8AB5-9334-15E59ABC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H" noProof="0"/>
              <a:t>25 mars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1428B4-D0D1-D780-BA0D-9D0F47537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fr-CH" noProof="0" smtClean="0"/>
              <a:pPr/>
              <a:t>24</a:t>
            </a:fld>
            <a:endParaRPr lang="fr-CH" noProof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E17DF7DF-1FBC-23FB-7169-ECBA09477D41}"/>
              </a:ext>
            </a:extLst>
          </p:cNvPr>
          <p:cNvSpPr txBox="1"/>
          <p:nvPr/>
        </p:nvSpPr>
        <p:spPr>
          <a:xfrm rot="16200000">
            <a:off x="10584666" y="5070569"/>
            <a:ext cx="2916128" cy="1923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fr-CH" sz="800" noProof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Quelle: Getty Images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DA6BD9E-25F2-BBEC-937A-92F51F9630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962" y="2577649"/>
            <a:ext cx="11520000" cy="1325777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3024790-989B-1AB9-1DFF-D6471FE73CE6}"/>
              </a:ext>
            </a:extLst>
          </p:cNvPr>
          <p:cNvSpPr txBox="1"/>
          <p:nvPr/>
        </p:nvSpPr>
        <p:spPr>
          <a:xfrm>
            <a:off x="335360" y="4154146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fr-CH" sz="900" noProof="0"/>
              <a:t>Source: OFDF (2024)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2E0523D-D775-32E9-543F-8444F43413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2" y="2577649"/>
            <a:ext cx="4717286" cy="1714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886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98A398-533A-0F2E-894C-7306630F2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Il n’y a pas d’alternative équivalente aux Bilatérales</a:t>
            </a:r>
            <a:endParaRPr lang="de-CH"/>
          </a:p>
        </p:txBody>
      </p:sp>
      <p:sp>
        <p:nvSpPr>
          <p:cNvPr id="3" name="Datumsplatzhalter 1">
            <a:extLst>
              <a:ext uri="{FF2B5EF4-FFF2-40B4-BE49-F238E27FC236}">
                <a16:creationId xmlns:a16="http://schemas.microsoft.com/office/drawing/2014/main" id="{58B7EC08-BA2C-1517-FF26-BE2BBA8B4EEC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>
                <a:solidFill>
                  <a:schemeClr val="tx1"/>
                </a:solidFill>
              </a:rPr>
              <a:t>25 mars 2026</a:t>
            </a:r>
          </a:p>
          <a:p>
            <a:endParaRPr lang="de-CH">
              <a:solidFill>
                <a:schemeClr val="tx1"/>
              </a:solidFill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01027B-8558-EF68-C2A1-52E3E573A069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>
                <a:solidFill>
                  <a:schemeClr val="tx1"/>
                </a:solidFill>
              </a:rPr>
              <a:pPr/>
              <a:t>25</a:t>
            </a:fld>
            <a:endParaRPr lang="de-CH">
              <a:solidFill>
                <a:schemeClr val="tx1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C389B69-B691-90AC-BD01-53729EBEF2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9602" y="812803"/>
            <a:ext cx="9692796" cy="5232394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B3DEC36-028F-EEE2-B243-AF24721E8812}"/>
              </a:ext>
            </a:extLst>
          </p:cNvPr>
          <p:cNvSpPr txBox="1"/>
          <p:nvPr/>
        </p:nvSpPr>
        <p:spPr>
          <a:xfrm>
            <a:off x="335360" y="6137268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900"/>
              <a:t>Source: economiesuisse (2025)</a:t>
            </a:r>
          </a:p>
        </p:txBody>
      </p:sp>
    </p:spTree>
    <p:extLst>
      <p:ext uri="{BB962C8B-B14F-4D97-AF65-F5344CB8AC3E}">
        <p14:creationId xmlns:p14="http://schemas.microsoft.com/office/powerpoint/2010/main" val="2311774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5C533-65D4-18AC-A8F0-B8AA49E1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D57C8D-78EA-7A55-9911-302944B4B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fr-CH" noProof="0" smtClean="0"/>
              <a:pPr/>
              <a:t>26</a:t>
            </a:fld>
            <a:endParaRPr lang="fr-CH" noProof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A15FAA8-2DF7-A77C-EDDC-71634FF527A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CH" noProof="0"/>
              <a:t>25 mars 2026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F1A46F5-F792-384C-F5CC-6C34CF2CD249}"/>
              </a:ext>
            </a:extLst>
          </p:cNvPr>
          <p:cNvSpPr txBox="1"/>
          <p:nvPr/>
        </p:nvSpPr>
        <p:spPr>
          <a:xfrm>
            <a:off x="2592414" y="2624113"/>
            <a:ext cx="7246434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fr-CH" sz="2000" b="1" noProof="0"/>
          </a:p>
          <a:p>
            <a:pPr marL="0" indent="0" algn="ctr">
              <a:buNone/>
            </a:pPr>
            <a:r>
              <a:rPr lang="fr-FR" sz="2200" b="1" noProof="0"/>
              <a:t>«Quel est le plan B?»</a:t>
            </a:r>
          </a:p>
          <a:p>
            <a:pPr marL="0" indent="0">
              <a:buNone/>
            </a:pPr>
            <a:br>
              <a:rPr lang="fr-CH" sz="2200" b="1" noProof="0"/>
            </a:br>
            <a:endParaRPr lang="fr-CH" sz="2200" b="1" noProof="0"/>
          </a:p>
        </p:txBody>
      </p:sp>
    </p:spTree>
    <p:extLst>
      <p:ext uri="{BB962C8B-B14F-4D97-AF65-F5344CB8AC3E}">
        <p14:creationId xmlns:p14="http://schemas.microsoft.com/office/powerpoint/2010/main" val="4237924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3DE48-949A-5BDC-827F-996841BE2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FF0822-4703-6B6D-583D-D9DB1DF94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800" y="691200"/>
            <a:ext cx="10801597" cy="5544610"/>
          </a:xfrm>
        </p:spPr>
        <p:txBody>
          <a:bodyPr/>
          <a:lstStyle/>
          <a:p>
            <a:r>
              <a:rPr lang="en-US" sz="9200" noProof="1">
                <a:solidFill>
                  <a:schemeClr val="bg1"/>
                </a:solidFill>
              </a:rPr>
              <a:t>«If we’re not at the table, we’re on the menu»</a:t>
            </a:r>
            <a:br>
              <a:rPr lang="en-US" noProof="1">
                <a:solidFill>
                  <a:schemeClr val="bg1"/>
                </a:solidFill>
              </a:rPr>
            </a:br>
            <a:br>
              <a:rPr lang="fr-CH" sz="4800" noProof="0">
                <a:solidFill>
                  <a:schemeClr val="bg1"/>
                </a:solidFill>
              </a:rPr>
            </a:br>
            <a:r>
              <a:rPr lang="fr-FR" sz="3500" noProof="0">
                <a:solidFill>
                  <a:schemeClr val="bg1"/>
                </a:solidFill>
              </a:rPr>
              <a:t>Mark </a:t>
            </a:r>
            <a:r>
              <a:rPr lang="fr-FR" sz="3500" noProof="0" err="1">
                <a:solidFill>
                  <a:schemeClr val="bg1"/>
                </a:solidFill>
              </a:rPr>
              <a:t>Carney</a:t>
            </a:r>
            <a:r>
              <a:rPr lang="fr-FR" sz="3500" noProof="0">
                <a:solidFill>
                  <a:schemeClr val="bg1"/>
                </a:solidFill>
              </a:rPr>
              <a:t>, Premier ministre du Canada</a:t>
            </a:r>
            <a:endParaRPr lang="fr-CH" sz="3500" noProof="0">
              <a:solidFill>
                <a:schemeClr val="bg1"/>
              </a:solidFill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A93EC9C-80AF-EEA4-C1CE-C0770B24D3E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5EBBE0C-0E93-4579-BF58-99730D47F5B6}" type="datetime4">
              <a:rPr lang="fr-CH" noProof="0" smtClean="0"/>
              <a:t>24 mars 2026</a:t>
            </a:fld>
            <a:endParaRPr lang="fr-CH" noProof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71A246F-F910-0E22-63D2-E24E69EDC4A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r-CH" noProof="0"/>
          </a:p>
        </p:txBody>
      </p:sp>
      <p:sp>
        <p:nvSpPr>
          <p:cNvPr id="6" name="Datumsplatzhalter 1">
            <a:extLst>
              <a:ext uri="{FF2B5EF4-FFF2-40B4-BE49-F238E27FC236}">
                <a16:creationId xmlns:a16="http://schemas.microsoft.com/office/drawing/2014/main" id="{B5A494CA-10A0-72CD-181C-83E5E3B73C6B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noProof="0"/>
              <a:t>25 mars 2026</a:t>
            </a:r>
          </a:p>
        </p:txBody>
      </p:sp>
      <p:sp>
        <p:nvSpPr>
          <p:cNvPr id="7" name="Foliennummernplatzhalter 3">
            <a:extLst>
              <a:ext uri="{FF2B5EF4-FFF2-40B4-BE49-F238E27FC236}">
                <a16:creationId xmlns:a16="http://schemas.microsoft.com/office/drawing/2014/main" id="{1630FE5D-AE07-21A7-27D0-B65512C84EA8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fr-CH" noProof="0" smtClean="0"/>
              <a:pPr/>
              <a:t>27</a:t>
            </a:fld>
            <a:endParaRPr lang="fr-CH" noProof="0"/>
          </a:p>
        </p:txBody>
      </p:sp>
    </p:spTree>
    <p:extLst>
      <p:ext uri="{BB962C8B-B14F-4D97-AF65-F5344CB8AC3E}">
        <p14:creationId xmlns:p14="http://schemas.microsoft.com/office/powerpoint/2010/main" val="30632147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69C32D-AFBB-DE18-5E66-8A06A0A8E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9200" noProof="0"/>
              <a:t>Merci beaucoup pour votre attention</a:t>
            </a:r>
            <a:endParaRPr lang="fr-CH" sz="9200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33229D4-EE89-0CE0-FD1C-D05178ABA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B635C-875F-4051-87A2-B9014C99720C}" type="datetime4">
              <a:rPr lang="fr-CH" noProof="0" smtClean="0"/>
              <a:t>24 mars 2026</a:t>
            </a:fld>
            <a:endParaRPr lang="fr-CH" noProof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FB012A-2AC2-CD7A-1CF2-E37BE4A36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fr-CH" noProof="0" smtClean="0"/>
              <a:pPr/>
              <a:t>28</a:t>
            </a:fld>
            <a:endParaRPr lang="fr-CH" noProof="0"/>
          </a:p>
        </p:txBody>
      </p:sp>
    </p:spTree>
    <p:extLst>
      <p:ext uri="{BB962C8B-B14F-4D97-AF65-F5344CB8AC3E}">
        <p14:creationId xmlns:p14="http://schemas.microsoft.com/office/powerpoint/2010/main" val="1933371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B4EDE-0EE7-F0E4-556F-05913243D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6AEF589-D09C-4515-41C3-A5465EF5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0616" y="6525138"/>
            <a:ext cx="216422" cy="90102"/>
          </a:xfrm>
        </p:spPr>
        <p:txBody>
          <a:bodyPr anchor="t">
            <a:noAutofit/>
          </a:bodyPr>
          <a:lstStyle/>
          <a:p>
            <a:pPr>
              <a:spcAft>
                <a:spcPts val="600"/>
              </a:spcAft>
            </a:pPr>
            <a:fld id="{442AD375-037F-43D0-B059-5172DA06796A}" type="slidenum">
              <a:rPr lang="fr-CH" noProof="0" smtClean="0"/>
              <a:pPr>
                <a:spcAft>
                  <a:spcPts val="600"/>
                </a:spcAft>
              </a:pPr>
              <a:t>3</a:t>
            </a:fld>
            <a:endParaRPr lang="fr-CH" noProof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1550CCF-F30D-FFFE-C931-A32500DF42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0" y="6525138"/>
            <a:ext cx="5256584" cy="90102"/>
          </a:xfrm>
        </p:spPr>
        <p:txBody>
          <a:bodyPr anchor="t">
            <a:noAutofit/>
          </a:bodyPr>
          <a:lstStyle/>
          <a:p>
            <a:pPr>
              <a:spcAft>
                <a:spcPts val="600"/>
              </a:spcAft>
            </a:pPr>
            <a:r>
              <a:rPr lang="fr-CH"/>
              <a:t>25 mars 2026</a:t>
            </a:r>
            <a:endParaRPr lang="fr-CH" noProof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7BF5BB-654B-1120-81BD-1155DADC5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1066975"/>
            <a:ext cx="11522075" cy="4724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9103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CC92E-3875-3B39-418B-F101B41C7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521B35F-5A83-6A67-7FF7-72A844569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noProof="0"/>
              <a:t>Un environnement exigeant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B8E1FAF-811D-A0A6-1035-B55A1EB08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52000" indent="-252000">
              <a:buFont typeface="Wingdings" pitchFamily="2" charset="2"/>
              <a:buChar char="§"/>
            </a:pPr>
            <a:r>
              <a:rPr lang="fr-CH" sz="2200" noProof="0"/>
              <a:t>Notre succès est étroitement lié à l’économie mondiale.</a:t>
            </a:r>
          </a:p>
          <a:p>
            <a:pPr marL="0" indent="0">
              <a:buNone/>
            </a:pPr>
            <a:endParaRPr lang="fr-CH" sz="2200" noProof="0"/>
          </a:p>
          <a:p>
            <a:pPr marL="252000" indent="-252000">
              <a:buFont typeface="Wingdings" pitchFamily="2" charset="2"/>
              <a:buChar char="§"/>
            </a:pPr>
            <a:r>
              <a:rPr lang="fr-CH" sz="2200" noProof="0"/>
              <a:t>Rejet de l’ordre commercial mondial libéral.</a:t>
            </a:r>
          </a:p>
          <a:p>
            <a:pPr marL="252000" indent="-252000">
              <a:buFont typeface="Wingdings" pitchFamily="2" charset="2"/>
              <a:buChar char="§"/>
            </a:pPr>
            <a:endParaRPr lang="fr-CH" sz="2200" noProof="0"/>
          </a:p>
          <a:p>
            <a:pPr marL="252000" indent="-252000">
              <a:buFont typeface="Wingdings" pitchFamily="2" charset="2"/>
              <a:buChar char="§"/>
            </a:pPr>
            <a:r>
              <a:rPr lang="fr-CH" sz="2200" noProof="0"/>
              <a:t>Le protectionnisme progresse dans le monde entier.</a:t>
            </a:r>
          </a:p>
          <a:p>
            <a:pPr marL="0" indent="0">
              <a:buNone/>
            </a:pPr>
            <a:endParaRPr lang="fr-CH" sz="2200" noProof="0"/>
          </a:p>
          <a:p>
            <a:pPr marL="252000" indent="-252000">
              <a:buFont typeface="Wingdings" pitchFamily="2" charset="2"/>
              <a:buChar char="§"/>
            </a:pPr>
            <a:r>
              <a:rPr lang="fr-CH" sz="2200" noProof="0"/>
              <a:t>Questions de la sécurité d’approvisionnement et de l’évolution </a:t>
            </a:r>
            <a:br>
              <a:rPr lang="fr-CH" sz="2200" noProof="0"/>
            </a:br>
            <a:r>
              <a:rPr lang="fr-CH" sz="2200" noProof="0"/>
              <a:t>des prix.</a:t>
            </a:r>
          </a:p>
          <a:p>
            <a:pPr marL="252000" indent="-252000">
              <a:buFont typeface="Wingdings" pitchFamily="2" charset="2"/>
              <a:buChar char="§"/>
            </a:pPr>
            <a:endParaRPr lang="fr-CH" sz="2200" noProof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18D9612-A490-0BA0-5327-F692C02DD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3CBF-DE8F-4095-8F99-BEF6C869B4E0}" type="datetime4">
              <a:rPr lang="fr-CH" noProof="0" smtClean="0"/>
              <a:pPr/>
              <a:t>24 mars 2026</a:t>
            </a:fld>
            <a:endParaRPr lang="fr-CH" noProof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50C12B-E5C0-18F6-1BE8-CCF571BA4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fr-CH" noProof="0" smtClean="0"/>
              <a:pPr/>
              <a:t>4</a:t>
            </a:fld>
            <a:endParaRPr lang="fr-CH" noProof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5C20A894-4E2B-5932-3FD4-9C61536CB9C3}"/>
              </a:ext>
            </a:extLst>
          </p:cNvPr>
          <p:cNvSpPr txBox="1"/>
          <p:nvPr/>
        </p:nvSpPr>
        <p:spPr>
          <a:xfrm rot="16200000">
            <a:off x="10584666" y="5070569"/>
            <a:ext cx="2916128" cy="1923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fr-CH" sz="800" noProof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Quelle: Getty Images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7111BE37-0F3C-EF2B-7284-AC34DC0110EC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6FEB35-20A6-4F17-B7C0-93C8038DFED6}" type="datetime4">
              <a:rPr lang="fr-CH" noProof="0" smtClean="0"/>
              <a:pPr/>
              <a:t>24 mars 2026</a:t>
            </a:fld>
            <a:endParaRPr lang="fr-CH" noProof="0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C0C8EF61-5062-71A5-AED5-F038E4090D2B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fr-CH" noProof="0" smtClean="0"/>
              <a:pPr/>
              <a:t>4</a:t>
            </a:fld>
            <a:endParaRPr lang="fr-CH" noProof="0"/>
          </a:p>
        </p:txBody>
      </p:sp>
      <p:pic>
        <p:nvPicPr>
          <p:cNvPr id="13" name="Grafik 12" descr="The image shows a news headline on a German newspaper, indicating a significant drop in Switzerland's GDP for the first time in two years, with factors such as trade conflicts and a strong Swiss franc negatively impacting exports.&#10;&#10;KI-generierte Inhalte können fehlerhaft sein.">
            <a:extLst>
              <a:ext uri="{FF2B5EF4-FFF2-40B4-BE49-F238E27FC236}">
                <a16:creationId xmlns:a16="http://schemas.microsoft.com/office/drawing/2014/main" id="{CDC06468-5A68-936C-B5BA-F6C7FB5BF6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428"/>
          <a:stretch>
            <a:fillRect/>
          </a:stretch>
        </p:blipFill>
        <p:spPr>
          <a:xfrm>
            <a:off x="6317911" y="67092"/>
            <a:ext cx="5274085" cy="6723817"/>
          </a:xfrm>
          <a:prstGeom prst="rect">
            <a:avLst/>
          </a:prstGeom>
        </p:spPr>
      </p:pic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B2B79427-986A-A5D0-B0D6-2871DF850E95}"/>
              </a:ext>
            </a:extLst>
          </p:cNvPr>
          <p:cNvSpPr txBox="1">
            <a:spLocks/>
          </p:cNvSpPr>
          <p:nvPr/>
        </p:nvSpPr>
        <p:spPr>
          <a:xfrm>
            <a:off x="11640616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442AD375-037F-43D0-B059-5172DA06796A}" type="slidenum">
              <a:rPr lang="fr-CH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4</a:t>
            </a:fld>
            <a:endParaRPr lang="fr-CH">
              <a:solidFill>
                <a:schemeClr val="tx1"/>
              </a:solidFill>
            </a:endParaRPr>
          </a:p>
        </p:txBody>
      </p:sp>
      <p:sp>
        <p:nvSpPr>
          <p:cNvPr id="10" name="Datumsplatzhalter 4">
            <a:extLst>
              <a:ext uri="{FF2B5EF4-FFF2-40B4-BE49-F238E27FC236}">
                <a16:creationId xmlns:a16="http://schemas.microsoft.com/office/drawing/2014/main" id="{6D77CC09-9257-8EC6-8F80-3A3C81099A24}"/>
              </a:ext>
            </a:extLst>
          </p:cNvPr>
          <p:cNvSpPr txBox="1">
            <a:spLocks/>
          </p:cNvSpPr>
          <p:nvPr/>
        </p:nvSpPr>
        <p:spPr>
          <a:xfrm>
            <a:off x="6195239" y="6473916"/>
            <a:ext cx="5256584" cy="90102"/>
          </a:xfrm>
          <a:prstGeom prst="rect">
            <a:avLst/>
          </a:prstGeom>
        </p:spPr>
        <p:txBody>
          <a:bodyPr anchor="t">
            <a:noAutofit/>
          </a:bodyPr>
          <a:lstStyle>
            <a:defPPr>
              <a:defRPr lang="de-DE"/>
            </a:defPPr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Aft>
                <a:spcPts val="600"/>
              </a:spcAft>
              <a:buNone/>
            </a:pPr>
            <a:r>
              <a:rPr lang="fr-CH" sz="700"/>
              <a:t>25 mars 2026</a:t>
            </a:r>
          </a:p>
        </p:txBody>
      </p:sp>
    </p:spTree>
    <p:extLst>
      <p:ext uri="{BB962C8B-B14F-4D97-AF65-F5344CB8AC3E}">
        <p14:creationId xmlns:p14="http://schemas.microsoft.com/office/powerpoint/2010/main" val="3724697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DE586F-2A68-9753-1380-CF1D9064A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9200" noProof="0"/>
              <a:t>La nation exportatrice suisse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DCA823D-D15D-2D9A-4DDB-AB9F2001F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608D-A420-4172-AA44-7EF09779052A}" type="datetime4">
              <a:rPr lang="fr-CH" noProof="0" smtClean="0"/>
              <a:t>24 mars 2026</a:t>
            </a:fld>
            <a:endParaRPr lang="fr-CH" noProof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0F6BD61-923E-23D6-5242-EAFF4BC9A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fr-CH" noProof="0" smtClean="0"/>
              <a:pPr/>
              <a:t>5</a:t>
            </a:fld>
            <a:endParaRPr lang="fr-CH" noProof="0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7995C608-BFA4-CC39-1006-0ABF1FBF7A1A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/>
              <a:t>25 mars 2026</a:t>
            </a:r>
            <a:endParaRPr lang="fr-CH" noProof="0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1B81F1C8-691E-DC7A-B8F5-75082B96C65F}"/>
              </a:ext>
            </a:extLst>
          </p:cNvPr>
          <p:cNvSpPr txBox="1">
            <a:spLocks/>
          </p:cNvSpPr>
          <p:nvPr/>
        </p:nvSpPr>
        <p:spPr>
          <a:xfrm>
            <a:off x="11686357" y="6527454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noFill/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fr-CH" noProof="0" smtClean="0"/>
              <a:pPr/>
              <a:t>5</a:t>
            </a:fld>
            <a:endParaRPr lang="fr-CH" noProof="0"/>
          </a:p>
        </p:txBody>
      </p:sp>
      <p:sp>
        <p:nvSpPr>
          <p:cNvPr id="10" name="Foliennummernplatzhalter 3">
            <a:extLst>
              <a:ext uri="{FF2B5EF4-FFF2-40B4-BE49-F238E27FC236}">
                <a16:creationId xmlns:a16="http://schemas.microsoft.com/office/drawing/2014/main" id="{DF93B324-EB3E-E24B-D05E-CD3BEB2D0F35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fr-CH" noProof="0" smtClean="0"/>
              <a:pPr/>
              <a:t>5</a:t>
            </a:fld>
            <a:endParaRPr lang="fr-CH" noProof="0"/>
          </a:p>
        </p:txBody>
      </p:sp>
    </p:spTree>
    <p:extLst>
      <p:ext uri="{BB962C8B-B14F-4D97-AF65-F5344CB8AC3E}">
        <p14:creationId xmlns:p14="http://schemas.microsoft.com/office/powerpoint/2010/main" val="4167034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AE13A-C52F-D874-1B63-36B9EE784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6BC072-574A-D003-A1DD-BDD9A59C5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/>
              <a:t>Part des exportations dans le PIB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D94349-C81E-122F-A216-FF5901AE3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6</a:t>
            </a:fld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4CE245B-8665-53D7-E2AC-CBF8D01784B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CH"/>
              <a:t>25 mars 2026</a:t>
            </a:r>
          </a:p>
          <a:p>
            <a:endParaRPr lang="de-CH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CFC794E-5B00-43A7-AE6F-E977E86A5550}"/>
              </a:ext>
            </a:extLst>
          </p:cNvPr>
          <p:cNvSpPr txBox="1"/>
          <p:nvPr/>
        </p:nvSpPr>
        <p:spPr>
          <a:xfrm>
            <a:off x="334800" y="1052736"/>
            <a:ext cx="94429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fr-FR" sz="1800" b="1">
                <a:solidFill>
                  <a:srgbClr val="000000"/>
                </a:solidFill>
                <a:latin typeface="Arial Nova (Textkörper)"/>
                <a:cs typeface="Arial" panose="020B0604020202020204" pitchFamily="34" charset="0"/>
              </a:rPr>
              <a:t>Exportations de bien et services (en % du PIB)</a:t>
            </a:r>
          </a:p>
        </p:txBody>
      </p:sp>
      <p:pic>
        <p:nvPicPr>
          <p:cNvPr id="13" name="Inhaltsplatzhalter 12" descr="Ein Bild, das Screenshot enthält.&#10;&#10;KI-generierte Inhalte können fehlerhaft sein.">
            <a:extLst>
              <a:ext uri="{FF2B5EF4-FFF2-40B4-BE49-F238E27FC236}">
                <a16:creationId xmlns:a16="http://schemas.microsoft.com/office/drawing/2014/main" id="{5497CDE1-09AA-1289-B3A4-6471CD2146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800" y="1620000"/>
            <a:ext cx="9967288" cy="4320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E63809F3-9D9D-350F-9E06-57D192372A04}"/>
              </a:ext>
            </a:extLst>
          </p:cNvPr>
          <p:cNvSpPr txBox="1"/>
          <p:nvPr/>
        </p:nvSpPr>
        <p:spPr>
          <a:xfrm>
            <a:off x="335360" y="6137268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fr-FR" sz="900" noProof="0"/>
              <a:t>Source: Banque mondiale (2022)</a:t>
            </a:r>
          </a:p>
        </p:txBody>
      </p:sp>
    </p:spTree>
    <p:extLst>
      <p:ext uri="{BB962C8B-B14F-4D97-AF65-F5344CB8AC3E}">
        <p14:creationId xmlns:p14="http://schemas.microsoft.com/office/powerpoint/2010/main" val="947526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86C39-FF15-5770-9A5B-0C9819FDC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Investissements directs à l’étranger rapportés au PIB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CD2F854-7215-2159-320D-C4B58FDA6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7</a:t>
            </a:fld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E301B37-0D52-2C3E-DC27-16ADEDF86E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r-CH"/>
              <a:t>25 mars 2026</a:t>
            </a:r>
          </a:p>
          <a:p>
            <a:endParaRPr lang="de-CH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2FA045D-4D73-171E-1BB8-BEDFF90458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800" y="1260000"/>
            <a:ext cx="10182804" cy="46800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61ED207-43A2-0BFF-68E3-C2EC6CDC0158}"/>
              </a:ext>
            </a:extLst>
          </p:cNvPr>
          <p:cNvSpPr txBox="1"/>
          <p:nvPr/>
        </p:nvSpPr>
        <p:spPr>
          <a:xfrm>
            <a:off x="335360" y="6137268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900"/>
              <a:t>Source: SECO (2026)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025EEC-C73E-D307-85D9-00F21712D5ED}"/>
              </a:ext>
            </a:extLst>
          </p:cNvPr>
          <p:cNvSpPr/>
          <p:nvPr/>
        </p:nvSpPr>
        <p:spPr>
          <a:xfrm>
            <a:off x="241738" y="1201231"/>
            <a:ext cx="578069" cy="39067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600" err="1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29626D-1189-5055-860C-FBF41CB27F8E}"/>
              </a:ext>
            </a:extLst>
          </p:cNvPr>
          <p:cNvSpPr/>
          <p:nvPr/>
        </p:nvSpPr>
        <p:spPr>
          <a:xfrm>
            <a:off x="3415862" y="5412828"/>
            <a:ext cx="4992414" cy="724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600" err="1">
              <a:solidFill>
                <a:schemeClr val="tx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8FCC954-B9F3-7B08-1928-69AD90496F86}"/>
              </a:ext>
            </a:extLst>
          </p:cNvPr>
          <p:cNvSpPr txBox="1"/>
          <p:nvPr/>
        </p:nvSpPr>
        <p:spPr>
          <a:xfrm>
            <a:off x="2585545" y="5551327"/>
            <a:ext cx="6589986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ctr">
              <a:buNone/>
            </a:pPr>
            <a:r>
              <a:rPr lang="fr-CH" sz="1700"/>
              <a:t>Investissements directs en provenance de l’étranger </a:t>
            </a:r>
            <a:br>
              <a:rPr lang="fr-CH" sz="1700"/>
            </a:br>
            <a:r>
              <a:rPr lang="fr-CH" sz="1700"/>
              <a:t>(capitaux rapportés au PIB)</a:t>
            </a:r>
          </a:p>
          <a:p>
            <a:endParaRPr lang="fr-CH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49D93CF-05C9-C0FD-3075-384F1CF0FDEA}"/>
              </a:ext>
            </a:extLst>
          </p:cNvPr>
          <p:cNvSpPr txBox="1"/>
          <p:nvPr/>
        </p:nvSpPr>
        <p:spPr>
          <a:xfrm>
            <a:off x="334800" y="1545021"/>
            <a:ext cx="784830" cy="3767958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indent="0" algn="ctr">
              <a:buNone/>
            </a:pPr>
            <a:r>
              <a:rPr lang="fr-CH" sz="1700"/>
              <a:t>Investissements directs à l’étranger </a:t>
            </a:r>
            <a:br>
              <a:rPr lang="fr-CH" sz="1700"/>
            </a:br>
            <a:r>
              <a:rPr lang="fr-CH" sz="1700"/>
              <a:t>(capitaux rapportés au PIB)</a:t>
            </a:r>
          </a:p>
          <a:p>
            <a:pPr marL="0" indent="0" algn="ctr">
              <a:buNone/>
            </a:pPr>
            <a:endParaRPr lang="fr-CH" sz="1700"/>
          </a:p>
        </p:txBody>
      </p:sp>
    </p:spTree>
    <p:extLst>
      <p:ext uri="{BB962C8B-B14F-4D97-AF65-F5344CB8AC3E}">
        <p14:creationId xmlns:p14="http://schemas.microsoft.com/office/powerpoint/2010/main" val="4269904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F6FD6C-8F8D-4F5A-BDB1-C8A1FB837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9200"/>
              <a:t>La Suisse en Europe</a:t>
            </a:r>
            <a:endParaRPr lang="fr-CH" sz="9200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8260811-DCF2-2CF8-A495-B238A52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608D-A420-4172-AA44-7EF09779052A}" type="datetime4">
              <a:rPr lang="fr-CH" noProof="0" smtClean="0"/>
              <a:t>24 mars 2026</a:t>
            </a:fld>
            <a:endParaRPr lang="fr-CH" noProof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B4ACDE1-028C-76E2-4A4F-46C7EC977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fr-CH" noProof="0" smtClean="0"/>
              <a:pPr/>
              <a:t>8</a:t>
            </a:fld>
            <a:endParaRPr lang="fr-CH" noProof="0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2C5E6F5D-094A-EE4E-EFFD-BC91E8339072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/>
              <a:t>25 mars 2026</a:t>
            </a:r>
            <a:endParaRPr lang="fr-CH" noProof="0"/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3ED09314-142D-8764-5527-133BF83F97D3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fr-CH" noProof="0" smtClean="0"/>
              <a:pPr/>
              <a:t>8</a:t>
            </a:fld>
            <a:endParaRPr lang="fr-CH" noProof="0"/>
          </a:p>
        </p:txBody>
      </p:sp>
    </p:spTree>
    <p:extLst>
      <p:ext uri="{BB962C8B-B14F-4D97-AF65-F5344CB8AC3E}">
        <p14:creationId xmlns:p14="http://schemas.microsoft.com/office/powerpoint/2010/main" val="1724737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89032-C22D-1778-0803-4D322FBBE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87411FE-A7B7-51EE-D269-685425471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La Suisse en Europe</a:t>
            </a:r>
            <a:endParaRPr lang="fr-CH" noProof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196B4EE-C7A0-4D95-FB6D-F38E81CE8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1461599"/>
            <a:ext cx="5425677" cy="4659501"/>
          </a:xfrm>
        </p:spPr>
        <p:txBody>
          <a:bodyPr/>
          <a:lstStyle/>
          <a:p>
            <a:pPr marL="252000" indent="-252000">
              <a:buFont typeface="Wingdings" pitchFamily="2" charset="2"/>
              <a:buChar char="§"/>
            </a:pPr>
            <a:r>
              <a:rPr lang="fr-FR" sz="2200"/>
              <a:t>La Suisse fait partie de l’Europe – sur les plans historique, culturel, social et économique.</a:t>
            </a:r>
          </a:p>
          <a:p>
            <a:pPr marL="252000" indent="-252000">
              <a:buFont typeface="Wingdings" pitchFamily="2" charset="2"/>
              <a:buChar char="§"/>
            </a:pPr>
            <a:endParaRPr lang="fr-CH" sz="2200" noProof="0"/>
          </a:p>
          <a:p>
            <a:pPr marL="252000" indent="-252000">
              <a:buFont typeface="Wingdings" pitchFamily="2" charset="2"/>
              <a:buChar char="§"/>
            </a:pPr>
            <a:r>
              <a:rPr lang="fr-FR" sz="2200"/>
              <a:t>La Suisse a un intérêt économique majeur à entretenir des relations commerciales fiables et stables avec l’UE.</a:t>
            </a:r>
          </a:p>
          <a:p>
            <a:pPr marL="252000" indent="-252000">
              <a:buFont typeface="Wingdings" pitchFamily="2" charset="2"/>
              <a:buChar char="§"/>
            </a:pPr>
            <a:endParaRPr lang="fr-CH" sz="2200" noProof="0"/>
          </a:p>
          <a:p>
            <a:pPr marL="252000" indent="-252000">
              <a:buFont typeface="Wingdings" pitchFamily="2" charset="2"/>
              <a:buChar char="§"/>
            </a:pPr>
            <a:r>
              <a:rPr lang="fr-FR" sz="2200"/>
              <a:t>L’UE est et restera le principal partenaire commercial de la Suisse.</a:t>
            </a:r>
            <a:endParaRPr lang="de-CH" sz="2200"/>
          </a:p>
          <a:p>
            <a:pPr marL="252000" indent="-252000">
              <a:buFont typeface="Wingdings" pitchFamily="2" charset="2"/>
              <a:buChar char="§"/>
            </a:pPr>
            <a:endParaRPr lang="fr-CH" sz="2200" noProof="0"/>
          </a:p>
          <a:p>
            <a:pPr marL="252000" indent="-252000">
              <a:buFont typeface="Wingdings" pitchFamily="2" charset="2"/>
              <a:buChar char="§"/>
            </a:pPr>
            <a:r>
              <a:rPr lang="fr-FR" sz="2200"/>
              <a:t>Les mesures protectionnistes de l’UE nous affectent directement.</a:t>
            </a:r>
          </a:p>
          <a:p>
            <a:pPr marL="252000" indent="-252000">
              <a:buFont typeface="Wingdings" pitchFamily="2" charset="2"/>
              <a:buChar char="§"/>
            </a:pPr>
            <a:endParaRPr lang="fr-CH" sz="2200" noProof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62CF6C3-0442-1016-20F7-EE656CECC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3CBF-DE8F-4095-8F99-BEF6C869B4E0}" type="datetime4">
              <a:rPr lang="fr-CH" noProof="0" smtClean="0"/>
              <a:pPr/>
              <a:t>24 mars 2026</a:t>
            </a:fld>
            <a:endParaRPr lang="fr-CH" noProof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4D7C2F-03CC-6664-F1A9-F23506499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fr-CH" noProof="0" smtClean="0"/>
              <a:pPr/>
              <a:t>9</a:t>
            </a:fld>
            <a:endParaRPr lang="fr-CH" noProof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CD6C7DB1-D6A8-1255-5A70-3F1622AC4690}"/>
              </a:ext>
            </a:extLst>
          </p:cNvPr>
          <p:cNvSpPr txBox="1"/>
          <p:nvPr/>
        </p:nvSpPr>
        <p:spPr>
          <a:xfrm rot="16200000">
            <a:off x="10584666" y="5070569"/>
            <a:ext cx="2916128" cy="1923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fr-CH" sz="800" noProof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Quelle: Getty Images</a:t>
            </a:r>
          </a:p>
        </p:txBody>
      </p:sp>
      <p:pic>
        <p:nvPicPr>
          <p:cNvPr id="11" name="Bildplatzhalter 10" descr="Ein Bild, das Screenshot enthält.&#10;&#10;KI-generierte Inhalte können fehlerhaft sein.">
            <a:extLst>
              <a:ext uri="{FF2B5EF4-FFF2-40B4-BE49-F238E27FC236}">
                <a16:creationId xmlns:a16="http://schemas.microsoft.com/office/drawing/2014/main" id="{60437A59-A64E-606A-E436-4C4BA98ABE6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pattFill prst="lgCheck">
            <a:fgClr>
              <a:prstClr val="white">
                <a:lumMod val="85000"/>
              </a:prstClr>
            </a:fgClr>
            <a:bgClr>
              <a:prstClr val="white"/>
            </a:bgClr>
          </a:pattFill>
        </p:spPr>
      </p:pic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7F2D944C-D19C-DAB7-A131-05D7A025933E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/>
              <a:t>25 mars 2026</a:t>
            </a:r>
            <a:endParaRPr lang="fr-CH" noProof="0">
              <a:solidFill>
                <a:schemeClr val="tx1"/>
              </a:solidFill>
            </a:endParaRP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DCFFE2E1-726A-6BC5-261E-2811EAD23A04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fr-CH" noProof="0" smtClean="0"/>
              <a:pPr/>
              <a:t>9</a:t>
            </a:fld>
            <a:endParaRPr lang="fr-CH" noProof="0"/>
          </a:p>
        </p:txBody>
      </p:sp>
    </p:spTree>
    <p:extLst>
      <p:ext uri="{BB962C8B-B14F-4D97-AF65-F5344CB8AC3E}">
        <p14:creationId xmlns:p14="http://schemas.microsoft.com/office/powerpoint/2010/main" val="331638562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economie suisse">
      <a:dk1>
        <a:sysClr val="windowText" lastClr="000000"/>
      </a:dk1>
      <a:lt1>
        <a:sysClr val="window" lastClr="FFFFFF"/>
      </a:lt1>
      <a:dk2>
        <a:srgbClr val="6F6F6F"/>
      </a:dk2>
      <a:lt2>
        <a:srgbClr val="E6E6E6"/>
      </a:lt2>
      <a:accent1>
        <a:srgbClr val="EA5841"/>
      </a:accent1>
      <a:accent2>
        <a:srgbClr val="FF9C3F"/>
      </a:accent2>
      <a:accent3>
        <a:srgbClr val="00B56A"/>
      </a:accent3>
      <a:accent4>
        <a:srgbClr val="87B2FF"/>
      </a:accent4>
      <a:accent5>
        <a:srgbClr val="E088F6"/>
      </a:accent5>
      <a:accent6>
        <a:srgbClr val="4A0078"/>
      </a:accent6>
      <a:hlink>
        <a:srgbClr val="000000"/>
      </a:hlink>
      <a:folHlink>
        <a:srgbClr val="000000"/>
      </a:folHlink>
    </a:clrScheme>
    <a:fontScheme name="economie suisse arial">
      <a:majorFont>
        <a:latin typeface="Arial Nova Light"/>
        <a:ea typeface=""/>
        <a:cs typeface=""/>
      </a:majorFont>
      <a:minorFont>
        <a:latin typeface="Arial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 economie suisse DE V3.1.potx" id="{FF4C41BA-B55B-4548-AD60-30863223AEDA}" vid="{C1C95284-57F3-46F4-B884-AE89E9A6C7FB}"/>
    </a:ext>
  </a:extLst>
</a:theme>
</file>

<file path=ppt/theme/theme2.xml><?xml version="1.0" encoding="utf-8"?>
<a:theme xmlns:a="http://schemas.openxmlformats.org/drawingml/2006/main" name="Office Theme">
  <a:themeElements>
    <a:clrScheme name="economie suisse">
      <a:dk1>
        <a:sysClr val="windowText" lastClr="000000"/>
      </a:dk1>
      <a:lt1>
        <a:sysClr val="window" lastClr="FFFFFF"/>
      </a:lt1>
      <a:dk2>
        <a:srgbClr val="6F6F6F"/>
      </a:dk2>
      <a:lt2>
        <a:srgbClr val="E6E6E6"/>
      </a:lt2>
      <a:accent1>
        <a:srgbClr val="EA5841"/>
      </a:accent1>
      <a:accent2>
        <a:srgbClr val="FF9C3F"/>
      </a:accent2>
      <a:accent3>
        <a:srgbClr val="00B56A"/>
      </a:accent3>
      <a:accent4>
        <a:srgbClr val="87B2FF"/>
      </a:accent4>
      <a:accent5>
        <a:srgbClr val="E088F6"/>
      </a:accent5>
      <a:accent6>
        <a:srgbClr val="4A0078"/>
      </a:accent6>
      <a:hlink>
        <a:srgbClr val="000000"/>
      </a:hlink>
      <a:folHlink>
        <a:srgbClr val="000000"/>
      </a:folHlink>
    </a:clrScheme>
    <a:fontScheme name="economie suisse arial">
      <a:majorFont>
        <a:latin typeface="Arial Nova Light"/>
        <a:ea typeface=""/>
        <a:cs typeface=""/>
      </a:majorFont>
      <a:minorFont>
        <a:latin typeface="Arial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nomie suisse">
      <a:dk1>
        <a:sysClr val="windowText" lastClr="000000"/>
      </a:dk1>
      <a:lt1>
        <a:sysClr val="window" lastClr="FFFFFF"/>
      </a:lt1>
      <a:dk2>
        <a:srgbClr val="6F6F6F"/>
      </a:dk2>
      <a:lt2>
        <a:srgbClr val="E6E6E6"/>
      </a:lt2>
      <a:accent1>
        <a:srgbClr val="EA5841"/>
      </a:accent1>
      <a:accent2>
        <a:srgbClr val="FF9C3F"/>
      </a:accent2>
      <a:accent3>
        <a:srgbClr val="00B56A"/>
      </a:accent3>
      <a:accent4>
        <a:srgbClr val="87B2FF"/>
      </a:accent4>
      <a:accent5>
        <a:srgbClr val="E088F6"/>
      </a:accent5>
      <a:accent6>
        <a:srgbClr val="4A0078"/>
      </a:accent6>
      <a:hlink>
        <a:srgbClr val="000000"/>
      </a:hlink>
      <a:folHlink>
        <a:srgbClr val="000000"/>
      </a:folHlink>
    </a:clrScheme>
    <a:fontScheme name="economie suisse arial">
      <a:majorFont>
        <a:latin typeface="Arial Nova Light"/>
        <a:ea typeface=""/>
        <a:cs typeface=""/>
      </a:majorFont>
      <a:minorFont>
        <a:latin typeface="Arial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6AFA853-E466-4184-935B-DEF5FB47B2E5}">
  <we:reference id="e765dd0b-6697-44aa-9025-1ce65686c598" version="3.7.0.0" store="EXCatalog" storeType="EXCatalog"/>
  <we:alternateReferences>
    <we:reference id="WA104380519" version="3.7.0.0" store="de-DE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ktenzeichen xmlns="7f707e96-1f10-4a6c-ae52-3ad34ac89802">101-01/26.023/APK--CPE</Aktenzeichen>
    <Klassifizierung xmlns="7f707e96-1f10-4a6c-ae52-3ad34ac89802">INTERN--INTERNE</Klassifizierung>
    <Teildossier xmlns="7f707e96-1f10-4a6c-ae52-3ad34ac89802">Anhörungen -- Auditions</Teildossier>
    <e-parl xmlns="7f707e96-1f10-4a6c-ae52-3ad34ac89802">true</e-parl>
    <Autor xmlns="7f707e96-1f10-4a6c-ae52-3ad34ac89802">Economisuisse</Autor>
    <Dokumentendatum xmlns="7f707e96-1f10-4a6c-ae52-3ad34ac89802">2026-03-24T23:00:00+00:00</Dokumentendatum>
    <Anzeigesprachen xmlns="7f707e96-1f10-4a6c-ae52-3ad34ac89802">
      <Value>fr</Value>
    </Anzeigesprachen>
    <Dokumententyp xmlns="7f707e96-1f10-4a6c-ae52-3ad34ac89802">Unterlagen Dritter--Documents émanant de tiers</Dokumententyp>
    <Entklassifizierungsvermerk xmlns="7f707e96-1f10-4a6c-ae52-3ad34ac89802" xsi:nil="true"/>
    <TeildossierZusatz xmlns="7f707e96-1f10-4a6c-ae52-3ad34ac8980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arlDocEparl" ma:contentTypeID="0x010100F71585DFDA751D469ADC5A68BF7DD0BA0100A5783CB89D907D438DB10C6F5B6CE298" ma:contentTypeVersion="12" ma:contentTypeDescription="Ein neues Dokument erstellen." ma:contentTypeScope="" ma:versionID="8fc202970ed3d7b0c1951ab0bf807087">
  <xsd:schema xmlns:xsd="http://www.w3.org/2001/XMLSchema" xmlns:xs="http://www.w3.org/2001/XMLSchema" xmlns:p="http://schemas.microsoft.com/office/2006/metadata/properties" xmlns:ns2="7f707e96-1f10-4a6c-ae52-3ad34ac89802" targetNamespace="http://schemas.microsoft.com/office/2006/metadata/properties" ma:root="true" ma:fieldsID="6ea58144b2362a816352039280fa3a46" ns2:_="">
    <xsd:import namespace="7f707e96-1f10-4a6c-ae52-3ad34ac89802"/>
    <xsd:element name="properties">
      <xsd:complexType>
        <xsd:sequence>
          <xsd:element name="documentManagement">
            <xsd:complexType>
              <xsd:all>
                <xsd:element ref="ns2:Teildossier" minOccurs="0"/>
                <xsd:element ref="ns2:TeildossierZusatz" minOccurs="0"/>
                <xsd:element ref="ns2:Dokumentendatum"/>
                <xsd:element ref="ns2:Klassifizierung" minOccurs="0"/>
                <xsd:element ref="ns2:Dokumententyp"/>
                <xsd:element ref="ns2:Anzeigesprachen" minOccurs="0"/>
                <xsd:element ref="ns2:Autor"/>
                <xsd:element ref="ns2:Aktenzeichen" minOccurs="0"/>
                <xsd:element ref="ns2:e-parl" minOccurs="0"/>
                <xsd:element ref="ns2:Entklassifizierungsvermer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707e96-1f10-4a6c-ae52-3ad34ac89802" elementFormDefault="qualified">
    <xsd:import namespace="http://schemas.microsoft.com/office/2006/documentManagement/types"/>
    <xsd:import namespace="http://schemas.microsoft.com/office/infopath/2007/PartnerControls"/>
    <xsd:element name="Teildossier" ma:index="5" nillable="true" ma:displayName="Teildossier--Sous-dossier" ma:default="" ma:internalName="Teildossier" ma:readOnly="false">
      <xsd:simpleType>
        <xsd:union memberTypes="dms:Text">
          <xsd:simpleType>
            <xsd:restriction base="dms:Choice">
              <xsd:enumeration value="Anträge, Fahnen--Propositions, dépliants"/>
              <xsd:enumeration value="Berichte--Rapports"/>
              <xsd:enumeration value="Dokumentation (alle Dokumente)--Documentation (tous les documents)"/>
              <xsd:enumeration value="Nicht sitzungsbezogene Unterlagen--Documents non liés à une séance particulière"/>
              <xsd:enumeration value="Protokolle--Procès-verbaux"/>
            </xsd:restriction>
          </xsd:simpleType>
        </xsd:union>
      </xsd:simpleType>
    </xsd:element>
    <xsd:element name="TeildossierZusatz" ma:index="6" nillable="true" ma:displayName="Teildossier-Zusatz--Supplément au sous-dossier" ma:default="" ma:internalName="TeildossierZusatz" ma:readOnly="false">
      <xsd:simpleType>
        <xsd:union memberTypes="dms:Text">
          <xsd:simpleType>
            <xsd:restriction base="dms:Choice">
              <xsd:enumeration value="1. Berichts- und Erlassentwurf / Stellungnahme des Bundesrates--Avant-projet de rapport et d'acte législatif / Prise de position du Conseil fédéral"/>
              <xsd:enumeration value="1. Botschaft des Bundesrates--Message du Conseil fédéral"/>
              <xsd:enumeration value="1. Text der Petition / Stellungnahme des Departements--Texte de la pétition / Prise de position du département"/>
              <xsd:enumeration value="1. Text der Standes- / parlamentarischen Initiative--Texte de l'initiaitve parlementaire/cantonale"/>
              <xsd:enumeration value="1. Text des Vorstosses--Texte de l'intervention"/>
              <xsd:enumeration value="10. Vernehmlassung--Consultation"/>
              <xsd:enumeration value="2. Fahnen und Anträge--Dépliants et propositions"/>
              <xsd:enumeration value="3. Verhandlungen der Räte und Kommissionen--Délibérations des Conseils et Commissions"/>
              <xsd:enumeration value="4. Parlamentarische Vorstösse und Initiativen / Verwandte Geschäfte--Interventions et initiatives parlementaires / objets apparentés"/>
              <xsd:enumeration value="5. Rechtsgrundlagen--Bases légales"/>
              <xsd:enumeration value="6. Berichte--Rapports"/>
              <xsd:enumeration value="7. Korrespondenzen--Correspondences"/>
              <xsd:enumeration value="8. Literatur--Littérature"/>
              <xsd:enumeration value="9. Weitere Unterlagen--Autres documents"/>
            </xsd:restriction>
          </xsd:simpleType>
        </xsd:union>
      </xsd:simpleType>
    </xsd:element>
    <xsd:element name="Dokumentendatum" ma:index="7" ma:displayName="Dok.datum--Date du doc." ma:default="[today]" ma:format="DateOnly" ma:internalName="Dokumentendatum" ma:readOnly="false">
      <xsd:simpleType>
        <xsd:restriction base="dms:DateTime"/>
      </xsd:simpleType>
    </xsd:element>
    <xsd:element name="Klassifizierung" ma:index="8" nillable="true" ma:displayName="Klassifizierung--Classification" ma:default="INTERN--INTERNE" ma:internalName="Klassifizierung" ma:readOnly="false">
      <xsd:simpleType>
        <xsd:restriction base="dms:Choice">
          <xsd:enumeration value=""/>
          <xsd:enumeration value="INTERN--INTERNE"/>
          <xsd:enumeration value="VERTRAULICH--CONFIDENTIEL"/>
          <xsd:enumeration value="GEHEIM--SECRET"/>
        </xsd:restriction>
      </xsd:simpleType>
    </xsd:element>
    <xsd:element name="Dokumententyp" ma:index="9" ma:displayName="Dokumententyp--Type de document" ma:format="Dropdown" ma:internalName="Dokumententyp" ma:readOnly="false">
      <xsd:simpleType>
        <xsd:restriction base="dms:Choice">
          <xsd:enumeration value="Sitzungseinladung--Invitation séance"/>
          <xsd:enumeration value="Protokoll--Procès-verbal"/>
          <xsd:enumeration value="Kommissionsprotokoll--PV-Commission"/>
          <xsd:enumeration value="Korrespondenz--Correspondance"/>
          <xsd:enumeration value="Medienmitteilung--Communiqué de presse"/>
          <xsd:enumeration value="Drehbuch--Scénario"/>
          <xsd:enumeration value="Unterlagen der Bundesverwaltung--Documents émanant de l'admin. fédérale"/>
          <xsd:enumeration value="Unterlagen Dritter--Documents émanant de tiers"/>
          <xsd:enumeration value="Unterlagen der PVK--Documents émanant du CPA"/>
          <xsd:enumeration value="Bericht--Rapport"/>
          <xsd:enumeration value="Bericht des Bundesrates--Rapport du Conseil fédéral"/>
          <xsd:enumeration value="Arbeitspapier--Document de travail"/>
          <xsd:enumeration value="Dokumentation--Documentation"/>
          <xsd:enumeration value="Dokumentationsverzeichnis--Liste de documents"/>
          <xsd:enumeration value="Antrag--Proposition"/>
          <xsd:enumeration value="Fahne--Dépliant"/>
          <xsd:enumeration value="Vorstoss--Intervention"/>
          <xsd:enumeration value="Fragen, Antworten--Questions, réponses"/>
          <xsd:enumeration value="Stellungnahme--Prise de position"/>
          <xsd:enumeration value="Empfehlung--Recommandation"/>
          <xsd:enumeration value="Präsentation--Présentation"/>
          <xsd:enumeration value="Publikation--Publication"/>
          <xsd:enumeration value="Vertrag--Contrat"/>
          <xsd:enumeration value="Bestellung--Commande"/>
          <xsd:enumeration value="Auftrag--Mandat"/>
          <xsd:enumeration value="Offerte--Soumission"/>
          <xsd:enumeration value="Planung--Planification"/>
          <xsd:enumeration value="Programm--Programme"/>
          <xsd:enumeration value="Botschaft--Message"/>
          <xsd:enumeration value="Rede--Discours"/>
          <xsd:enumeration value="Weisungen--Instructions"/>
          <xsd:enumeration value="Rechnung--Facture"/>
          <xsd:enumeration value="Baupläne--Plans constructions et aménagement"/>
          <xsd:enumeration value="Presseschau--Revue de presse"/>
          <xsd:enumeration value="Tagesordnung--Ordre du jour"/>
          <xsd:enumeration value="Fragestunde--Heure des questions"/>
          <xsd:enumeration value="Rednerliste--Liste des orateurs"/>
          <xsd:enumeration value="Schlussabstimmungstext--Texte pour le vote final"/>
          <xsd:enumeration value="Bericht in Erfüllung des Vorstosses--Rapport en réponse à l'intervention"/>
          <xsd:enumeration value="Vorabpublikation--Prépublication"/>
          <xsd:enumeration value="Vorabpublikation Pa.Iv.--Prépublication iv.pa."/>
          <xsd:enumeration value="Parl. Vorstösse--Interventions parlementaires"/>
          <xsd:enumeration value="Eingereichte Vorstösse--Interventions déposées"/>
        </xsd:restriction>
      </xsd:simpleType>
    </xsd:element>
    <xsd:element name="Anzeigesprachen" ma:index="10" nillable="true" ma:displayName="Anzeigesprachen--Langue d'affichage" ma:default="" ma:internalName="Anzeigesprache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"/>
                    <xsd:enumeration value="fr"/>
                    <xsd:enumeration value="it"/>
                  </xsd:restriction>
                </xsd:simpleType>
              </xsd:element>
            </xsd:sequence>
          </xsd:extension>
        </xsd:complexContent>
      </xsd:complexType>
    </xsd:element>
    <xsd:element name="Autor" ma:index="11" ma:displayName="AutorIn--Auteur" ma:internalName="Autor" ma:readOnly="false">
      <xsd:simpleType>
        <xsd:restriction base="dms:Text"/>
      </xsd:simpleType>
    </xsd:element>
    <xsd:element name="Aktenzeichen" ma:index="12" nillable="true" ma:displayName="Aktenzeichen--Référence" ma:internalName="Aktenzeichen" ma:readOnly="false">
      <xsd:simpleType>
        <xsd:restriction base="dms:Text"/>
      </xsd:simpleType>
    </xsd:element>
    <xsd:element name="e-parl" ma:index="13" nillable="true" ma:displayName="e-parl" ma:internalName="e_x002d_parl" ma:readOnly="false">
      <xsd:simpleType>
        <xsd:restriction base="dms:Boolean"/>
      </xsd:simpleType>
    </xsd:element>
    <xsd:element name="Entklassifizierungsvermerk" ma:index="14" nillable="true" ma:displayName="Entklassifizierungsvermerk--Note de déclassification" ma:internalName="Entklassifizierungsvermerk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Inhaltstyp"/>
        <xsd:element ref="dc:title" maxOccurs="1" ma:index="2" ma:displayName="Dokumententitel--Titre du documen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e-parl Publishing - ItemAdding</Name>
    <Synchronization>Synchronous</Synchronization>
    <Type>1</Type>
    <SequenceNumber>12101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ItemUpdating</Name>
    <Synchronization>Synchronous</Synchronization>
    <Type>2</Type>
    <SequenceNumber>12102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ItemDeleting</Name>
    <Synchronization>Synchronous</Synchronization>
    <Type>3</Type>
    <SequenceNumber>12103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ItemFileMoving</Name>
    <Synchronization>Synchronous</Synchronization>
    <Type>9</Type>
    <SequenceNumber>12104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ItemCheckingOut</Name>
    <Synchronization>Synchronous</Synchronization>
    <Type>5</Type>
    <SequenceNumber>12105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ItemAdded</Name>
    <Synchronization>Asynchronous</Synchronization>
    <Type>10001</Type>
    <SequenceNumber>12106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ItemUpdated</Name>
    <Synchronization>Asynchronous</Synchronization>
    <Type>10002</Type>
    <SequenceNumber>12107</SequenceNumber>
    <Url/>
    <Assembly>Parl.Dms.Core, Version=1.0.0.0, Culture=neutral, PublicKeyToken=ffce76bc17c21d60</Assembly>
    <Class>Parl.Dms.Core.eparl.ContentTypeEventReceiver</Class>
    <Data/>
    <Filter/>
  </Receiver>
  <Receiver>
    <Name>ItemUpdating ArchiveDocumentReceiver</Name>
    <Synchronization>Synchronous</Synchronization>
    <Type>2</Type>
    <SequenceNumber>3000</SequenceNumber>
    <Url/>
    <Assembly>Parl.Dms.Core, Version=1.0.0.0, Culture=neutral, PublicKeyToken=ffce76bc17c21d60</Assembly>
    <Class>Parl.Dms.Core.EventReceivers.ArchiveDocumentReceiver</Class>
    <Data/>
    <Filter/>
  </Receiver>
  <Receiver>
    <Name>ItemDeleting ArchiveDocumentReceiver</Name>
    <Synchronization>Synchronous</Synchronization>
    <Type>3</Type>
    <SequenceNumber>3000</SequenceNumber>
    <Url/>
    <Assembly>Parl.Dms.Core, Version=1.0.0.0, Culture=neutral, PublicKeyToken=ffce76bc17c21d60</Assembly>
    <Class>Parl.Dms.Core.EventReceivers.ArchiveDocumentReceiver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C27A95-7B29-4E0A-BA6A-58A7335CA3CA}">
  <ds:schemaRefs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7f707e96-1f10-4a6c-ae52-3ad34ac89802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BD2F259-CD15-4AD5-B879-15F20EE11AB3}"/>
</file>

<file path=customXml/itemProps3.xml><?xml version="1.0" encoding="utf-8"?>
<ds:datastoreItem xmlns:ds="http://schemas.openxmlformats.org/officeDocument/2006/customXml" ds:itemID="{9E36CA92-5DA6-4A2A-AAB5-4A798B72CBB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6BC8B4CF-B603-4F7B-9002-5F943E302C0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Masterfolien 2025 DE</Template>
  <TotalTime>0</TotalTime>
  <Words>928</Words>
  <Application>Microsoft Office PowerPoint</Application>
  <PresentationFormat>Breitbild</PresentationFormat>
  <Paragraphs>196</Paragraphs>
  <Slides>28</Slides>
  <Notes>22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6" baseType="lpstr">
      <vt:lpstr>Aptos</vt:lpstr>
      <vt:lpstr>Arial</vt:lpstr>
      <vt:lpstr>Arial Nova</vt:lpstr>
      <vt:lpstr>Arial Nova (Textkörper)</vt:lpstr>
      <vt:lpstr>Arial Nova Light</vt:lpstr>
      <vt:lpstr>Helvetica Now Text Light</vt:lpstr>
      <vt:lpstr>Wingdings</vt:lpstr>
      <vt:lpstr>Benutzerdefiniertes Design</vt:lpstr>
      <vt:lpstr>Appréciation globale du point de vue économique  </vt:lpstr>
      <vt:lpstr>PowerPoint-Präsentation</vt:lpstr>
      <vt:lpstr>PowerPoint-Präsentation</vt:lpstr>
      <vt:lpstr>Un environnement exigeant</vt:lpstr>
      <vt:lpstr>La nation exportatrice suisse</vt:lpstr>
      <vt:lpstr>Part des exportations dans le PIB</vt:lpstr>
      <vt:lpstr>Investissements directs à l’étranger rapportés au PIB</vt:lpstr>
      <vt:lpstr>La Suisse en Europe</vt:lpstr>
      <vt:lpstr>La Suisse en Europe</vt:lpstr>
      <vt:lpstr>La Suisse en Europe</vt:lpstr>
      <vt:lpstr>L’UE en tant que partenaire commercial de la Suisse</vt:lpstr>
      <vt:lpstr>L’UE est et restera notre principal partenaire commercial</vt:lpstr>
      <vt:lpstr>Volume des échanges: plus de 50% avec l’UE</vt:lpstr>
      <vt:lpstr>Marché du travail:  la pyramide des âges est déterminante</vt:lpstr>
      <vt:lpstr>Part de la population active en Suisse</vt:lpstr>
      <vt:lpstr>Nous avons besoin des meilleurs talents du monde</vt:lpstr>
      <vt:lpstr>L’hôtellerie dépend de la main-d’œuvre en provenance de l’UE</vt:lpstr>
      <vt:lpstr>Les Bilatérales:  accès optimal au marché pour les exportateurs suisses</vt:lpstr>
      <vt:lpstr>L’accord ARM est précieux pour l’industrie</vt:lpstr>
      <vt:lpstr>Bilatérales:  reprise dynamique du droit</vt:lpstr>
      <vt:lpstr>La reprise dynamique du droit est gérable</vt:lpstr>
      <vt:lpstr>Un problème en grande partie d’origine interne</vt:lpstr>
      <vt:lpstr>Relations avec l’UE: options pour la Suisse</vt:lpstr>
      <vt:lpstr>Ne surestimons pas notre poids</vt:lpstr>
      <vt:lpstr>Il n’y a pas d’alternative équivalente aux Bilatérales</vt:lpstr>
      <vt:lpstr>PowerPoint-Präsentation</vt:lpstr>
      <vt:lpstr>«If we’re not at the table, we’re on the menu»  Mark Carney, Premier ministre du Canada</vt:lpstr>
      <vt:lpstr>Merci beaucoup pour votre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2026-03-25 Präsentation Wirtschaft Economisuisse F</dc:title>
  <dc:creator>Nicola Sollberger</dc:creator>
  <dc:description>erstellt durch Vorlagenbauer.ch</dc:description>
  <cp:lastModifiedBy>Gruber Petra PARL INT</cp:lastModifiedBy>
  <cp:revision>2</cp:revision>
  <cp:lastPrinted>2026-03-19T13:37:55Z</cp:lastPrinted>
  <dcterms:created xsi:type="dcterms:W3CDTF">2025-10-13T14:18:26Z</dcterms:created>
  <dcterms:modified xsi:type="dcterms:W3CDTF">2026-03-24T14:15:15Z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0x010100F71585DFDA751D469ADC5A68BF7DD0BA0100A5783CB89D907D438DB10C6F5B6CE298</vt:lpwstr>
  </property>
  <property fmtid="{D5CDD505-2E9C-101B-9397-08002B2CF9AE}" pid="3" name="MediaServiceImageTags">
    <vt:lpwstr/>
  </property>
  <property fmtid="{D5CDD505-2E9C-101B-9397-08002B2CF9AE}" pid="4" name="Anzeigesprachen--Langue d'affichage">
    <vt:lpwstr/>
  </property>
</Properties>
</file>