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  <p:sldMasterId id="2147483649" r:id="rId6"/>
  </p:sldMasterIdLst>
  <p:notesMasterIdLst>
    <p:notesMasterId r:id="rId14"/>
  </p:notesMasterIdLst>
  <p:handoutMasterIdLst>
    <p:handoutMasterId r:id="rId15"/>
  </p:handoutMasterIdLst>
  <p:sldIdLst>
    <p:sldId id="256" r:id="rId7"/>
    <p:sldId id="448" r:id="rId8"/>
    <p:sldId id="451" r:id="rId9"/>
    <p:sldId id="452" r:id="rId10"/>
    <p:sldId id="464" r:id="rId11"/>
    <p:sldId id="457" r:id="rId12"/>
    <p:sldId id="468" r:id="rId13"/>
  </p:sldIdLst>
  <p:sldSz cx="12192000" cy="6858000"/>
  <p:notesSz cx="9929813" cy="6797675"/>
  <p:defaultTextStyle>
    <a:defPPr>
      <a:defRPr lang="en-CA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00FF"/>
    <a:srgbClr val="0000FF"/>
    <a:srgbClr val="FF66FF"/>
    <a:srgbClr val="FF9900"/>
    <a:srgbClr val="33CC33"/>
    <a:srgbClr val="996600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6504" autoAdjust="0"/>
  </p:normalViewPr>
  <p:slideViewPr>
    <p:cSldViewPr>
      <p:cViewPr>
        <p:scale>
          <a:sx n="95" d="100"/>
          <a:sy n="95" d="100"/>
        </p:scale>
        <p:origin x="18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0AD1A68-0503-454C-8BBE-7E5BEE14420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"/>
            <a:ext cx="4301226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E75436B-F7DD-495C-8D68-FEECB1B7356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5416" y="4"/>
            <a:ext cx="43028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869DA7A0-BE75-4461-8E8F-CC5D5F041E2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7"/>
            <a:ext cx="4301226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E2F5236D-734D-47C3-BA3D-4CFEB831BB4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5416" y="6456367"/>
            <a:ext cx="43028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4E1495B-D5CD-4A79-8ABC-9093C87751E8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4075F7E0-BCC2-4788-BD9A-E2479439391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"/>
            <a:ext cx="4301226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086FCE6A-61AB-4A5F-B1BF-12C25358364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5416" y="4"/>
            <a:ext cx="43028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2536822D-A69A-40BD-982E-34A8EDB51A6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8750" y="509588"/>
            <a:ext cx="4532313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3A21DC7F-CB82-4104-BF15-0EBC6F62EEA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348" y="3228978"/>
            <a:ext cx="7945122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fr-FR" noProof="0"/>
              <a:t>Click to edit Master text styles</a:t>
            </a:r>
          </a:p>
          <a:p>
            <a:pPr lvl="1"/>
            <a:r>
              <a:rPr lang="de-CH" altLang="fr-FR" noProof="0"/>
              <a:t>Second level</a:t>
            </a:r>
          </a:p>
          <a:p>
            <a:pPr lvl="2"/>
            <a:r>
              <a:rPr lang="de-CH" altLang="fr-FR" noProof="0"/>
              <a:t>Third level</a:t>
            </a:r>
          </a:p>
          <a:p>
            <a:pPr lvl="3"/>
            <a:r>
              <a:rPr lang="de-CH" altLang="fr-FR" noProof="0"/>
              <a:t>Fourth level</a:t>
            </a:r>
          </a:p>
          <a:p>
            <a:pPr lvl="4"/>
            <a:r>
              <a:rPr lang="de-CH" altLang="fr-FR" noProof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A988EC7E-8826-4992-94DE-6C1FFD07A69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7"/>
            <a:ext cx="4301226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2311AD34-964A-4E23-ABCA-4675ECB978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5416" y="6456367"/>
            <a:ext cx="43028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F5B7C99-5660-4232-A391-E80AFE483FFB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663407AF-D290-404E-B03F-BBF2D572FD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12993A1-A817-4E6A-B799-299400676FC3}" type="slidenum">
              <a:rPr lang="de-CH" altLang="fr-FR" smtClean="0"/>
              <a:pPr>
                <a:spcBef>
                  <a:spcPct val="0"/>
                </a:spcBef>
              </a:pPr>
              <a:t>1</a:t>
            </a:fld>
            <a:endParaRPr lang="de-CH" altLang="fr-FR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297A34C-2D8C-450D-A6C0-8418BB8C36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9588"/>
            <a:ext cx="4532313" cy="2549525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0C8EA022-EDF3-48CC-8AF3-3C8ABDC0C5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CH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D4F43-82FD-72A2-827D-BA0224901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2768CCCE-7257-1B9D-BD38-21B24542D6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25E7B28-0585-433D-BDE3-29BF356A0ED7}" type="slidenum">
              <a:rPr lang="de-CH" altLang="fr-FR" smtClean="0"/>
              <a:pPr>
                <a:spcBef>
                  <a:spcPct val="0"/>
                </a:spcBef>
              </a:pPr>
              <a:t>2</a:t>
            </a:fld>
            <a:endParaRPr lang="de-CH" altLang="fr-FR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E8C9BF1E-39FD-93EB-15C9-3242365EA2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9588"/>
            <a:ext cx="4532313" cy="2549525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6D1BE736-957B-A961-DBA2-5071479CE6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CH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61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3DAE4-FB65-BC2A-2D40-0D90082B4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9C301E8A-F233-6827-4B00-A7C020EE82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25E7B28-0585-433D-BDE3-29BF356A0ED7}" type="slidenum">
              <a:rPr lang="de-CH" altLang="fr-FR" smtClean="0"/>
              <a:pPr>
                <a:spcBef>
                  <a:spcPct val="0"/>
                </a:spcBef>
              </a:pPr>
              <a:t>3</a:t>
            </a:fld>
            <a:endParaRPr lang="de-CH" altLang="fr-FR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3E61BCF7-62F1-F5EF-E2FD-3907390CE1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9588"/>
            <a:ext cx="4532313" cy="2549525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C505517-7ACD-253B-A2E9-E7A7A0CCF3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CH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516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280D5-F391-5401-6D10-ED4521CBB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C047237B-909B-87DA-B420-A99A918988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25E7B28-0585-433D-BDE3-29BF356A0ED7}" type="slidenum">
              <a:rPr lang="de-CH" altLang="fr-FR" smtClean="0"/>
              <a:pPr>
                <a:spcBef>
                  <a:spcPct val="0"/>
                </a:spcBef>
              </a:pPr>
              <a:t>4</a:t>
            </a:fld>
            <a:endParaRPr lang="de-CH" altLang="fr-FR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722977A8-AD18-E6E1-9165-90DC70D648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8287" cy="3722687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644268DA-D950-1C56-D270-88C609DB5A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CH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083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084F56-DBA5-C3EA-14D7-637E8A411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30D01981-1629-5958-D6A0-3449F9D2D3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A7A1D93-0EBE-4651-8602-E4CFB29F8642}" type="slidenum">
              <a:rPr lang="de-CH" altLang="fr-FR" smtClean="0"/>
              <a:pPr>
                <a:spcBef>
                  <a:spcPct val="0"/>
                </a:spcBef>
              </a:pPr>
              <a:t>5</a:t>
            </a:fld>
            <a:endParaRPr lang="de-CH" altLang="fr-FR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977AAC70-34AC-D0FC-04E2-FA41D84E43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8287" cy="3722687"/>
          </a:xfrm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9AF9D1E9-A266-B1F1-3BFC-2E52EB9257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CH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5972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817CCF-4609-19B1-3C74-2FE7070A2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DF72F521-B4D6-3EE0-48C2-2EEA1D82E4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25E7B28-0585-433D-BDE3-29BF356A0ED7}" type="slidenum">
              <a:rPr lang="de-CH" altLang="fr-FR" smtClean="0"/>
              <a:pPr>
                <a:spcBef>
                  <a:spcPct val="0"/>
                </a:spcBef>
              </a:pPr>
              <a:t>6</a:t>
            </a:fld>
            <a:endParaRPr lang="de-CH" altLang="fr-FR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415C84C9-C69B-912B-B672-C61AB9F1C9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8287" cy="3722687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8B925AC5-13EF-41EF-D449-9B1E380B98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CH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147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585BA-C022-471C-66FE-FA6AB7E5F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3CF178B2-A90A-BF32-4F46-E9E6009EAC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67069D6-EE1C-4CD9-AC47-263C1FD1F2E9}" type="slidenum">
              <a:rPr lang="de-CH" altLang="fr-FR" smtClean="0"/>
              <a:pPr>
                <a:spcBef>
                  <a:spcPct val="0"/>
                </a:spcBef>
              </a:pPr>
              <a:t>7</a:t>
            </a:fld>
            <a:endParaRPr lang="de-CH" altLang="fr-FR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F9067CAB-FC16-0EC8-A90E-C45E1FF173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9588"/>
            <a:ext cx="4532313" cy="2549525"/>
          </a:xfrm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92221455-9AAD-7D49-D9F5-B06F261A78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CH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671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EA6C55C-9585-4E79-AB46-1FCF4805E8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95345A-A665-4EF8-87AF-8B2BCD797A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D7E068-4E4B-4107-A3CB-AB1F801186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24A0D-1228-48B6-9479-EF0E6BE46E6C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1540375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9B593F-9E50-4E01-B5E8-B1D62A2087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97BD605-4395-40A0-A433-0BC46E3212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FDE158-E6F2-464C-B765-3614682839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98FB5-83BB-481B-A5DE-990F2151A0EC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147982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8A19C8-DBDD-4CA1-8BA6-EAE6260B88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903D39-63E5-47FD-B349-D13EFBC692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6AC872-420F-41A9-B7C2-D2BCDF96C5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78308-55C0-4CC1-8A93-FA5D05AFC68B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1220598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CDFBC6-36A5-434C-B318-5D6CF25C47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1CEF2F-21E8-4846-9877-C5D4DC8C6C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F35297-BAC4-4DB9-B8E0-CCEB2E658F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A882F-9419-4DDE-BE1A-6C1D7D38030E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1878233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839ABC-ADA2-42DA-B1D5-EC4F4EDFAB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3859E0-120F-4466-9790-35A3676ECC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6C64C9-FAA6-4069-B64E-A8F1CB232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CE2D9-C5E5-4169-B707-6F0CDFDBAC63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1499301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03EB5A-8BF0-4325-BCEB-402B7A5CD9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F4E490-DE17-4837-9E5D-7FB9245014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D48870C-8619-407C-8EF9-2226595DDF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411E1-28B8-4A78-9813-B22322BDC2CB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1576519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A091C0-3227-4E8A-981C-0F2E6832F2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B4C5EC-65E5-457F-8D62-A592729832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DB26A0-7782-40D7-AE98-219AC89DB3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AE1DA-E589-4D18-B83C-610C8873ED4D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8706288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48365B8-16D1-4D45-B068-7B354FE314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76D5B90-7775-43BA-A10A-147C1F259A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A704A07-ED66-4594-9A51-D71C4E2462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1DB1A-ED22-4528-A543-BE05C2BB6713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26013564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433907D-D8E6-49A2-8926-568D6BBB8A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253DB61-064E-458F-979F-88F655809E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A4ACB82-8AC5-4433-8F44-98DA608488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CDADF-42AC-4FE3-A59E-8AF4A1AC260A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19595479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55A4C43-86BF-4E30-A167-5E4CAB1A88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7A2C8D7-DFA3-4A04-B9C2-5ED4391DCB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0562574-D529-4089-8A41-DD553A1865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515B5-71C5-47ED-A36C-C787372A9EA7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16369691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1E973F-A81F-45B1-8EBD-0A5DB56805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779137-65BE-4BC8-A7DB-969D58F0BD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CA9B86-6A24-42AE-BCA0-F9540B88F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B64AC-488B-4A71-A2B8-984E651AEEA6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3109381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B97401-84BA-4F1B-8036-9C79517060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D0A77A-AC69-4D03-B20E-7FD584E42D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748A78-3666-4A7F-BE88-C7CEC61A1A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99307-0A4F-40D0-8D3B-4C90A8224706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2305902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DCC4AB-5D48-4E57-91C3-36FEE6E0C8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19DD8F-6103-4A66-8271-84D20ADA4E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648CCE-D846-4B72-AE0E-04DF23E303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85EF5-D5AF-4D97-A34B-B51BB4B5EB38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3302186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2F27FD2-AD07-4280-AA6A-4FDD168EA4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27B4C51-694A-41F9-8CD3-B827E7F7FA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2BCD07-6DAE-4CA0-A63F-2D02336357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0BDF2-4535-46F5-904E-E85F10FC14DA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9741469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1B1CC2-74ED-4792-AA5A-BA68BD8794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AC152B-1D31-4F2C-B1B0-FCE038ACB9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C912B1-7A52-49B5-B11F-A33F815BE6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6B792-C54F-44A4-BAEF-9974985D62EF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  <p:extLst>
      <p:ext uri="{BB962C8B-B14F-4D97-AF65-F5344CB8AC3E}">
        <p14:creationId xmlns:p14="http://schemas.microsoft.com/office/powerpoint/2010/main" val="2227218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169AAE-3076-4E6A-A3DA-F1B214EC8B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15C81F-6D53-40FF-A411-30D14B7DB4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F4A7CE8-0786-42B0-8683-8CAD8B86A9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5DE22-A838-4C98-A382-61A95A0C2520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3391803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60827C-4CEC-4A73-B512-39CC49FEA8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0B9704-7426-459B-96AE-BB934C11AF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92E507-3EEA-43BC-B307-21E7B4831B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BA99E-F0E7-4F87-8E78-D8FDB9264A4D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3096819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B2945DD-065D-45CE-AEDE-58A840C67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3E3BEE6-F3A2-4256-8BF6-8ADB632154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426787F-2B1C-421D-B715-346B01A9A7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35886-47DB-4BB7-8CE6-BD3E9FEEDEA6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3759191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A9E6DEF-E999-44A3-92FB-20E5FDAF3B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55067CF-CCD0-437B-977A-B07E9DE408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F78FE4C-3EEB-4E16-98C9-B546C26F97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07E7B-C8C8-4B75-9FD2-6D3C19BF46F0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61853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A13ED82-D9ED-4F48-94FF-476070CAB0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4B0CEE9-0673-487B-AAAB-292EB76856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BBC9F48-57FB-4694-A6C6-E74407E892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37152-DDB6-4B7B-962B-02876693EB8B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1910862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7917FC-FB62-4A32-B4B6-28439A7873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222306-DF08-4E5D-B3D5-98AC9CAB44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CDEBAE-E408-4E14-9EDD-500796F480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D0ADA-DC1B-473B-9C3B-0CECCCFEC8E4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1474383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4CB897-A6DC-4660-A055-41F3FFE855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666243-6187-439B-AB35-B7EB511810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FEC29C-6698-4F9C-8135-3C3953586B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978F1-AC2E-44C4-8ECB-0E93E13E08FE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4026007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DF47251-0B0F-476D-8704-72B100FBE6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fr-FR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710ABAA-7046-4A32-B0B8-44106D4012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fr-FR"/>
              <a:t>Click to edit Master text styles</a:t>
            </a:r>
          </a:p>
          <a:p>
            <a:pPr lvl="1"/>
            <a:r>
              <a:rPr lang="en-CA" altLang="fr-FR"/>
              <a:t>Second level</a:t>
            </a:r>
          </a:p>
          <a:p>
            <a:pPr lvl="2"/>
            <a:r>
              <a:rPr lang="en-CA" altLang="fr-FR"/>
              <a:t>Third level</a:t>
            </a:r>
          </a:p>
          <a:p>
            <a:pPr lvl="3"/>
            <a:r>
              <a:rPr lang="en-CA" altLang="fr-FR"/>
              <a:t>Fourth level</a:t>
            </a:r>
          </a:p>
          <a:p>
            <a:pPr lvl="4"/>
            <a:r>
              <a:rPr lang="en-CA" altLang="fr-FR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B18F1F4-C623-44CF-8DD8-D7C193964AB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A2EEA0-E38C-4383-863C-5020293BC0B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CA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98E9A38-6775-4414-84F7-BDF02335E39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84167" y="260350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4C580C1-14E3-4DA6-89C8-DA832084C804}" type="slidenum">
              <a:rPr lang="en-CA" altLang="fr-FR"/>
              <a:pPr>
                <a:defRPr/>
              </a:pPr>
              <a:t>‹Nr.›</a:t>
            </a:fld>
            <a:endParaRPr lang="en-CA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endSync delay="0"/>
                                  <p:childTnLst>
                                    <p:set>
                                      <p:cBhvr>
                                        <p:cTn id="6" dur="1" fill="hold">
                                          <p:endSync delay="0"/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endSync delay="0"/>
                                  <p:childTnLst>
                                    <p:set>
                                      <p:cBhvr>
                                        <p:cTn id="8" dur="1" fill="hold">
                                          <p:endSync delay="0"/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endSync delay="0"/>
                                  <p:childTnLst>
                                    <p:set>
                                      <p:cBhvr>
                                        <p:cTn id="10" dur="1" fill="hold">
                                          <p:endSync delay="0"/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endSync delay="0"/>
                                  <p:childTnLst>
                                    <p:set>
                                      <p:cBhvr>
                                        <p:cTn id="12" dur="1" fill="hold">
                                          <p:endSync delay="0"/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endSync delay="0"/>
                                  <p:childTnLst>
                                    <p:set>
                                      <p:cBhvr>
                                        <p:cTn id="14" dur="1" fill="hold">
                                          <p:endSync delay="0"/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8AE44FD-5047-4ED9-A230-208BE3D6D1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fr-FR"/>
              <a:t>Click to edit Master title style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10DEC34-418C-4326-BC41-A45BDE68BB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fr-FR"/>
              <a:t>Click to edit Master text styles</a:t>
            </a:r>
          </a:p>
          <a:p>
            <a:pPr lvl="1"/>
            <a:r>
              <a:rPr lang="de-CH" altLang="fr-FR"/>
              <a:t>Second level</a:t>
            </a:r>
          </a:p>
          <a:p>
            <a:pPr lvl="2"/>
            <a:r>
              <a:rPr lang="de-CH" altLang="fr-FR"/>
              <a:t>Third level</a:t>
            </a:r>
          </a:p>
          <a:p>
            <a:pPr lvl="3"/>
            <a:r>
              <a:rPr lang="de-CH" altLang="fr-FR"/>
              <a:t>Fourth level</a:t>
            </a:r>
          </a:p>
          <a:p>
            <a:pPr lvl="4"/>
            <a:r>
              <a:rPr lang="de-CH" altLang="fr-FR"/>
              <a:t>Fifth level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313322EA-53DE-4D75-89A3-C15249CDD53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83DF503A-AAFD-452C-8FA9-E44F9A6E6EB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CH" altLang="fr-FR"/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B49E4602-D204-4146-BD2E-CCC0C155CCB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35FB720-DC0F-4D6C-B2B0-1BFF3ACA483E}" type="slidenum">
              <a:rPr lang="de-CH" altLang="fr-FR"/>
              <a:pPr>
                <a:defRPr/>
              </a:pPr>
              <a:t>‹Nr.›</a:t>
            </a:fld>
            <a:endParaRPr lang="de-CH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endSync delay="0"/>
                                  <p:childTnLst>
                                    <p:set>
                                      <p:cBhvr>
                                        <p:cTn id="6" dur="1" fill="hold">
                                          <p:endSync delay="0"/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endSync delay="0"/>
                                  <p:childTnLst>
                                    <p:set>
                                      <p:cBhvr>
                                        <p:cTn id="8" dur="1" fill="hold">
                                          <p:endSync delay="0"/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endSync delay="0"/>
                                  <p:childTnLst>
                                    <p:set>
                                      <p:cBhvr>
                                        <p:cTn id="10" dur="1" fill="hold">
                                          <p:endSync delay="0"/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endSync delay="0"/>
                                  <p:childTnLst>
                                    <p:set>
                                      <p:cBhvr>
                                        <p:cTn id="12" dur="1" fill="hold">
                                          <p:endSync delay="0"/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endSync delay="0"/>
                                  <p:childTnLst>
                                    <p:set>
                                      <p:cBhvr>
                                        <p:cTn id="14" dur="1" fill="hold">
                                          <p:endSync delay="0"/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>
        <p:tmplLst>
          <p:tmpl lvl="1">
            <p:tnLst>
              <p:par>
                <p:cTn presetID="1" presetClass="entr" presetSubtype="0" fill="hold" nodeType="clickEffect"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endSync delay="0"/>
                  <p:childTnLst>
                    <p:set>
                      <p:cBhvr>
                        <p:cTn dur="1" fill="hold">
                          <p:endSync delay="0"/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B5A23BC-152C-4277-92D7-24D0DD215E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51384" y="1700808"/>
            <a:ext cx="11089232" cy="28098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CH" altLang="fr-FR" sz="3500" b="1" dirty="0"/>
              <a:t>Vor- und Nachteile der Botschaft des Bundesrates </a:t>
            </a:r>
            <a:br>
              <a:rPr lang="de-CH" altLang="fr-FR" sz="3500" b="1" dirty="0"/>
            </a:br>
            <a:r>
              <a:rPr lang="de-CH" altLang="fr-FR" sz="3500" b="1" dirty="0"/>
              <a:t>aus ökonomischer Sicht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4BC03AD-314E-46F4-BE84-74EC2820775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71664" y="4293096"/>
            <a:ext cx="6400800" cy="1271587"/>
          </a:xfrm>
        </p:spPr>
        <p:txBody>
          <a:bodyPr/>
          <a:lstStyle/>
          <a:p>
            <a:pPr eaLnBrk="1" hangingPunct="1">
              <a:lnSpc>
                <a:spcPct val="160000"/>
              </a:lnSpc>
            </a:pPr>
            <a:r>
              <a:rPr lang="en-US" altLang="fr-FR" sz="2000" b="1" dirty="0"/>
              <a:t>Prof. Dr. Reiner Eichenberger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fr-FR" sz="1600" b="1" dirty="0"/>
              <a:t>Universität Fribourg </a:t>
            </a:r>
            <a:r>
              <a:rPr lang="en-US" altLang="fr-FR" sz="1400" b="1" dirty="0"/>
              <a:t>und</a:t>
            </a:r>
            <a:r>
              <a:rPr lang="en-US" altLang="fr-FR" sz="1600" b="1" dirty="0"/>
              <a:t> CREMA</a:t>
            </a:r>
            <a:endParaRPr lang="de-DE" altLang="fr-FR" sz="1600" b="1" dirty="0"/>
          </a:p>
          <a:p>
            <a:pPr eaLnBrk="1" hangingPunct="1"/>
            <a:endParaRPr lang="de-CH" altLang="fr-FR" sz="18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9A611626-AD2F-08DE-0AA9-94867C650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1" y="5949280"/>
            <a:ext cx="6048375" cy="45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2" algn="ctr">
              <a:lnSpc>
                <a:spcPct val="170000"/>
              </a:lnSpc>
              <a:spcBef>
                <a:spcPct val="0"/>
              </a:spcBef>
              <a:buNone/>
            </a:pPr>
            <a:r>
              <a:rPr lang="en-US" altLang="fr-FR" sz="1600" b="1" dirty="0"/>
              <a:t>APK-</a:t>
            </a:r>
            <a:r>
              <a:rPr lang="en-US" altLang="fr-FR" sz="1600" b="1" dirty="0" err="1"/>
              <a:t>Ständerat</a:t>
            </a:r>
            <a:r>
              <a:rPr lang="en-US" altLang="fr-FR" sz="1600" b="1" dirty="0"/>
              <a:t>, Bern, 25.3.2026</a:t>
            </a:r>
            <a:endParaRPr lang="de-DE" altLang="fr-FR" sz="1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41973-659A-88BE-56BE-D99D1D15D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>
            <a:extLst>
              <a:ext uri="{FF2B5EF4-FFF2-40B4-BE49-F238E27FC236}">
                <a16:creationId xmlns:a16="http://schemas.microsoft.com/office/drawing/2014/main" id="{D1D1595D-0072-1423-22C6-050BE31329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0344" y="1412776"/>
            <a:ext cx="11089232" cy="5118292"/>
          </a:xfrm>
        </p:spPr>
        <p:txBody>
          <a:bodyPr/>
          <a:lstStyle/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1079500" algn="l"/>
                <a:tab pos="1614488" algn="l"/>
                <a:tab pos="1708150" algn="l"/>
              </a:tabLst>
            </a:pPr>
            <a:r>
              <a:rPr lang="de-CH" altLang="fr-FR" sz="2100" b="1" dirty="0">
                <a:solidFill>
                  <a:srgbClr val="0000FF"/>
                </a:solidFill>
              </a:rPr>
              <a:t>●</a:t>
            </a:r>
            <a:r>
              <a:rPr lang="de-CH" altLang="fr-FR" sz="2100" b="1" dirty="0"/>
              <a:t>  einseitig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100" b="1" dirty="0"/>
              <a:t>	-  fokussiert auf mögliche Vorteile des Abkommens, vernachlässigt Nachteile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1400" b="1" dirty="0">
                <a:solidFill>
                  <a:srgbClr val="0000FF"/>
                </a:solidFill>
              </a:rPr>
              <a:t>   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100" b="1" dirty="0">
                <a:solidFill>
                  <a:srgbClr val="0000FF"/>
                </a:solidFill>
              </a:rPr>
              <a:t>●</a:t>
            </a:r>
            <a:r>
              <a:rPr lang="de-CH" altLang="fr-FR" sz="2100" b="1" dirty="0"/>
              <a:t>  Nirvana-Ansatz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100" b="1" dirty="0"/>
              <a:t>	-  vergleicht schlechte Alternativen mit idealisierter Auslegung des Abkommens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1400" b="1" dirty="0">
                <a:solidFill>
                  <a:srgbClr val="0000FF"/>
                </a:solidFill>
              </a:rPr>
              <a:t>  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100" b="1" dirty="0">
                <a:solidFill>
                  <a:srgbClr val="0000FF"/>
                </a:solidFill>
              </a:rPr>
              <a:t>●</a:t>
            </a:r>
            <a:r>
              <a:rPr lang="de-CH" altLang="fr-FR" sz="2100" b="1" dirty="0"/>
              <a:t>  unsachlich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100" b="1" dirty="0"/>
              <a:t>	-  stellt wichtige Studien falsch dar, z.B. </a:t>
            </a:r>
            <a:r>
              <a:rPr lang="de-CH" altLang="fr-FR" sz="2100" b="1" dirty="0" err="1"/>
              <a:t>Ecoplan</a:t>
            </a:r>
            <a:r>
              <a:rPr lang="de-CH" altLang="fr-FR" sz="2100" b="1" dirty="0"/>
              <a:t> 2025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1400" b="1" dirty="0"/>
              <a:t>  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100" b="1" dirty="0">
                <a:solidFill>
                  <a:srgbClr val="0000FF"/>
                </a:solidFill>
              </a:rPr>
              <a:t>●</a:t>
            </a:r>
            <a:r>
              <a:rPr lang="de-CH" altLang="fr-FR" sz="2100" b="1" dirty="0"/>
              <a:t>  statisches Denken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100" b="1" dirty="0"/>
              <a:t>	-  verkennt Dynamik politisch-ökonomischer Prozesse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endParaRPr lang="de-CH" altLang="fr-FR" sz="2100" b="1" dirty="0"/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endParaRPr lang="de-CH" altLang="fr-FR" sz="2100" b="1" dirty="0"/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100" b="1" dirty="0"/>
              <a:t>				</a:t>
            </a:r>
          </a:p>
          <a:p>
            <a:pPr marL="0" indent="11113" eaLnBrk="1" hangingPunct="1">
              <a:spcBef>
                <a:spcPts val="0"/>
              </a:spcBef>
              <a:buNone/>
              <a:tabLst>
                <a:tab pos="1079500" algn="l"/>
                <a:tab pos="1614488" algn="l"/>
                <a:tab pos="1708150" algn="l"/>
              </a:tabLst>
            </a:pPr>
            <a:endParaRPr lang="de-CH" altLang="fr-FR" sz="2000" b="1" dirty="0"/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D8BCA5E2-508E-03CC-A715-4E3F164D057B}"/>
              </a:ext>
            </a:extLst>
          </p:cNvPr>
          <p:cNvSpPr txBox="1">
            <a:spLocks/>
          </p:cNvSpPr>
          <p:nvPr/>
        </p:nvSpPr>
        <p:spPr bwMode="auto">
          <a:xfrm>
            <a:off x="119336" y="6531068"/>
            <a:ext cx="11881320" cy="326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CA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buNone/>
            </a:pPr>
            <a:r>
              <a:rPr lang="en-CA" altLang="fr-FR" sz="1200" dirty="0"/>
              <a:t>   										     © Reiner Eichenberger	             </a:t>
            </a:r>
            <a:fld id="{3FBE24DC-93D7-4153-8D04-CBD78B36149F}" type="slidenum">
              <a:rPr lang="en-CA" altLang="fr-FR" sz="1200" smtClean="0"/>
              <a:pPr algn="l">
                <a:spcBef>
                  <a:spcPct val="0"/>
                </a:spcBef>
                <a:buNone/>
              </a:pPr>
              <a:t>2</a:t>
            </a:fld>
            <a:endParaRPr lang="en-CA" altLang="fr-FR" sz="12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3A5FDF-3DFB-1DF6-8E47-0F68EE728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344" y="188640"/>
            <a:ext cx="9433048" cy="1008071"/>
          </a:xfrm>
        </p:spPr>
        <p:txBody>
          <a:bodyPr/>
          <a:lstStyle/>
          <a:p>
            <a:pPr algn="l"/>
            <a:r>
              <a:rPr lang="de-CH" sz="3200" b="1" u="sng" dirty="0"/>
              <a:t>Kurzeinschätzung der Botschaft</a:t>
            </a:r>
          </a:p>
        </p:txBody>
      </p:sp>
    </p:spTree>
    <p:extLst>
      <p:ext uri="{BB962C8B-B14F-4D97-AF65-F5344CB8AC3E}">
        <p14:creationId xmlns:p14="http://schemas.microsoft.com/office/powerpoint/2010/main" val="4053787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D8FF8-0D3C-145F-93E1-D0E7C87A6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>
            <a:extLst>
              <a:ext uri="{FF2B5EF4-FFF2-40B4-BE49-F238E27FC236}">
                <a16:creationId xmlns:a16="http://schemas.microsoft.com/office/drawing/2014/main" id="{9ABE1418-99F6-CD50-159B-EF448773C4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0952" y="437456"/>
            <a:ext cx="10418044" cy="842220"/>
          </a:xfrm>
        </p:spPr>
        <p:txBody>
          <a:bodyPr/>
          <a:lstStyle/>
          <a:p>
            <a:pPr algn="l" eaLnBrk="1" hangingPunct="1"/>
            <a:r>
              <a:rPr lang="de-CH" altLang="fr-FR" sz="3200" b="1" u="sng" dirty="0"/>
              <a:t>Ökonomische Perspektive auf den Vertrag</a:t>
            </a:r>
            <a:br>
              <a:rPr lang="de-CH" altLang="fr-FR" sz="2400" b="1" u="sng" dirty="0"/>
            </a:br>
            <a:endParaRPr lang="de-CH" altLang="fr-FR" sz="2400" b="1" u="sng" dirty="0"/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6FBB2C25-BBCF-45EC-A797-3C60415E28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3432" y="1279676"/>
            <a:ext cx="10418044" cy="4957636"/>
          </a:xfrm>
        </p:spPr>
        <p:txBody>
          <a:bodyPr/>
          <a:lstStyle/>
          <a:p>
            <a:pPr marL="0" indent="11113" eaLnBrk="1" hangingPunct="1">
              <a:lnSpc>
                <a:spcPct val="200000"/>
              </a:lnSpc>
              <a:spcBef>
                <a:spcPts val="0"/>
              </a:spcBef>
              <a:buNone/>
              <a:tabLst>
                <a:tab pos="1079500" algn="l"/>
                <a:tab pos="1614488" algn="l"/>
                <a:tab pos="1708150" algn="l"/>
              </a:tabLst>
            </a:pPr>
            <a:r>
              <a:rPr lang="de-CH" altLang="fr-FR" sz="2000" b="1" dirty="0">
                <a:solidFill>
                  <a:srgbClr val="0000FF"/>
                </a:solidFill>
              </a:rPr>
              <a:t>●</a:t>
            </a:r>
            <a:r>
              <a:rPr lang="de-CH" altLang="fr-FR" sz="2000" b="1" dirty="0"/>
              <a:t>  Ausgangspunkt Bundesrat: zunehmende Unsicherheit</a:t>
            </a:r>
          </a:p>
          <a:p>
            <a:pPr marL="0" indent="11113" eaLnBrk="1" hangingPunct="1">
              <a:lnSpc>
                <a:spcPct val="250000"/>
              </a:lnSpc>
              <a:spcBef>
                <a:spcPts val="0"/>
              </a:spcBef>
              <a:buNone/>
              <a:tabLst>
                <a:tab pos="723900" algn="l"/>
                <a:tab pos="1614488" algn="l"/>
                <a:tab pos="1708150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	  wie hohen Schweizer Wohlstand (D + 37-87 %) bewahren?</a:t>
            </a:r>
          </a:p>
          <a:p>
            <a:pPr marL="0" indent="11113" eaLnBrk="1" hangingPunct="1">
              <a:lnSpc>
                <a:spcPct val="250000"/>
              </a:lnSpc>
              <a:spcBef>
                <a:spcPts val="0"/>
              </a:spcBef>
              <a:buNone/>
              <a:tabLst>
                <a:tab pos="1435100" algn="l"/>
                <a:tab pos="1614488" algn="l"/>
                <a:tab pos="1708150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	 </a:t>
            </a:r>
            <a:r>
              <a:rPr lang="de-CH" altLang="fr-FR" sz="2000" b="1" dirty="0">
                <a:solidFill>
                  <a:srgbClr val="FF00FF"/>
                </a:solidFill>
                <a:sym typeface="Symbol" panose="05050102010706020507" pitchFamily="18" charset="2"/>
              </a:rPr>
              <a:t>   es braucht bessere Politik als in EU = oft andere Politik</a:t>
            </a:r>
          </a:p>
          <a:p>
            <a:pPr marL="0" indent="11113" eaLnBrk="1" hangingPunct="1">
              <a:lnSpc>
                <a:spcPct val="250000"/>
              </a:lnSpc>
              <a:spcBef>
                <a:spcPts val="0"/>
              </a:spcBef>
              <a:buNone/>
              <a:tabLst>
                <a:tab pos="2514600" algn="l"/>
                <a:tab pos="3492500" algn="l"/>
                <a:tab pos="4297363" algn="l"/>
              </a:tabLst>
            </a:pPr>
            <a:r>
              <a:rPr lang="de-CH" altLang="fr-FR" sz="2000" b="1" dirty="0">
                <a:solidFill>
                  <a:srgbClr val="00B050"/>
                </a:solidFill>
                <a:sym typeface="Symbol" panose="05050102010706020507" pitchFamily="18" charset="2"/>
              </a:rPr>
              <a:t>	</a:t>
            </a:r>
            <a:r>
              <a:rPr lang="de-CH" altLang="fr-FR" sz="2000" b="1" dirty="0">
                <a:solidFill>
                  <a:srgbClr val="FF00FF"/>
                </a:solidFill>
              </a:rPr>
              <a:t>●</a:t>
            </a:r>
            <a:r>
              <a:rPr lang="de-CH" altLang="fr-FR" sz="2000" b="1" dirty="0"/>
              <a:t>  </a:t>
            </a:r>
            <a:r>
              <a:rPr lang="de-CH" altLang="fr-FR" sz="2000" b="1" dirty="0">
                <a:sym typeface="Symbol" panose="05050102010706020507" pitchFamily="18" charset="2"/>
              </a:rPr>
              <a:t>hohe Flexibilität von Politik und Märkten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2514600" algn="l"/>
                <a:tab pos="3492500" algn="l"/>
                <a:tab pos="4297363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		-  insbesondere Arbeits- und Wohnraummarkt</a:t>
            </a:r>
          </a:p>
          <a:p>
            <a:pPr marL="0" indent="11113" eaLnBrk="1" hangingPunct="1">
              <a:lnSpc>
                <a:spcPct val="250000"/>
              </a:lnSpc>
              <a:spcBef>
                <a:spcPts val="0"/>
              </a:spcBef>
              <a:buNone/>
              <a:tabLst>
                <a:tab pos="2514600" algn="l"/>
                <a:tab pos="3492500" algn="l"/>
                <a:tab pos="4297363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	</a:t>
            </a:r>
            <a:r>
              <a:rPr lang="de-CH" altLang="fr-FR" sz="2000" b="1" dirty="0">
                <a:solidFill>
                  <a:srgbClr val="FF00FF"/>
                </a:solidFill>
              </a:rPr>
              <a:t>●</a:t>
            </a:r>
            <a:r>
              <a:rPr lang="de-CH" altLang="fr-FR" sz="2000" b="1" dirty="0"/>
              <a:t>  </a:t>
            </a:r>
            <a:r>
              <a:rPr lang="de-CH" altLang="fr-FR" sz="2000" b="1" dirty="0">
                <a:sym typeface="Symbol" panose="05050102010706020507" pitchFamily="18" charset="2"/>
              </a:rPr>
              <a:t>finanzielle Stabilität und Investitionen</a:t>
            </a:r>
          </a:p>
          <a:p>
            <a:pPr marL="0" indent="11113" eaLnBrk="1" hangingPunct="1">
              <a:lnSpc>
                <a:spcPct val="250000"/>
              </a:lnSpc>
              <a:spcBef>
                <a:spcPts val="0"/>
              </a:spcBef>
              <a:buNone/>
              <a:tabLst>
                <a:tab pos="2514600" algn="l"/>
                <a:tab pos="3492500" algn="l"/>
                <a:tab pos="4297363" algn="l"/>
              </a:tabLst>
            </a:pPr>
            <a:r>
              <a:rPr lang="de-CH" altLang="fr-FR" sz="2000" b="1" dirty="0">
                <a:solidFill>
                  <a:srgbClr val="00B050"/>
                </a:solidFill>
                <a:sym typeface="Symbol" panose="05050102010706020507" pitchFamily="18" charset="2"/>
              </a:rPr>
              <a:t>	</a:t>
            </a:r>
            <a:r>
              <a:rPr lang="de-CH" altLang="fr-FR" sz="2000" b="1" dirty="0">
                <a:solidFill>
                  <a:srgbClr val="FF00FF"/>
                </a:solidFill>
              </a:rPr>
              <a:t>●</a:t>
            </a:r>
            <a:r>
              <a:rPr lang="de-CH" altLang="fr-FR" sz="2000" b="1" dirty="0"/>
              <a:t>  Bürger müssen von guter Politik profitieren</a:t>
            </a:r>
          </a:p>
          <a:p>
            <a:pPr marL="0" indent="11113" eaLnBrk="1" hangingPunct="1">
              <a:lnSpc>
                <a:spcPct val="250000"/>
              </a:lnSpc>
              <a:spcBef>
                <a:spcPts val="0"/>
              </a:spcBef>
              <a:buNone/>
              <a:tabLst>
                <a:tab pos="2505075" algn="l"/>
                <a:tab pos="2514600" algn="l"/>
                <a:tab pos="3309938" algn="l"/>
              </a:tabLst>
            </a:pPr>
            <a:r>
              <a:rPr lang="de-CH" altLang="fr-FR" sz="2000" b="1" dirty="0">
                <a:solidFill>
                  <a:srgbClr val="00B050"/>
                </a:solidFill>
                <a:sym typeface="Symbol" panose="05050102010706020507" pitchFamily="18" charset="2"/>
              </a:rPr>
              <a:t>	</a:t>
            </a:r>
          </a:p>
          <a:p>
            <a:pPr marL="0" indent="11113" eaLnBrk="1" hangingPunct="1">
              <a:lnSpc>
                <a:spcPct val="200000"/>
              </a:lnSpc>
              <a:spcBef>
                <a:spcPts val="0"/>
              </a:spcBef>
              <a:buNone/>
              <a:tabLst>
                <a:tab pos="2159000" algn="l"/>
              </a:tabLst>
            </a:pPr>
            <a:r>
              <a:rPr lang="de-CH" altLang="fr-FR" sz="2000" b="1" dirty="0">
                <a:solidFill>
                  <a:srgbClr val="00B050"/>
                </a:solidFill>
                <a:sym typeface="Symbol" panose="05050102010706020507" pitchFamily="18" charset="2"/>
              </a:rPr>
              <a:t>	</a:t>
            </a:r>
            <a:endParaRPr lang="de-CH" altLang="fr-FR" sz="2000" b="1" dirty="0"/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273A0122-2D1E-37ED-B47F-3DDAFD0051DA}"/>
              </a:ext>
            </a:extLst>
          </p:cNvPr>
          <p:cNvSpPr txBox="1">
            <a:spLocks/>
          </p:cNvSpPr>
          <p:nvPr/>
        </p:nvSpPr>
        <p:spPr bwMode="auto">
          <a:xfrm>
            <a:off x="119336" y="6531068"/>
            <a:ext cx="11881320" cy="326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CA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buNone/>
            </a:pPr>
            <a:r>
              <a:rPr lang="en-CA" altLang="fr-FR" sz="1200" dirty="0"/>
              <a:t>   										     © Reiner Eichenberger	             </a:t>
            </a:r>
            <a:fld id="{3FBE24DC-93D7-4153-8D04-CBD78B36149F}" type="slidenum">
              <a:rPr lang="en-CA" altLang="fr-FR" sz="1200" smtClean="0"/>
              <a:pPr algn="l">
                <a:spcBef>
                  <a:spcPct val="0"/>
                </a:spcBef>
                <a:buNone/>
              </a:pPr>
              <a:t>3</a:t>
            </a:fld>
            <a:endParaRPr lang="en-CA" altLang="fr-FR" sz="1200" dirty="0"/>
          </a:p>
        </p:txBody>
      </p:sp>
    </p:spTree>
    <p:extLst>
      <p:ext uri="{BB962C8B-B14F-4D97-AF65-F5344CB8AC3E}">
        <p14:creationId xmlns:p14="http://schemas.microsoft.com/office/powerpoint/2010/main" val="2177407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0EE38-83ED-1421-4370-094E0B3F1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>
            <a:extLst>
              <a:ext uri="{FF2B5EF4-FFF2-40B4-BE49-F238E27FC236}">
                <a16:creationId xmlns:a16="http://schemas.microsoft.com/office/drawing/2014/main" id="{C818AB51-A9C7-4F38-342E-04FD1BFFAE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9568" y="188640"/>
            <a:ext cx="10726730" cy="842220"/>
          </a:xfrm>
        </p:spPr>
        <p:txBody>
          <a:bodyPr/>
          <a:lstStyle/>
          <a:p>
            <a:pPr algn="l" eaLnBrk="1" hangingPunct="1"/>
            <a:r>
              <a:rPr lang="de-CH" altLang="fr-FR" sz="3200" b="1" u="sng" dirty="0"/>
              <a:t>Was bringen Bilaterale I den Bürgern?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7213317-D7B9-5E69-FD69-E9996A9A83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9568" y="1202476"/>
            <a:ext cx="10726730" cy="5328592"/>
          </a:xfrm>
        </p:spPr>
        <p:txBody>
          <a:bodyPr/>
          <a:lstStyle/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1079500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de-CH" altLang="fr-FR" sz="2000" b="1" dirty="0">
                <a:solidFill>
                  <a:srgbClr val="0000FF"/>
                </a:solidFill>
              </a:rPr>
              <a:t>●</a:t>
            </a:r>
            <a:r>
              <a:rPr lang="de-CH" altLang="fr-FR" sz="2000" b="1" dirty="0"/>
              <a:t>  Bevölkerungswachstum  </a:t>
            </a:r>
            <a:r>
              <a:rPr lang="de-CH" altLang="fr-FR" sz="1800" b="1" dirty="0"/>
              <a:t>	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534988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de-CH" altLang="fr-FR" sz="1800" b="1" dirty="0"/>
              <a:t>	</a:t>
            </a:r>
            <a:r>
              <a:rPr lang="de-CH" altLang="fr-FR" sz="1600" b="1" dirty="0"/>
              <a:t>2007-23, % pro Jahr, Weltbank </a:t>
            </a:r>
            <a:r>
              <a:rPr lang="de-CH" altLang="fr-FR" sz="1800" b="1" dirty="0"/>
              <a:t>	</a:t>
            </a:r>
            <a:r>
              <a:rPr lang="de-CH" altLang="fr-FR" sz="1800" b="1" dirty="0">
                <a:solidFill>
                  <a:srgbClr val="FF0000"/>
                </a:solidFill>
              </a:rPr>
              <a:t>-  Schweiz  	1,02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534988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de-CH" altLang="fr-FR" sz="1800" b="1" dirty="0"/>
              <a:t>				-  Österreich  	0,57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534988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de-CH" altLang="fr-FR" sz="1800" b="1" dirty="0"/>
              <a:t>				-  Dänemark  	0,53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14375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de-CH" altLang="fr-FR" sz="1800" b="1" dirty="0"/>
              <a:t>				-  Frankreich  	0,40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1079500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de-CH" altLang="fr-FR" sz="1800" b="1" dirty="0"/>
              <a:t>				-  Euroraum	0,27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1079500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de-CH" altLang="fr-FR" sz="1800" b="1" dirty="0"/>
              <a:t>				-  Deutschland 	0,06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1079500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de-CH" altLang="fr-FR" sz="1000" b="1" dirty="0"/>
              <a:t>							</a:t>
            </a:r>
          </a:p>
          <a:p>
            <a:pPr marL="0" indent="11113" eaLnBrk="1" hangingPunct="1">
              <a:spcBef>
                <a:spcPts val="0"/>
              </a:spcBef>
              <a:buNone/>
              <a:tabLst>
                <a:tab pos="1079500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de-CH" altLang="fr-FR" sz="2000" b="1" dirty="0">
                <a:solidFill>
                  <a:srgbClr val="0000FF"/>
                </a:solidFill>
              </a:rPr>
              <a:t>●</a:t>
            </a:r>
            <a:r>
              <a:rPr lang="de-CH" altLang="fr-FR" sz="2000" b="1" dirty="0"/>
              <a:t>  Wirtschaftswachstum  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534988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de-CH" altLang="fr-FR" sz="2000" b="1" dirty="0"/>
              <a:t>	</a:t>
            </a:r>
            <a:r>
              <a:rPr lang="de-CH" altLang="fr-FR" sz="1600" b="1" dirty="0"/>
              <a:t>2007-23, BIP/Kopf, % pro Jahr, SECO	</a:t>
            </a:r>
            <a:r>
              <a:rPr lang="de-CH" altLang="fr-FR" sz="1800" b="1" dirty="0"/>
              <a:t>-  Deutschland 	0,67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14375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de-CH" altLang="fr-FR" sz="1800" b="1" dirty="0"/>
              <a:t>				-  Schweiz	0,64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714375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de-CH" altLang="fr-FR" sz="1800" b="1" dirty="0"/>
              <a:t>				-  Euroraum	0,57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1079500" algn="l"/>
                <a:tab pos="1614488" algn="l"/>
                <a:tab pos="1708150" algn="l"/>
                <a:tab pos="4660900" algn="l"/>
                <a:tab pos="6996113" algn="l"/>
                <a:tab pos="9144000" algn="l"/>
              </a:tabLst>
            </a:pPr>
            <a:r>
              <a:rPr lang="de-CH" altLang="fr-FR" sz="1800" b="1" dirty="0"/>
              <a:t>				</a:t>
            </a:r>
            <a:r>
              <a:rPr lang="de-CH" altLang="fr-FR" sz="1800" b="1" dirty="0">
                <a:solidFill>
                  <a:srgbClr val="FF0000"/>
                </a:solidFill>
              </a:rPr>
              <a:t>-  Schweiz </a:t>
            </a:r>
            <a:r>
              <a:rPr lang="de-CH" altLang="fr-FR" sz="1800" b="1" dirty="0" err="1">
                <a:solidFill>
                  <a:srgbClr val="FF0000"/>
                </a:solidFill>
              </a:rPr>
              <a:t>oGD</a:t>
            </a:r>
            <a:r>
              <a:rPr lang="de-CH" altLang="fr-FR" sz="1800" b="1" dirty="0">
                <a:solidFill>
                  <a:srgbClr val="FF0000"/>
                </a:solidFill>
              </a:rPr>
              <a:t>	0,39    </a:t>
            </a:r>
            <a:r>
              <a:rPr lang="de-CH" altLang="fr-FR" sz="1500" b="1" dirty="0">
                <a:solidFill>
                  <a:srgbClr val="FF0000"/>
                </a:solidFill>
              </a:rPr>
              <a:t>ohne </a:t>
            </a:r>
            <a:r>
              <a:rPr lang="de-CH" altLang="fr-FR" sz="1500" b="1" dirty="0" err="1">
                <a:solidFill>
                  <a:srgbClr val="FF0000"/>
                </a:solidFill>
              </a:rPr>
              <a:t>Grenzgängerdoping</a:t>
            </a:r>
            <a:endParaRPr lang="de-CH" altLang="fr-FR" sz="1500" b="1" dirty="0">
              <a:solidFill>
                <a:srgbClr val="FF0000"/>
              </a:solidFill>
            </a:endParaRPr>
          </a:p>
          <a:p>
            <a:pPr marL="0" indent="11113" eaLnBrk="1" hangingPunct="1">
              <a:spcBef>
                <a:spcPts val="0"/>
              </a:spcBef>
              <a:buNone/>
              <a:tabLst>
                <a:tab pos="1079500" algn="l"/>
                <a:tab pos="1614488" algn="l"/>
                <a:tab pos="1708150" algn="l"/>
              </a:tabLst>
            </a:pPr>
            <a:r>
              <a:rPr lang="de-CH" altLang="fr-FR" sz="2000" b="1" dirty="0"/>
              <a:t>					</a:t>
            </a:r>
          </a:p>
          <a:p>
            <a:pPr marL="0" indent="11113" eaLnBrk="1" hangingPunct="1">
              <a:spcBef>
                <a:spcPts val="0"/>
              </a:spcBef>
              <a:buNone/>
              <a:tabLst>
                <a:tab pos="1079500" algn="l"/>
                <a:tab pos="1614488" algn="l"/>
                <a:tab pos="1708150" algn="l"/>
              </a:tabLst>
            </a:pPr>
            <a:endParaRPr lang="de-CH" altLang="fr-FR" sz="2000" b="1" dirty="0">
              <a:solidFill>
                <a:srgbClr val="FF00FF"/>
              </a:solidFill>
            </a:endParaRPr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1E07C43C-A3C4-E46C-3BA3-A1105D3328F1}"/>
              </a:ext>
            </a:extLst>
          </p:cNvPr>
          <p:cNvSpPr txBox="1">
            <a:spLocks/>
          </p:cNvSpPr>
          <p:nvPr/>
        </p:nvSpPr>
        <p:spPr bwMode="auto">
          <a:xfrm>
            <a:off x="119336" y="6531068"/>
            <a:ext cx="11881320" cy="326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CA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buNone/>
            </a:pPr>
            <a:r>
              <a:rPr lang="en-CA" altLang="fr-FR" sz="1200" dirty="0"/>
              <a:t>   										     © Reiner Eichenberger	             </a:t>
            </a:r>
            <a:fld id="{3FBE24DC-93D7-4153-8D04-CBD78B36149F}" type="slidenum">
              <a:rPr lang="en-CA" altLang="fr-FR" sz="1200" smtClean="0"/>
              <a:pPr algn="l">
                <a:spcBef>
                  <a:spcPct val="0"/>
                </a:spcBef>
                <a:buNone/>
              </a:pPr>
              <a:t>4</a:t>
            </a:fld>
            <a:endParaRPr lang="en-CA" altLang="fr-FR" sz="1200" dirty="0"/>
          </a:p>
        </p:txBody>
      </p:sp>
    </p:spTree>
    <p:extLst>
      <p:ext uri="{BB962C8B-B14F-4D97-AF65-F5344CB8AC3E}">
        <p14:creationId xmlns:p14="http://schemas.microsoft.com/office/powerpoint/2010/main" val="3212161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9880C2-38C6-FC6D-7D44-E54C3CDE5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3">
            <a:extLst>
              <a:ext uri="{FF2B5EF4-FFF2-40B4-BE49-F238E27FC236}">
                <a16:creationId xmlns:a16="http://schemas.microsoft.com/office/drawing/2014/main" id="{B068623E-4D53-3F89-1217-9DBDBC4B2E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6115" y="1149397"/>
            <a:ext cx="10945216" cy="5545137"/>
          </a:xfrm>
        </p:spPr>
        <p:txBody>
          <a:bodyPr/>
          <a:lstStyle/>
          <a:p>
            <a:pPr marL="446088" indent="-446088" eaLnBrk="1" hangingPunct="1">
              <a:lnSpc>
                <a:spcPct val="150000"/>
              </a:lnSpc>
              <a:buNone/>
              <a:tabLst>
                <a:tab pos="715963" algn="l"/>
                <a:tab pos="1614488" algn="l"/>
                <a:tab pos="1708150" algn="l"/>
              </a:tabLst>
              <a:defRPr/>
            </a:pPr>
            <a:r>
              <a:rPr lang="de-CH" altLang="fr-FR" sz="2000" b="1" dirty="0">
                <a:solidFill>
                  <a:srgbClr val="0000FF"/>
                </a:solidFill>
              </a:rPr>
              <a:t>●</a:t>
            </a:r>
            <a:r>
              <a:rPr lang="de-CH" altLang="fr-FR" sz="2000" b="1" dirty="0"/>
              <a:t>  Simulation  </a:t>
            </a:r>
            <a:r>
              <a:rPr lang="de-CH" altLang="fr-FR" sz="2000" b="1" dirty="0" err="1"/>
              <a:t>Ecoplan</a:t>
            </a:r>
            <a:r>
              <a:rPr lang="de-CH" altLang="fr-FR" sz="2000" b="1" dirty="0"/>
              <a:t> (2025)  </a:t>
            </a:r>
            <a:r>
              <a:rPr lang="fr-CH" sz="1600" b="1" dirty="0"/>
              <a:t>«</a:t>
            </a:r>
            <a:r>
              <a:rPr lang="fr-CH" sz="1600" b="1" dirty="0" err="1"/>
              <a:t>Volkswirtschaftliche</a:t>
            </a:r>
            <a:r>
              <a:rPr lang="fr-CH" sz="1600" b="1" dirty="0"/>
              <a:t> </a:t>
            </a:r>
            <a:r>
              <a:rPr lang="fr-CH" sz="1600" b="1" dirty="0" err="1"/>
              <a:t>Auswirkungen</a:t>
            </a:r>
            <a:r>
              <a:rPr lang="fr-CH" sz="1600" b="1" dirty="0"/>
              <a:t> </a:t>
            </a:r>
            <a:r>
              <a:rPr lang="fr-CH" sz="1600" b="1" dirty="0" err="1"/>
              <a:t>eines</a:t>
            </a:r>
            <a:r>
              <a:rPr lang="fr-CH" sz="1600" b="1" dirty="0"/>
              <a:t> </a:t>
            </a:r>
            <a:r>
              <a:rPr lang="fr-CH" sz="1600" b="1" dirty="0" err="1"/>
              <a:t>Wegfalls</a:t>
            </a:r>
            <a:r>
              <a:rPr lang="fr-CH" sz="1600" b="1" dirty="0"/>
              <a:t> der </a:t>
            </a:r>
            <a:r>
              <a:rPr lang="fr-CH" sz="1600" b="1" dirty="0" err="1"/>
              <a:t>Bilateralen</a:t>
            </a:r>
            <a:r>
              <a:rPr lang="fr-CH" sz="1600" b="1" dirty="0"/>
              <a:t> I»</a:t>
            </a:r>
            <a:br>
              <a:rPr lang="fr-CH" sz="1600" b="1" dirty="0"/>
            </a:br>
            <a:r>
              <a:rPr lang="fr-CH" sz="600" b="1" dirty="0"/>
              <a:t>        </a:t>
            </a:r>
            <a:br>
              <a:rPr lang="fr-CH" sz="2000" b="1" dirty="0"/>
            </a:br>
            <a:r>
              <a:rPr lang="fr-CH" sz="2000" b="1" dirty="0"/>
              <a:t>    </a:t>
            </a:r>
            <a:r>
              <a:rPr lang="de-DE" altLang="fr-FR" sz="2000" b="1" dirty="0"/>
              <a:t>-  Szenario:  Kündigung Bilaterale I 2028, Wirkung auf Wohlfahrt bis 2045</a:t>
            </a:r>
            <a:br>
              <a:rPr lang="de-DE" altLang="fr-FR" sz="2000" b="1" dirty="0"/>
            </a:br>
            <a:r>
              <a:rPr lang="de-DE" altLang="fr-FR" sz="600" b="1" dirty="0"/>
              <a:t>        </a:t>
            </a:r>
          </a:p>
          <a:p>
            <a:pPr marL="1435100" indent="-1255713">
              <a:spcBef>
                <a:spcPts val="600"/>
              </a:spcBef>
              <a:buNone/>
              <a:tabLst>
                <a:tab pos="6456363" algn="l"/>
              </a:tabLst>
              <a:defRPr/>
            </a:pPr>
            <a:r>
              <a:rPr lang="de-CH" altLang="fr-FR" sz="2000" b="1" dirty="0"/>
              <a:t>	  -  BIP total		- 4,90 %	</a:t>
            </a:r>
          </a:p>
          <a:p>
            <a:pPr marL="1435100" indent="-1255713">
              <a:spcBef>
                <a:spcPts val="600"/>
              </a:spcBef>
              <a:buNone/>
              <a:tabLst>
                <a:tab pos="6456363" algn="l"/>
              </a:tabLst>
              <a:defRPr/>
            </a:pPr>
            <a:r>
              <a:rPr lang="de-CH" altLang="fr-FR" sz="2000" b="1" dirty="0"/>
              <a:t>	  -  BIP pro Kopf		- 1.65 %</a:t>
            </a:r>
          </a:p>
          <a:p>
            <a:pPr marL="1435100" indent="-1255713">
              <a:spcBef>
                <a:spcPts val="600"/>
              </a:spcBef>
              <a:buNone/>
              <a:tabLst>
                <a:tab pos="6456363" algn="l"/>
              </a:tabLst>
              <a:defRPr/>
            </a:pPr>
            <a:r>
              <a:rPr lang="de-CH" altLang="fr-FR" sz="2000" b="1" dirty="0"/>
              <a:t>	  -  BIP pro Kopf ohne «</a:t>
            </a:r>
            <a:r>
              <a:rPr lang="de-CH" altLang="fr-FR" sz="2000" b="1" dirty="0" err="1"/>
              <a:t>Grenzgängerdoping</a:t>
            </a:r>
            <a:r>
              <a:rPr lang="de-CH" altLang="fr-FR" sz="2000" b="1" dirty="0"/>
              <a:t>»	- 0.85 %</a:t>
            </a:r>
          </a:p>
          <a:p>
            <a:pPr marL="1435100" indent="-1255713">
              <a:spcBef>
                <a:spcPts val="600"/>
              </a:spcBef>
              <a:buNone/>
              <a:tabLst>
                <a:tab pos="6456363" algn="l"/>
              </a:tabLst>
              <a:defRPr/>
            </a:pPr>
            <a:r>
              <a:rPr lang="de-CH" altLang="fr-FR" sz="2000" b="1" dirty="0"/>
              <a:t>	  -  Arbeitseinkommen pro bisherige Einwohner	</a:t>
            </a:r>
            <a:r>
              <a:rPr lang="de-CH" altLang="fr-FR" sz="2000" b="1" dirty="0">
                <a:solidFill>
                  <a:srgbClr val="FF0000"/>
                </a:solidFill>
              </a:rPr>
              <a:t>- 0,62 %  (-0.27 / - 1,08)</a:t>
            </a:r>
          </a:p>
          <a:p>
            <a:pPr marL="1255713" indent="-1255713">
              <a:spcBef>
                <a:spcPts val="600"/>
              </a:spcBef>
              <a:buNone/>
              <a:tabLst>
                <a:tab pos="6456363" algn="l"/>
              </a:tabLst>
              <a:defRPr/>
            </a:pPr>
            <a:r>
              <a:rPr lang="de-CH" altLang="fr-FR" sz="1500" b="1" dirty="0"/>
              <a:t>	      </a:t>
            </a:r>
          </a:p>
          <a:p>
            <a:pPr marL="0" indent="0" eaLnBrk="1" hangingPunct="1">
              <a:lnSpc>
                <a:spcPct val="150000"/>
              </a:lnSpc>
              <a:buNone/>
              <a:tabLst>
                <a:tab pos="715963" algn="l"/>
                <a:tab pos="1255713" algn="l"/>
                <a:tab pos="1614488" algn="l"/>
                <a:tab pos="1708150" algn="l"/>
              </a:tabLst>
              <a:defRPr/>
            </a:pPr>
            <a:r>
              <a:rPr lang="de-CH" altLang="fr-FR" sz="2000" b="1" dirty="0">
                <a:solidFill>
                  <a:srgbClr val="FF00FF"/>
                </a:solidFill>
                <a:sym typeface="Symbol" panose="05050102010706020507" pitchFamily="18" charset="2"/>
              </a:rPr>
              <a:t>	</a:t>
            </a:r>
            <a:r>
              <a:rPr lang="de-CH" altLang="fr-FR" sz="2000" b="1" dirty="0">
                <a:solidFill>
                  <a:srgbClr val="FF0000"/>
                </a:solidFill>
                <a:sym typeface="Symbol" panose="05050102010706020507" pitchFamily="18" charset="2"/>
              </a:rPr>
              <a:t>  weitaus wichtigster Teil: Personenfreizügigkeit </a:t>
            </a:r>
          </a:p>
          <a:p>
            <a:pPr marL="0" indent="0" eaLnBrk="1" hangingPunct="1">
              <a:lnSpc>
                <a:spcPct val="200000"/>
              </a:lnSpc>
              <a:buNone/>
              <a:tabLst>
                <a:tab pos="715963" algn="l"/>
                <a:tab pos="1255713" algn="l"/>
                <a:tab pos="1614488" algn="l"/>
                <a:tab pos="1708150" algn="l"/>
              </a:tabLst>
              <a:defRPr/>
            </a:pPr>
            <a:r>
              <a:rPr lang="de-CH" altLang="fr-FR" sz="2000" b="1" dirty="0">
                <a:solidFill>
                  <a:srgbClr val="FF00FF"/>
                </a:solidFill>
                <a:sym typeface="Symbol" panose="05050102010706020507" pitchFamily="18" charset="2"/>
              </a:rPr>
              <a:t>	</a:t>
            </a:r>
            <a:r>
              <a:rPr lang="de-CH" altLang="fr-FR" sz="2000" b="1" dirty="0">
                <a:solidFill>
                  <a:srgbClr val="FF0000"/>
                </a:solidFill>
                <a:sym typeface="Symbol" panose="05050102010706020507" pitchFamily="18" charset="2"/>
              </a:rPr>
              <a:t>  negative </a:t>
            </a:r>
            <a:r>
              <a:rPr lang="de-CH" altLang="fr-FR" sz="2000" b="1" dirty="0">
                <a:solidFill>
                  <a:srgbClr val="FF0000"/>
                </a:solidFill>
              </a:rPr>
              <a:t>Effekte Wegfall Bilaterale I minim, trotz effektsteigernden Annahmen</a:t>
            </a:r>
          </a:p>
          <a:p>
            <a:pPr marL="0" indent="0" eaLnBrk="1" hangingPunct="1">
              <a:lnSpc>
                <a:spcPct val="150000"/>
              </a:lnSpc>
              <a:buNone/>
              <a:tabLst>
                <a:tab pos="715963" algn="l"/>
                <a:tab pos="1168400" algn="l"/>
                <a:tab pos="1612900" algn="l"/>
                <a:tab pos="1708150" algn="l"/>
              </a:tabLst>
              <a:defRPr/>
            </a:pPr>
            <a:r>
              <a:rPr lang="de-CH" altLang="fr-FR" sz="2000" b="1" dirty="0">
                <a:solidFill>
                  <a:srgbClr val="FF00FF"/>
                </a:solidFill>
              </a:rPr>
              <a:t>			</a:t>
            </a:r>
            <a:r>
              <a:rPr lang="de-CH" altLang="fr-FR" sz="2000" b="1" dirty="0"/>
              <a:t>-  keine Anpassungen in Politik, kaum in Wirtschaft</a:t>
            </a:r>
          </a:p>
          <a:p>
            <a:pPr marL="0" indent="0" eaLnBrk="1" hangingPunct="1">
              <a:lnSpc>
                <a:spcPct val="150000"/>
              </a:lnSpc>
              <a:buNone/>
              <a:tabLst>
                <a:tab pos="715963" algn="l"/>
                <a:tab pos="1168400" algn="l"/>
                <a:tab pos="1612900" algn="l"/>
                <a:tab pos="1708150" algn="l"/>
              </a:tabLst>
              <a:defRPr/>
            </a:pPr>
            <a:r>
              <a:rPr lang="de-CH" altLang="fr-FR" sz="2000" b="1" dirty="0"/>
              <a:t>			-  keinerlei knappe Faktoren, keine Füllungseffekte!</a:t>
            </a:r>
          </a:p>
          <a:p>
            <a:pPr marL="0" indent="0" eaLnBrk="1" hangingPunct="1">
              <a:lnSpc>
                <a:spcPct val="200000"/>
              </a:lnSpc>
              <a:buNone/>
              <a:tabLst>
                <a:tab pos="450850" algn="l"/>
                <a:tab pos="715963" algn="l"/>
                <a:tab pos="1255713" algn="l"/>
                <a:tab pos="1614488" algn="l"/>
                <a:tab pos="1708150" algn="l"/>
              </a:tabLst>
              <a:defRPr/>
            </a:pPr>
            <a:r>
              <a:rPr lang="de-CH" altLang="fr-FR" sz="2000" b="1" dirty="0"/>
              <a:t>		</a:t>
            </a:r>
            <a:endParaRPr lang="de-CH" altLang="fr-FR" sz="2000" b="1" dirty="0">
              <a:solidFill>
                <a:srgbClr val="FF00FF"/>
              </a:solidFill>
            </a:endParaRPr>
          </a:p>
        </p:txBody>
      </p:sp>
      <p:sp>
        <p:nvSpPr>
          <p:cNvPr id="2" name="Foliennummernplatzhalter 5">
            <a:extLst>
              <a:ext uri="{FF2B5EF4-FFF2-40B4-BE49-F238E27FC236}">
                <a16:creationId xmlns:a16="http://schemas.microsoft.com/office/drawing/2014/main" id="{AB05C54A-71DA-D281-21F5-A61634ABA4C1}"/>
              </a:ext>
            </a:extLst>
          </p:cNvPr>
          <p:cNvSpPr txBox="1">
            <a:spLocks/>
          </p:cNvSpPr>
          <p:nvPr/>
        </p:nvSpPr>
        <p:spPr bwMode="auto">
          <a:xfrm>
            <a:off x="119336" y="6531068"/>
            <a:ext cx="11881320" cy="326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CA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buNone/>
            </a:pPr>
            <a:r>
              <a:rPr lang="en-CA" altLang="fr-FR" sz="1200" dirty="0"/>
              <a:t>   										     © Reiner Eichenberger	             </a:t>
            </a:r>
            <a:fld id="{3FBE24DC-93D7-4153-8D04-CBD78B36149F}" type="slidenum">
              <a:rPr lang="en-CA" altLang="fr-FR" sz="1200" smtClean="0"/>
              <a:pPr algn="l">
                <a:spcBef>
                  <a:spcPct val="0"/>
                </a:spcBef>
                <a:buNone/>
              </a:pPr>
              <a:t>5</a:t>
            </a:fld>
            <a:endParaRPr lang="en-CA" altLang="fr-FR" sz="12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A083C76-00FF-19AA-00E3-00017D059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568" y="188640"/>
            <a:ext cx="10945216" cy="842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fr-FR" sz="3200" b="1" u="sng" dirty="0"/>
              <a:t>Was bringen Bilaterale I den Bürgern?</a:t>
            </a:r>
            <a:endParaRPr lang="de-CH" altLang="fr-FR" sz="3200" b="1" u="sng" kern="0" dirty="0"/>
          </a:p>
        </p:txBody>
      </p:sp>
    </p:spTree>
    <p:extLst>
      <p:ext uri="{BB962C8B-B14F-4D97-AF65-F5344CB8AC3E}">
        <p14:creationId xmlns:p14="http://schemas.microsoft.com/office/powerpoint/2010/main" val="1141626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911E7-5283-DE8F-695C-6E8BD95B0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>
            <a:extLst>
              <a:ext uri="{FF2B5EF4-FFF2-40B4-BE49-F238E27FC236}">
                <a16:creationId xmlns:a16="http://schemas.microsoft.com/office/drawing/2014/main" id="{6AFA8303-C82A-9C4A-2835-44EAE50E9A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14739" y="836712"/>
            <a:ext cx="11208568" cy="5904656"/>
          </a:xfrm>
        </p:spPr>
        <p:txBody>
          <a:bodyPr/>
          <a:lstStyle/>
          <a:p>
            <a:pPr marL="0" indent="11113" eaLnBrk="1" hangingPunct="1">
              <a:lnSpc>
                <a:spcPct val="150000"/>
              </a:lnSpc>
              <a:buNone/>
              <a:tabLst>
                <a:tab pos="1079500" algn="l"/>
                <a:tab pos="1614488" algn="l"/>
                <a:tab pos="1708150" algn="l"/>
              </a:tabLst>
            </a:pPr>
            <a:r>
              <a:rPr lang="de-CH" altLang="fr-FR" sz="1000" b="1" dirty="0"/>
              <a:t>  </a:t>
            </a:r>
          </a:p>
          <a:p>
            <a:pPr marL="0" indent="11113" eaLnBrk="1" hangingPunct="1">
              <a:lnSpc>
                <a:spcPct val="150000"/>
              </a:lnSpc>
              <a:buNone/>
              <a:tabLst>
                <a:tab pos="806450" algn="l"/>
                <a:tab pos="1346200" algn="l"/>
                <a:tab pos="1703388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1.  «Füllungseffekte»: </a:t>
            </a:r>
          </a:p>
          <a:p>
            <a:pPr marL="0" indent="11113" eaLnBrk="1" hangingPunct="1">
              <a:buNone/>
              <a:tabLst>
                <a:tab pos="806450" algn="l"/>
                <a:tab pos="1076325" algn="l"/>
                <a:tab pos="1695450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		-  Boden, Infrastruktur, Bildung, Gesundheit, Umwelt, «Autarkie»</a:t>
            </a:r>
          </a:p>
          <a:p>
            <a:pPr marL="0" indent="11113" eaLnBrk="1" hangingPunct="1">
              <a:lnSpc>
                <a:spcPct val="150000"/>
              </a:lnSpc>
              <a:spcBef>
                <a:spcPts val="0"/>
              </a:spcBef>
              <a:buNone/>
              <a:tabLst>
                <a:tab pos="806450" algn="l"/>
                <a:tab pos="1076325" algn="l"/>
                <a:tab pos="1701800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			</a:t>
            </a:r>
            <a:r>
              <a:rPr lang="de-CH" altLang="fr-FR" sz="1600" b="1" dirty="0">
                <a:sym typeface="Symbol" panose="05050102010706020507" pitchFamily="18" charset="2"/>
              </a:rPr>
              <a:t>- z.B. CO</a:t>
            </a:r>
            <a:r>
              <a:rPr lang="de-CH" altLang="fr-FR" sz="1600" b="1" baseline="-25000" dirty="0">
                <a:sym typeface="Symbol" panose="05050102010706020507" pitchFamily="18" charset="2"/>
              </a:rPr>
              <a:t>2</a:t>
            </a:r>
            <a:r>
              <a:rPr lang="de-CH" altLang="fr-FR" sz="1600" b="1" dirty="0">
                <a:sym typeface="Symbol" panose="05050102010706020507" pitchFamily="18" charset="2"/>
              </a:rPr>
              <a:t> Reduktion: pro Zuwanderer 4 t CO</a:t>
            </a:r>
            <a:r>
              <a:rPr lang="de-CH" altLang="fr-FR" sz="1600" b="1" baseline="-25000" dirty="0">
                <a:sym typeface="Symbol" panose="05050102010706020507" pitchFamily="18" charset="2"/>
              </a:rPr>
              <a:t>2</a:t>
            </a:r>
            <a:r>
              <a:rPr lang="de-CH" altLang="fr-FR" sz="1600" b="1" dirty="0">
                <a:sym typeface="Symbol" panose="05050102010706020507" pitchFamily="18" charset="2"/>
              </a:rPr>
              <a:t> * 500 bis 1’000  =  2’000 bis 4’000 CHF jährlich</a:t>
            </a:r>
          </a:p>
          <a:p>
            <a:pPr marL="0" indent="11113" eaLnBrk="1" hangingPunct="1">
              <a:lnSpc>
                <a:spcPct val="250000"/>
              </a:lnSpc>
              <a:buNone/>
              <a:tabLst>
                <a:tab pos="806450" algn="l"/>
                <a:tab pos="1346200" algn="l"/>
                <a:tab pos="1703388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2.  unterläuft Milizsystem und positive Wirkung direkter Demokratie</a:t>
            </a:r>
          </a:p>
          <a:p>
            <a:pPr marL="0" indent="11113" eaLnBrk="1" hangingPunct="1">
              <a:lnSpc>
                <a:spcPct val="200000"/>
              </a:lnSpc>
              <a:buNone/>
              <a:tabLst>
                <a:tab pos="806450" algn="l"/>
                <a:tab pos="1346200" algn="l"/>
                <a:tab pos="1703388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3.  senkt Lebensqualität auf EU-Niveau  </a:t>
            </a:r>
            <a:r>
              <a:rPr lang="de-CH" altLang="fr-FR" sz="1600" b="1" dirty="0">
                <a:sym typeface="Symbol" panose="05050102010706020507" pitchFamily="18" charset="2"/>
              </a:rPr>
              <a:t>(Wanderungsgleichgewichte à la Zug)</a:t>
            </a:r>
          </a:p>
          <a:p>
            <a:pPr marL="0" indent="11113" eaLnBrk="1" hangingPunct="1">
              <a:lnSpc>
                <a:spcPct val="200000"/>
              </a:lnSpc>
              <a:buNone/>
              <a:tabLst>
                <a:tab pos="806450" algn="l"/>
                <a:tab pos="1346200" algn="l"/>
                <a:tab pos="1703388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4.  </a:t>
            </a:r>
            <a:r>
              <a:rPr lang="de-CH" altLang="fr-FR" sz="2000" b="1" dirty="0">
                <a:solidFill>
                  <a:srgbClr val="FF0000"/>
                </a:solidFill>
                <a:sym typeface="Symbol" panose="05050102010706020507" pitchFamily="18" charset="2"/>
              </a:rPr>
              <a:t>zerstört Anreize für gute Politik  </a:t>
            </a:r>
          </a:p>
          <a:p>
            <a:pPr marL="0" indent="11113" eaLnBrk="1" hangingPunct="1">
              <a:lnSpc>
                <a:spcPct val="200000"/>
              </a:lnSpc>
              <a:buNone/>
              <a:tabLst>
                <a:tab pos="806450" algn="l"/>
                <a:tab pos="1346200" algn="l"/>
                <a:tab pos="1703388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5.  bringt illiberale Politik im Arbeits- und Wohnraummarkt: Outsider-Diskriminierung</a:t>
            </a:r>
          </a:p>
          <a:p>
            <a:pPr marL="0" indent="0" eaLnBrk="1" hangingPunct="1">
              <a:lnSpc>
                <a:spcPct val="150000"/>
              </a:lnSpc>
              <a:buNone/>
              <a:tabLst>
                <a:tab pos="806450" algn="l"/>
                <a:tab pos="1346200" algn="l"/>
                <a:tab pos="1703388" algn="l"/>
              </a:tabLst>
            </a:pPr>
            <a:r>
              <a:rPr lang="de-CH" altLang="fr-FR" b="1" dirty="0">
                <a:solidFill>
                  <a:srgbClr val="FF0000"/>
                </a:solidFill>
                <a:sym typeface="Symbol" panose="05050102010706020507" pitchFamily="18" charset="2"/>
              </a:rPr>
              <a:t>		   senkt Flexibilität der Märkte </a:t>
            </a:r>
          </a:p>
          <a:p>
            <a:pPr marL="0" indent="11113" eaLnBrk="1" hangingPunct="1">
              <a:lnSpc>
                <a:spcPct val="150000"/>
              </a:lnSpc>
              <a:buNone/>
              <a:tabLst>
                <a:tab pos="1079500" algn="l"/>
                <a:tab pos="1614488" algn="l"/>
                <a:tab pos="1708150" algn="l"/>
              </a:tabLst>
            </a:pPr>
            <a:endParaRPr lang="de-CH" altLang="fr-FR" sz="1800" b="1" dirty="0"/>
          </a:p>
          <a:p>
            <a:pPr marL="0" indent="11113" eaLnBrk="1" hangingPunct="1">
              <a:lnSpc>
                <a:spcPct val="200000"/>
              </a:lnSpc>
              <a:buNone/>
              <a:tabLst>
                <a:tab pos="1079500" algn="l"/>
                <a:tab pos="1614488" algn="l"/>
                <a:tab pos="1708150" algn="l"/>
              </a:tabLst>
            </a:pPr>
            <a:endParaRPr lang="de-CH" altLang="fr-FR" sz="1200" b="1" dirty="0">
              <a:solidFill>
                <a:srgbClr val="FF0000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103F80F-90C9-F78D-1C92-18D8306E06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9568" y="188640"/>
            <a:ext cx="10651048" cy="842220"/>
          </a:xfrm>
        </p:spPr>
        <p:txBody>
          <a:bodyPr/>
          <a:lstStyle/>
          <a:p>
            <a:pPr algn="l" eaLnBrk="1" hangingPunct="1"/>
            <a:r>
              <a:rPr lang="de-CH" altLang="fr-FR" sz="3200" b="1" u="sng" dirty="0"/>
              <a:t>Was bringt die Personenfreizügigkeit den Bürgern?</a:t>
            </a:r>
          </a:p>
        </p:txBody>
      </p:sp>
      <p:sp>
        <p:nvSpPr>
          <p:cNvPr id="2" name="Foliennummernplatzhalter 5">
            <a:extLst>
              <a:ext uri="{FF2B5EF4-FFF2-40B4-BE49-F238E27FC236}">
                <a16:creationId xmlns:a16="http://schemas.microsoft.com/office/drawing/2014/main" id="{C4C54610-6EBE-9CDE-CD69-41136F4179F1}"/>
              </a:ext>
            </a:extLst>
          </p:cNvPr>
          <p:cNvSpPr txBox="1">
            <a:spLocks/>
          </p:cNvSpPr>
          <p:nvPr/>
        </p:nvSpPr>
        <p:spPr bwMode="auto">
          <a:xfrm>
            <a:off x="119336" y="6531068"/>
            <a:ext cx="11881320" cy="326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CA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buNone/>
            </a:pPr>
            <a:r>
              <a:rPr lang="en-CA" altLang="fr-FR" sz="1200" dirty="0"/>
              <a:t>   										     © Reiner Eichenberger	             </a:t>
            </a:r>
            <a:fld id="{3FBE24DC-93D7-4153-8D04-CBD78B36149F}" type="slidenum">
              <a:rPr lang="en-CA" altLang="fr-FR" sz="1200" smtClean="0"/>
              <a:pPr algn="l">
                <a:spcBef>
                  <a:spcPct val="0"/>
                </a:spcBef>
                <a:buNone/>
              </a:pPr>
              <a:t>6</a:t>
            </a:fld>
            <a:endParaRPr lang="en-CA" altLang="fr-FR" sz="1200" dirty="0"/>
          </a:p>
        </p:txBody>
      </p:sp>
    </p:spTree>
    <p:extLst>
      <p:ext uri="{BB962C8B-B14F-4D97-AF65-F5344CB8AC3E}">
        <p14:creationId xmlns:p14="http://schemas.microsoft.com/office/powerpoint/2010/main" val="2739906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21897-E888-77AB-D970-60814AB04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3">
            <a:extLst>
              <a:ext uri="{FF2B5EF4-FFF2-40B4-BE49-F238E27FC236}">
                <a16:creationId xmlns:a16="http://schemas.microsoft.com/office/drawing/2014/main" id="{EA9B451B-86C0-5241-85C5-36C79D35DF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3432" y="116632"/>
            <a:ext cx="11269728" cy="6112712"/>
          </a:xfrm>
          <a:noFill/>
        </p:spPr>
        <p:txBody>
          <a:bodyPr/>
          <a:lstStyle/>
          <a:p>
            <a:pPr marL="0" indent="0" eaLnBrk="1" hangingPunct="1">
              <a:buNone/>
            </a:pPr>
            <a:r>
              <a:rPr lang="de-CH" altLang="fr-FR" sz="1200" b="1" u="sng" dirty="0"/>
              <a:t> </a:t>
            </a:r>
            <a:br>
              <a:rPr lang="de-CH" altLang="fr-FR" sz="1200" b="1" u="sng" dirty="0"/>
            </a:br>
            <a:r>
              <a:rPr lang="de-CH" altLang="fr-FR" b="1" u="sng" dirty="0"/>
              <a:t>Was ist die Alternative zu Bilateralen I?</a:t>
            </a:r>
          </a:p>
          <a:p>
            <a:pPr marL="0" indent="0" eaLnBrk="1" hangingPunct="1">
              <a:buNone/>
            </a:pPr>
            <a:br>
              <a:rPr lang="de-CH" altLang="fr-FR" sz="1200" b="1" u="sng" dirty="0"/>
            </a:br>
            <a:endParaRPr lang="de-CH" altLang="fr-FR" sz="1200" b="1" u="sng" dirty="0"/>
          </a:p>
          <a:p>
            <a:pPr marL="0" indent="0" eaLnBrk="1" hangingPunct="1">
              <a:buNone/>
            </a:pPr>
            <a:r>
              <a:rPr lang="de-CH" altLang="fr-FR" sz="2400" b="1" dirty="0">
                <a:solidFill>
                  <a:srgbClr val="FF00FF"/>
                </a:solidFill>
              </a:rPr>
              <a:t>●  Nicht Kontingente, sondern einfache Aufenthaltsabgabe, Modell Kurtaxe</a:t>
            </a:r>
            <a:br>
              <a:rPr lang="de-CH" altLang="fr-FR" sz="1200" b="1" u="sng" dirty="0"/>
            </a:br>
            <a:br>
              <a:rPr lang="de-CH" altLang="fr-FR" sz="1200" b="1" u="sng" dirty="0"/>
            </a:br>
            <a:endParaRPr lang="de-CH" altLang="fr-FR" sz="1200" b="1" u="sng" dirty="0"/>
          </a:p>
          <a:p>
            <a:pPr marL="0" indent="11113" eaLnBrk="1" hangingPunct="1">
              <a:lnSpc>
                <a:spcPct val="150000"/>
              </a:lnSpc>
              <a:buNone/>
              <a:tabLst>
                <a:tab pos="93663" algn="l"/>
                <a:tab pos="1519238" algn="l"/>
              </a:tabLst>
            </a:pPr>
            <a:r>
              <a:rPr lang="de-CH" altLang="fr-FR" sz="2000" b="1" i="1" dirty="0"/>
              <a:t>	-  </a:t>
            </a:r>
            <a:r>
              <a:rPr lang="de-CH" altLang="fr-FR" sz="2000" b="1" dirty="0"/>
              <a:t>für </a:t>
            </a:r>
            <a:r>
              <a:rPr lang="de-CH" altLang="fr-FR" sz="2000" b="1" u="sng" dirty="0"/>
              <a:t>Dauer</a:t>
            </a:r>
            <a:r>
              <a:rPr lang="de-CH" altLang="fr-FR" sz="2000" b="1" dirty="0"/>
              <a:t> des Aufenthalts, NICHT für Eintritt</a:t>
            </a:r>
          </a:p>
          <a:p>
            <a:pPr marL="0" indent="11113" eaLnBrk="1" hangingPunct="1">
              <a:lnSpc>
                <a:spcPct val="150000"/>
              </a:lnSpc>
              <a:buNone/>
              <a:tabLst>
                <a:tab pos="93663" algn="l"/>
                <a:tab pos="1519238" algn="l"/>
              </a:tabLst>
            </a:pPr>
            <a:r>
              <a:rPr lang="de-CH" altLang="fr-FR" sz="2000" b="1" dirty="0"/>
              <a:t>	-  pro </a:t>
            </a:r>
            <a:r>
              <a:rPr lang="de-CH" altLang="fr-FR" sz="2000" b="1" u="sng" dirty="0"/>
              <a:t>Tag und Kopf</a:t>
            </a:r>
            <a:r>
              <a:rPr lang="de-CH" altLang="fr-FR" sz="2000" b="1" dirty="0"/>
              <a:t>, NICHT über Grenzsteuerbelastung</a:t>
            </a:r>
          </a:p>
          <a:p>
            <a:pPr marL="0" indent="11113" eaLnBrk="1" hangingPunct="1">
              <a:lnSpc>
                <a:spcPct val="150000"/>
              </a:lnSpc>
              <a:buNone/>
              <a:tabLst>
                <a:tab pos="93663" algn="l"/>
                <a:tab pos="1519238" algn="l"/>
              </a:tabLst>
            </a:pPr>
            <a:r>
              <a:rPr lang="de-CH" altLang="fr-FR" sz="2000" b="1" dirty="0"/>
              <a:t>	-  3 bis 5 Jahre,  CHF 12-25 pro Tag, CHF 13’000 </a:t>
            </a:r>
            <a:r>
              <a:rPr lang="de-CH" altLang="fr-FR" sz="2000" b="1"/>
              <a:t>- 50’000 </a:t>
            </a:r>
            <a:r>
              <a:rPr lang="de-CH" altLang="fr-FR" sz="2000" b="1" dirty="0"/>
              <a:t>pro Zuwanderer</a:t>
            </a:r>
          </a:p>
          <a:p>
            <a:pPr marL="0" indent="11113" eaLnBrk="1" hangingPunct="1">
              <a:lnSpc>
                <a:spcPct val="150000"/>
              </a:lnSpc>
              <a:buNone/>
              <a:tabLst>
                <a:tab pos="93663" algn="l"/>
                <a:tab pos="1519238" algn="l"/>
              </a:tabLst>
            </a:pPr>
            <a:r>
              <a:rPr lang="de-CH" altLang="fr-FR" sz="2000" b="1" dirty="0"/>
              <a:t>	-  nicht für Asylbereich, nicht für Kinder</a:t>
            </a:r>
            <a:br>
              <a:rPr lang="de-CH" altLang="fr-FR" sz="2000" b="1" dirty="0"/>
            </a:br>
            <a:r>
              <a:rPr lang="de-CH" altLang="fr-FR" sz="1000" b="1" dirty="0"/>
              <a:t>  </a:t>
            </a:r>
          </a:p>
          <a:p>
            <a:pPr marL="0" indent="11113" eaLnBrk="1" hangingPunct="1">
              <a:lnSpc>
                <a:spcPct val="150000"/>
              </a:lnSpc>
              <a:buNone/>
              <a:tabLst>
                <a:tab pos="93663" algn="l"/>
                <a:tab pos="1519238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  senkt und lenkt Zuwanderung</a:t>
            </a:r>
          </a:p>
          <a:p>
            <a:pPr marL="0" indent="11113" eaLnBrk="1" hangingPunct="1">
              <a:lnSpc>
                <a:spcPct val="150000"/>
              </a:lnSpc>
              <a:buNone/>
              <a:tabLst>
                <a:tab pos="93663" algn="l"/>
                <a:tab pos="1519238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  Normalbürger profitieren von Zuwanderung</a:t>
            </a:r>
          </a:p>
          <a:p>
            <a:pPr marL="0" indent="11113" eaLnBrk="1" hangingPunct="1">
              <a:lnSpc>
                <a:spcPct val="150000"/>
              </a:lnSpc>
              <a:buNone/>
              <a:tabLst>
                <a:tab pos="93663" algn="l"/>
                <a:tab pos="1519238" algn="l"/>
              </a:tabLst>
            </a:pPr>
            <a:r>
              <a:rPr lang="de-CH" altLang="fr-FR" sz="2000" b="1" dirty="0">
                <a:sym typeface="Symbol" panose="05050102010706020507" pitchFamily="18" charset="2"/>
              </a:rPr>
              <a:t>  macht gute Politik wieder attraktiv für Bürger: flexiblere Märkte, mehr Wohlstand</a:t>
            </a:r>
            <a:endParaRPr lang="de-CH" altLang="fr-FR" sz="2000" b="1" dirty="0"/>
          </a:p>
        </p:txBody>
      </p:sp>
      <p:sp>
        <p:nvSpPr>
          <p:cNvPr id="2" name="Foliennummernplatzhalter 5">
            <a:extLst>
              <a:ext uri="{FF2B5EF4-FFF2-40B4-BE49-F238E27FC236}">
                <a16:creationId xmlns:a16="http://schemas.microsoft.com/office/drawing/2014/main" id="{D0F170C2-DD0D-1E90-CF15-1187F3B046FF}"/>
              </a:ext>
            </a:extLst>
          </p:cNvPr>
          <p:cNvSpPr txBox="1">
            <a:spLocks/>
          </p:cNvSpPr>
          <p:nvPr/>
        </p:nvSpPr>
        <p:spPr bwMode="auto">
          <a:xfrm>
            <a:off x="119336" y="6531068"/>
            <a:ext cx="11881320" cy="326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CA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buNone/>
            </a:pPr>
            <a:r>
              <a:rPr lang="en-CA" altLang="fr-FR" sz="1200" dirty="0"/>
              <a:t>   										     © Reiner Eichenberger	             </a:t>
            </a:r>
            <a:fld id="{3FBE24DC-93D7-4153-8D04-CBD78B36149F}" type="slidenum">
              <a:rPr lang="en-CA" altLang="fr-FR" sz="1200" smtClean="0"/>
              <a:pPr algn="l">
                <a:spcBef>
                  <a:spcPct val="0"/>
                </a:spcBef>
                <a:buNone/>
              </a:pPr>
              <a:t>7</a:t>
            </a:fld>
            <a:endParaRPr lang="en-CA" altLang="fr-FR" sz="1200" dirty="0"/>
          </a:p>
        </p:txBody>
      </p:sp>
    </p:spTree>
    <p:extLst>
      <p:ext uri="{BB962C8B-B14F-4D97-AF65-F5344CB8AC3E}">
        <p14:creationId xmlns:p14="http://schemas.microsoft.com/office/powerpoint/2010/main" val="252365457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ichenberger">
  <a:themeElements>
    <a:clrScheme name="Eichenberg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ichenberg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ichenberg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chenberg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chenberg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chenberg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chenberg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chenberg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ichenberg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ichenberg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ichenberg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ichenberg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ichenberg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ichenberg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ktenzeichen xmlns="7f707e96-1f10-4a6c-ae52-3ad34ac89802">101-01/26.023/APK--CPE</Aktenzeichen>
    <Klassifizierung xmlns="7f707e96-1f10-4a6c-ae52-3ad34ac89802">INTERN--INTERNE</Klassifizierung>
    <Teildossier xmlns="7f707e96-1f10-4a6c-ae52-3ad34ac89802">Anhörungen -- Auditions</Teildossier>
    <e-parl xmlns="7f707e96-1f10-4a6c-ae52-3ad34ac89802">true</e-parl>
    <Autor xmlns="7f707e96-1f10-4a6c-ae52-3ad34ac89802">Reiner Eichenberger</Autor>
    <Dokumentendatum xmlns="7f707e96-1f10-4a6c-ae52-3ad34ac89802">2026-03-24T23:00:00+00:00</Dokumentendatum>
    <Dokumententyp xmlns="7f707e96-1f10-4a6c-ae52-3ad34ac89802">Unterlagen Dritter--Documents émanant de tiers</Dokumententyp>
    <Entklassifizierungsvermerk xmlns="7f707e96-1f10-4a6c-ae52-3ad34ac89802" xsi:nil="true"/>
    <Anzeigesprachen xmlns="7f707e96-1f10-4a6c-ae52-3ad34ac89802"/>
    <TeildossierZusatz xmlns="7f707e96-1f10-4a6c-ae52-3ad34ac8980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ParlDocEparl" ma:contentTypeID="0x010100F71585DFDA751D469ADC5A68BF7DD0BA0100A5783CB89D907D438DB10C6F5B6CE298" ma:contentTypeVersion="12" ma:contentTypeDescription="Ein neues Dokument erstellen." ma:contentTypeScope="" ma:versionID="8fc202970ed3d7b0c1951ab0bf807087">
  <xsd:schema xmlns:xsd="http://www.w3.org/2001/XMLSchema" xmlns:xs="http://www.w3.org/2001/XMLSchema" xmlns:p="http://schemas.microsoft.com/office/2006/metadata/properties" xmlns:ns2="7f707e96-1f10-4a6c-ae52-3ad34ac89802" targetNamespace="http://schemas.microsoft.com/office/2006/metadata/properties" ma:root="true" ma:fieldsID="6ea58144b2362a816352039280fa3a46" ns2:_="">
    <xsd:import namespace="7f707e96-1f10-4a6c-ae52-3ad34ac89802"/>
    <xsd:element name="properties">
      <xsd:complexType>
        <xsd:sequence>
          <xsd:element name="documentManagement">
            <xsd:complexType>
              <xsd:all>
                <xsd:element ref="ns2:Teildossier" minOccurs="0"/>
                <xsd:element ref="ns2:TeildossierZusatz" minOccurs="0"/>
                <xsd:element ref="ns2:Dokumentendatum"/>
                <xsd:element ref="ns2:Klassifizierung" minOccurs="0"/>
                <xsd:element ref="ns2:Dokumententyp"/>
                <xsd:element ref="ns2:Anzeigesprachen" minOccurs="0"/>
                <xsd:element ref="ns2:Autor"/>
                <xsd:element ref="ns2:Aktenzeichen" minOccurs="0"/>
                <xsd:element ref="ns2:e-parl" minOccurs="0"/>
                <xsd:element ref="ns2:Entklassifizierungsvermer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707e96-1f10-4a6c-ae52-3ad34ac89802" elementFormDefault="qualified">
    <xsd:import namespace="http://schemas.microsoft.com/office/2006/documentManagement/types"/>
    <xsd:import namespace="http://schemas.microsoft.com/office/infopath/2007/PartnerControls"/>
    <xsd:element name="Teildossier" ma:index="5" nillable="true" ma:displayName="Teildossier--Sous-dossier" ma:default="" ma:internalName="Teildossier" ma:readOnly="false">
      <xsd:simpleType>
        <xsd:union memberTypes="dms:Text">
          <xsd:simpleType>
            <xsd:restriction base="dms:Choice">
              <xsd:enumeration value="Anträge, Fahnen--Propositions, dépliants"/>
              <xsd:enumeration value="Berichte--Rapports"/>
              <xsd:enumeration value="Dokumentation (alle Dokumente)--Documentation (tous les documents)"/>
              <xsd:enumeration value="Nicht sitzungsbezogene Unterlagen--Documents non liés à une séance particulière"/>
              <xsd:enumeration value="Protokolle--Procès-verbaux"/>
            </xsd:restriction>
          </xsd:simpleType>
        </xsd:union>
      </xsd:simpleType>
    </xsd:element>
    <xsd:element name="TeildossierZusatz" ma:index="6" nillable="true" ma:displayName="Teildossier-Zusatz--Supplément au sous-dossier" ma:default="" ma:internalName="TeildossierZusatz" ma:readOnly="false">
      <xsd:simpleType>
        <xsd:union memberTypes="dms:Text">
          <xsd:simpleType>
            <xsd:restriction base="dms:Choice">
              <xsd:enumeration value="1. Berichts- und Erlassentwurf / Stellungnahme des Bundesrates--Avant-projet de rapport et d'acte législatif / Prise de position du Conseil fédéral"/>
              <xsd:enumeration value="1. Botschaft des Bundesrates--Message du Conseil fédéral"/>
              <xsd:enumeration value="1. Text der Petition / Stellungnahme des Departements--Texte de la pétition / Prise de position du département"/>
              <xsd:enumeration value="1. Text der Standes- / parlamentarischen Initiative--Texte de l'initiaitve parlementaire/cantonale"/>
              <xsd:enumeration value="1. Text des Vorstosses--Texte de l'intervention"/>
              <xsd:enumeration value="10. Vernehmlassung--Consultation"/>
              <xsd:enumeration value="2. Fahnen und Anträge--Dépliants et propositions"/>
              <xsd:enumeration value="3. Verhandlungen der Räte und Kommissionen--Délibérations des Conseils et Commissions"/>
              <xsd:enumeration value="4. Parlamentarische Vorstösse und Initiativen / Verwandte Geschäfte--Interventions et initiatives parlementaires / objets apparentés"/>
              <xsd:enumeration value="5. Rechtsgrundlagen--Bases légales"/>
              <xsd:enumeration value="6. Berichte--Rapports"/>
              <xsd:enumeration value="7. Korrespondenzen--Correspondences"/>
              <xsd:enumeration value="8. Literatur--Littérature"/>
              <xsd:enumeration value="9. Weitere Unterlagen--Autres documents"/>
            </xsd:restriction>
          </xsd:simpleType>
        </xsd:union>
      </xsd:simpleType>
    </xsd:element>
    <xsd:element name="Dokumentendatum" ma:index="7" ma:displayName="Dok.datum--Date du doc." ma:default="[today]" ma:format="DateOnly" ma:internalName="Dokumentendatum" ma:readOnly="false">
      <xsd:simpleType>
        <xsd:restriction base="dms:DateTime"/>
      </xsd:simpleType>
    </xsd:element>
    <xsd:element name="Klassifizierung" ma:index="8" nillable="true" ma:displayName="Klassifizierung--Classification" ma:default="INTERN--INTERNE" ma:internalName="Klassifizierung" ma:readOnly="false">
      <xsd:simpleType>
        <xsd:restriction base="dms:Choice">
          <xsd:enumeration value=""/>
          <xsd:enumeration value="INTERN--INTERNE"/>
          <xsd:enumeration value="VERTRAULICH--CONFIDENTIEL"/>
          <xsd:enumeration value="GEHEIM--SECRET"/>
        </xsd:restriction>
      </xsd:simpleType>
    </xsd:element>
    <xsd:element name="Dokumententyp" ma:index="9" ma:displayName="Dokumententyp--Type de document" ma:format="Dropdown" ma:internalName="Dokumententyp" ma:readOnly="false">
      <xsd:simpleType>
        <xsd:restriction base="dms:Choice">
          <xsd:enumeration value="Sitzungseinladung--Invitation séance"/>
          <xsd:enumeration value="Protokoll--Procès-verbal"/>
          <xsd:enumeration value="Kommissionsprotokoll--PV-Commission"/>
          <xsd:enumeration value="Korrespondenz--Correspondance"/>
          <xsd:enumeration value="Medienmitteilung--Communiqué de presse"/>
          <xsd:enumeration value="Drehbuch--Scénario"/>
          <xsd:enumeration value="Unterlagen der Bundesverwaltung--Documents émanant de l'admin. fédérale"/>
          <xsd:enumeration value="Unterlagen Dritter--Documents émanant de tiers"/>
          <xsd:enumeration value="Unterlagen der PVK--Documents émanant du CPA"/>
          <xsd:enumeration value="Bericht--Rapport"/>
          <xsd:enumeration value="Bericht des Bundesrates--Rapport du Conseil fédéral"/>
          <xsd:enumeration value="Arbeitspapier--Document de travail"/>
          <xsd:enumeration value="Dokumentation--Documentation"/>
          <xsd:enumeration value="Dokumentationsverzeichnis--Liste de documents"/>
          <xsd:enumeration value="Antrag--Proposition"/>
          <xsd:enumeration value="Fahne--Dépliant"/>
          <xsd:enumeration value="Vorstoss--Intervention"/>
          <xsd:enumeration value="Fragen, Antworten--Questions, réponses"/>
          <xsd:enumeration value="Stellungnahme--Prise de position"/>
          <xsd:enumeration value="Empfehlung--Recommandation"/>
          <xsd:enumeration value="Präsentation--Présentation"/>
          <xsd:enumeration value="Publikation--Publication"/>
          <xsd:enumeration value="Vertrag--Contrat"/>
          <xsd:enumeration value="Bestellung--Commande"/>
          <xsd:enumeration value="Auftrag--Mandat"/>
          <xsd:enumeration value="Offerte--Soumission"/>
          <xsd:enumeration value="Planung--Planification"/>
          <xsd:enumeration value="Programm--Programme"/>
          <xsd:enumeration value="Botschaft--Message"/>
          <xsd:enumeration value="Rede--Discours"/>
          <xsd:enumeration value="Weisungen--Instructions"/>
          <xsd:enumeration value="Rechnung--Facture"/>
          <xsd:enumeration value="Baupläne--Plans constructions et aménagement"/>
          <xsd:enumeration value="Presseschau--Revue de presse"/>
          <xsd:enumeration value="Tagesordnung--Ordre du jour"/>
          <xsd:enumeration value="Fragestunde--Heure des questions"/>
          <xsd:enumeration value="Rednerliste--Liste des orateurs"/>
          <xsd:enumeration value="Schlussabstimmungstext--Texte pour le vote final"/>
          <xsd:enumeration value="Bericht in Erfüllung des Vorstosses--Rapport en réponse à l'intervention"/>
          <xsd:enumeration value="Vorabpublikation--Prépublication"/>
          <xsd:enumeration value="Vorabpublikation Pa.Iv.--Prépublication iv.pa."/>
          <xsd:enumeration value="Parl. Vorstösse--Interventions parlementaires"/>
          <xsd:enumeration value="Eingereichte Vorstösse--Interventions déposées"/>
        </xsd:restriction>
      </xsd:simpleType>
    </xsd:element>
    <xsd:element name="Anzeigesprachen" ma:index="10" nillable="true" ma:displayName="Anzeigesprachen--Langue d'affichage" ma:default="" ma:internalName="Anzeigesprachen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de"/>
                    <xsd:enumeration value="fr"/>
                    <xsd:enumeration value="it"/>
                  </xsd:restriction>
                </xsd:simpleType>
              </xsd:element>
            </xsd:sequence>
          </xsd:extension>
        </xsd:complexContent>
      </xsd:complexType>
    </xsd:element>
    <xsd:element name="Autor" ma:index="11" ma:displayName="AutorIn--Auteur" ma:internalName="Autor" ma:readOnly="false">
      <xsd:simpleType>
        <xsd:restriction base="dms:Text"/>
      </xsd:simpleType>
    </xsd:element>
    <xsd:element name="Aktenzeichen" ma:index="12" nillable="true" ma:displayName="Aktenzeichen--Référence" ma:internalName="Aktenzeichen" ma:readOnly="false">
      <xsd:simpleType>
        <xsd:restriction base="dms:Text"/>
      </xsd:simpleType>
    </xsd:element>
    <xsd:element name="e-parl" ma:index="13" nillable="true" ma:displayName="e-parl" ma:internalName="e_x002d_parl" ma:readOnly="false">
      <xsd:simpleType>
        <xsd:restriction base="dms:Boolean"/>
      </xsd:simpleType>
    </xsd:element>
    <xsd:element name="Entklassifizierungsvermerk" ma:index="14" nillable="true" ma:displayName="Entklassifizierungsvermerk--Note de déclassification" ma:internalName="Entklassifizierungsvermerk" ma:readOnly="fals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Inhaltstyp"/>
        <xsd:element ref="dc:title" maxOccurs="1" ma:index="2" ma:displayName="Dokumententitel--Titre du document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e-parl Publishing - ItemAdding</Name>
    <Synchronization>Synchronous</Synchronization>
    <Type>1</Type>
    <SequenceNumber>12101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ItemUpdating</Name>
    <Synchronization>Synchronous</Synchronization>
    <Type>2</Type>
    <SequenceNumber>12102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ItemDeleting</Name>
    <Synchronization>Synchronous</Synchronization>
    <Type>3</Type>
    <SequenceNumber>12103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ItemFileMoving</Name>
    <Synchronization>Synchronous</Synchronization>
    <Type>9</Type>
    <SequenceNumber>12104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ItemCheckingOut</Name>
    <Synchronization>Synchronous</Synchronization>
    <Type>5</Type>
    <SequenceNumber>12105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ItemAdded</Name>
    <Synchronization>Asynchronous</Synchronization>
    <Type>10001</Type>
    <SequenceNumber>12106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ItemUpdated</Name>
    <Synchronization>Asynchronous</Synchronization>
    <Type>10002</Type>
    <SequenceNumber>12107</SequenceNumber>
    <Url/>
    <Assembly>Parl.Dms.Core, Version=1.0.0.0, Culture=neutral, PublicKeyToken=ffce76bc17c21d60</Assembly>
    <Class>Parl.Dms.Core.eparl.ContentTypeEventReceiver</Class>
    <Data/>
    <Filter/>
  </Receiver>
  <Receiver>
    <Name>ItemUpdating ArchiveDocumentReceiver</Name>
    <Synchronization>Synchronous</Synchronization>
    <Type>2</Type>
    <SequenceNumber>3000</SequenceNumber>
    <Url/>
    <Assembly>Parl.Dms.Core, Version=1.0.0.0, Culture=neutral, PublicKeyToken=ffce76bc17c21d60</Assembly>
    <Class>Parl.Dms.Core.EventReceivers.ArchiveDocumentReceiver</Class>
    <Data/>
    <Filter/>
  </Receiver>
  <Receiver>
    <Name>ItemDeleting ArchiveDocumentReceiver</Name>
    <Synchronization>Synchronous</Synchronization>
    <Type>3</Type>
    <SequenceNumber>3000</SequenceNumber>
    <Url/>
    <Assembly>Parl.Dms.Core, Version=1.0.0.0, Culture=neutral, PublicKeyToken=ffce76bc17c21d60</Assembly>
    <Class>Parl.Dms.Core.EventReceivers.ArchiveDocumentReceiver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9D19E9-0BB4-4850-82CD-9E374FA25504}">
  <ds:schemaRefs>
    <ds:schemaRef ds:uri="http://schemas.microsoft.com/office/2006/metadata/properties"/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7f707e96-1f10-4a6c-ae52-3ad34ac8980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5A451E7-08AF-4F45-94E1-C38A717B93D0}"/>
</file>

<file path=customXml/itemProps3.xml><?xml version="1.0" encoding="utf-8"?>
<ds:datastoreItem xmlns:ds="http://schemas.openxmlformats.org/officeDocument/2006/customXml" ds:itemID="{41351993-E5B9-4267-8B0C-B2FB98F4D963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A3EF4BCF-E87E-48E1-9EAC-19EE6804BA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729</Words>
  <Application>Microsoft Office PowerPoint</Application>
  <PresentationFormat>Breitbild</PresentationFormat>
  <Paragraphs>89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Symbol</vt:lpstr>
      <vt:lpstr>Default Design</vt:lpstr>
      <vt:lpstr>Eichenberger</vt:lpstr>
      <vt:lpstr>Vor- und Nachteile der Botschaft des Bundesrates  aus ökonomischer Sicht</vt:lpstr>
      <vt:lpstr>Kurzeinschätzung der Botschaft</vt:lpstr>
      <vt:lpstr>Ökonomische Perspektive auf den Vertrag </vt:lpstr>
      <vt:lpstr>Was bringen Bilaterale I den Bürgern?</vt:lpstr>
      <vt:lpstr>PowerPoint-Präsentation</vt:lpstr>
      <vt:lpstr>Was bringt die Personenfreizügigkeit den Bürgern?</vt:lpstr>
      <vt:lpstr>PowerPoint-Präsentation</vt:lpstr>
    </vt:vector>
  </TitlesOfParts>
  <Company>Université de Fribourg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2026-03-25 Präsentation Wirtschaft Eichenberger D</dc:title>
  <dc:creator>Shauna Selvarajah</dc:creator>
  <cp:lastModifiedBy>Muralt Samuel PARL INT</cp:lastModifiedBy>
  <cp:revision>768</cp:revision>
  <cp:lastPrinted>2026-01-12T23:04:40Z</cp:lastPrinted>
  <dcterms:created xsi:type="dcterms:W3CDTF">2006-09-08T17:55:01Z</dcterms:created>
  <dcterms:modified xsi:type="dcterms:W3CDTF">2026-03-20T14:56:39Z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0x010100F71585DFDA751D469ADC5A68BF7DD0BA0100A5783CB89D907D438DB10C6F5B6CE298</vt:lpwstr>
  </property>
  <property fmtid="{D5CDD505-2E9C-101B-9397-08002B2CF9AE}" pid="3" name="Anzeigesprachen--Langue d'affichage">
    <vt:lpwstr/>
  </property>
</Properties>
</file>